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0" r:id="rId3"/>
    <p:sldId id="257" r:id="rId4"/>
    <p:sldId id="258" r:id="rId5"/>
    <p:sldId id="291" r:id="rId6"/>
    <p:sldId id="297" r:id="rId7"/>
    <p:sldId id="296" r:id="rId8"/>
    <p:sldId id="298" r:id="rId9"/>
    <p:sldId id="299" r:id="rId10"/>
    <p:sldId id="300" r:id="rId11"/>
    <p:sldId id="301" r:id="rId12"/>
    <p:sldId id="302" r:id="rId13"/>
    <p:sldId id="303" r:id="rId14"/>
    <p:sldId id="304" r:id="rId15"/>
    <p:sldId id="305" r:id="rId16"/>
    <p:sldId id="306" r:id="rId17"/>
    <p:sldId id="309" r:id="rId18"/>
    <p:sldId id="307" r:id="rId19"/>
    <p:sldId id="308" r:id="rId20"/>
    <p:sldId id="310" r:id="rId21"/>
    <p:sldId id="290" r:id="rId22"/>
    <p:sldId id="311" r:id="rId23"/>
    <p:sldId id="312" r:id="rId24"/>
    <p:sldId id="313" r:id="rId25"/>
    <p:sldId id="314" r:id="rId26"/>
    <p:sldId id="315" r:id="rId27"/>
    <p:sldId id="316" r:id="rId28"/>
    <p:sldId id="329" r:id="rId29"/>
    <p:sldId id="330" r:id="rId30"/>
    <p:sldId id="331" r:id="rId31"/>
    <p:sldId id="262" r:id="rId32"/>
    <p:sldId id="261" r:id="rId33"/>
    <p:sldId id="263" r:id="rId34"/>
    <p:sldId id="264" r:id="rId35"/>
    <p:sldId id="269" r:id="rId36"/>
    <p:sldId id="265" r:id="rId37"/>
    <p:sldId id="266" r:id="rId38"/>
    <p:sldId id="271" r:id="rId39"/>
    <p:sldId id="322" r:id="rId40"/>
    <p:sldId id="274" r:id="rId41"/>
    <p:sldId id="275" r:id="rId42"/>
    <p:sldId id="276" r:id="rId43"/>
    <p:sldId id="277" r:id="rId44"/>
    <p:sldId id="278" r:id="rId45"/>
    <p:sldId id="279" r:id="rId46"/>
    <p:sldId id="280" r:id="rId47"/>
    <p:sldId id="281" r:id="rId48"/>
    <p:sldId id="282" r:id="rId49"/>
    <p:sldId id="283" r:id="rId50"/>
    <p:sldId id="284" r:id="rId51"/>
    <p:sldId id="287" r:id="rId52"/>
    <p:sldId id="285" r:id="rId53"/>
    <p:sldId id="286" r:id="rId54"/>
    <p:sldId id="288" r:id="rId55"/>
    <p:sldId id="289" r:id="rId56"/>
    <p:sldId id="319" r:id="rId57"/>
    <p:sldId id="318" r:id="rId58"/>
    <p:sldId id="321" r:id="rId59"/>
    <p:sldId id="332" r:id="rId60"/>
    <p:sldId id="323" r:id="rId61"/>
    <p:sldId id="325" r:id="rId62"/>
    <p:sldId id="326" r:id="rId63"/>
    <p:sldId id="328" r:id="rId6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33" autoAdjust="0"/>
    <p:restoredTop sz="93740" autoAdjust="0"/>
  </p:normalViewPr>
  <p:slideViewPr>
    <p:cSldViewPr>
      <p:cViewPr varScale="1">
        <p:scale>
          <a:sx n="108" d="100"/>
          <a:sy n="108"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cxnSp>
        <p:nvCxnSpPr>
          <p:cNvPr id="4" name="Прямая соединительная линия 7"/>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12"/>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Овал 13"/>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28" name="Заголовок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ru-RU" smtClean="0"/>
              <a:t>Образец заголовка</a:t>
            </a:r>
            <a:endParaRPr lang="en-US"/>
          </a:p>
        </p:txBody>
      </p:sp>
      <p:sp>
        <p:nvSpPr>
          <p:cNvPr id="7" name="Дата 14"/>
          <p:cNvSpPr>
            <a:spLocks noGrp="1"/>
          </p:cNvSpPr>
          <p:nvPr>
            <p:ph type="dt" sz="half" idx="10"/>
          </p:nvPr>
        </p:nvSpPr>
        <p:spPr/>
        <p:txBody>
          <a:bodyPr/>
          <a:lstStyle>
            <a:lvl1pPr>
              <a:defRPr/>
            </a:lvl1pPr>
          </a:lstStyle>
          <a:p>
            <a:pPr>
              <a:defRPr/>
            </a:pPr>
            <a:fld id="{E8A55A9C-B904-4C72-B331-999DB37FEA2C}" type="datetimeFigureOut">
              <a:rPr lang="ru-RU"/>
              <a:pPr>
                <a:defRPr/>
              </a:pPr>
              <a:t>14.04.2018</a:t>
            </a:fld>
            <a:endParaRPr lang="ru-RU"/>
          </a:p>
        </p:txBody>
      </p:sp>
      <p:sp>
        <p:nvSpPr>
          <p:cNvPr id="8" name="Номер слайда 15"/>
          <p:cNvSpPr>
            <a:spLocks noGrp="1"/>
          </p:cNvSpPr>
          <p:nvPr>
            <p:ph type="sldNum" sz="quarter" idx="11"/>
          </p:nvPr>
        </p:nvSpPr>
        <p:spPr/>
        <p:txBody>
          <a:bodyPr/>
          <a:lstStyle>
            <a:lvl1pPr>
              <a:defRPr/>
            </a:lvl1pPr>
          </a:lstStyle>
          <a:p>
            <a:pPr>
              <a:defRPr/>
            </a:pPr>
            <a:fld id="{4EA81A7E-C562-475B-BCCD-D3C2C87BC067}" type="slidenum">
              <a:rPr lang="ru-RU"/>
              <a:pPr>
                <a:defRPr/>
              </a:pPr>
              <a:t>‹#›</a:t>
            </a:fld>
            <a:endParaRPr lang="ru-RU"/>
          </a:p>
        </p:txBody>
      </p:sp>
      <p:sp>
        <p:nvSpPr>
          <p:cNvPr id="10" name="Нижний колонтитул 16"/>
          <p:cNvSpPr>
            <a:spLocks noGrp="1"/>
          </p:cNvSpPr>
          <p:nvPr>
            <p:ph type="ftr" sz="quarter" idx="12"/>
          </p:nvPr>
        </p:nvSpPr>
        <p:spPr/>
        <p:txBody>
          <a:bodyPr/>
          <a:lstStyle>
            <a:lvl1pPr>
              <a:defRPr/>
            </a:lvl1p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1D8B80BF-2670-4E69-BE02-FFDB304B07FA}" type="datetimeFigureOut">
              <a:rPr lang="ru-RU"/>
              <a:pPr>
                <a:defRPr/>
              </a:pPr>
              <a:t>14.04.2018</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2FBDEEC1-FF70-4D64-85F5-AECDF2B0ED8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86A8AA36-7773-4695-A5F6-69F81CA4E0F3}" type="datetimeFigureOut">
              <a:rPr lang="ru-RU"/>
              <a:pPr>
                <a:defRPr/>
              </a:pPr>
              <a:t>14.04.2018</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2974A88A-7A13-4DA8-8D57-FBC2D84EFDBB}"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152400"/>
            <a:ext cx="8229600" cy="59737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3"/>
          <p:cNvSpPr>
            <a:spLocks noGrp="1"/>
          </p:cNvSpPr>
          <p:nvPr>
            <p:ph type="dt" sz="half" idx="10"/>
          </p:nvPr>
        </p:nvSpPr>
        <p:spPr/>
        <p:txBody>
          <a:bodyPr/>
          <a:lstStyle>
            <a:lvl1pPr>
              <a:defRPr/>
            </a:lvl1pPr>
          </a:lstStyle>
          <a:p>
            <a:pPr>
              <a:defRPr/>
            </a:pPr>
            <a:fld id="{1569A262-8949-4800-98F1-E9E1339A86A8}" type="datetimeFigureOut">
              <a:rPr lang="ru-RU"/>
              <a:pPr>
                <a:defRPr/>
              </a:pPr>
              <a:t>14.04.2018</a:t>
            </a:fld>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DB964D09-D7C2-4458-B59A-D442690F51F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7" name="Заголовок 16"/>
          <p:cNvSpPr>
            <a:spLocks noGrp="1"/>
          </p:cNvSpPr>
          <p:nvPr>
            <p:ph type="title"/>
          </p:nvPr>
        </p:nvSpPr>
        <p:spPr/>
        <p:txBody>
          <a:bodyPr rtlCol="0"/>
          <a:lstStyle/>
          <a:p>
            <a:r>
              <a:rPr lang="ru-RU" smtClean="0"/>
              <a:t>Образец заголовка</a:t>
            </a:r>
            <a:endParaRPr lang="en-US"/>
          </a:p>
        </p:txBody>
      </p:sp>
      <p:sp>
        <p:nvSpPr>
          <p:cNvPr id="4" name="Дата 23"/>
          <p:cNvSpPr>
            <a:spLocks noGrp="1"/>
          </p:cNvSpPr>
          <p:nvPr>
            <p:ph type="dt" sz="half" idx="10"/>
          </p:nvPr>
        </p:nvSpPr>
        <p:spPr/>
        <p:txBody>
          <a:bodyPr/>
          <a:lstStyle>
            <a:lvl1pPr>
              <a:defRPr/>
            </a:lvl1pPr>
          </a:lstStyle>
          <a:p>
            <a:pPr>
              <a:defRPr/>
            </a:pPr>
            <a:fld id="{F0056EFB-8ECC-46CC-9EC9-1B3912E426CA}" type="datetimeFigureOut">
              <a:rPr lang="ru-RU"/>
              <a:pPr>
                <a:defRPr/>
              </a:pPr>
              <a:t>14.04.2018</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FA3A6285-8F23-48F7-AFCD-8321C4850F6F}"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cxnSp>
        <p:nvCxnSpPr>
          <p:cNvPr id="4" name="Прямая соединительная линия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ru-RU" smtClean="0"/>
              <a:t>Образец заголовка</a:t>
            </a:r>
            <a:endParaRPr lang="en-US"/>
          </a:p>
        </p:txBody>
      </p:sp>
      <p:sp>
        <p:nvSpPr>
          <p:cNvPr id="3" name="Текст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12373458-D1EC-4A59-BDE8-F41F48CAE7AD}" type="datetimeFigureOut">
              <a:rPr lang="ru-RU"/>
              <a:pPr>
                <a:defRPr/>
              </a:pPr>
              <a:t>14.04.2018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E8325CF-FADF-40B9-B3A3-BC0A7061EBC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1" name="Объект 10"/>
          <p:cNvSpPr>
            <a:spLocks noGrp="1"/>
          </p:cNvSpPr>
          <p:nvPr>
            <p:ph sz="half" idx="1"/>
          </p:nvPr>
        </p:nvSpPr>
        <p:spPr>
          <a:xfrm>
            <a:off x="457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Объект 12"/>
          <p:cNvSpPr>
            <a:spLocks noGrp="1"/>
          </p:cNvSpPr>
          <p:nvPr>
            <p:ph sz="half" idx="2"/>
          </p:nvPr>
        </p:nvSpPr>
        <p:spPr>
          <a:xfrm>
            <a:off x="4648200" y="1524000"/>
            <a:ext cx="4059936"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DD73E207-B914-41E8-9C1C-8B4D08944445}" type="datetimeFigureOut">
              <a:rPr lang="ru-RU"/>
              <a:pPr>
                <a:defRPr/>
              </a:pPr>
              <a:t>14.04.2018</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709D7E8E-1A6E-420C-94EB-0B539775DBE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cxnSp>
        <p:nvCxnSpPr>
          <p:cNvPr id="7" name="Прямая соединительная линия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4" name="Объект 33"/>
          <p:cNvSpPr>
            <a:spLocks noGrp="1"/>
          </p:cNvSpPr>
          <p:nvPr>
            <p:ph sz="quarter" idx="4"/>
          </p:nvPr>
        </p:nvSpPr>
        <p:spPr>
          <a:xfrm>
            <a:off x="4649788" y="2201896"/>
            <a:ext cx="4038600"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 name="Заголовок 1"/>
          <p:cNvSpPr>
            <a:spLocks noGrp="1"/>
          </p:cNvSpPr>
          <p:nvPr>
            <p:ph type="title"/>
          </p:nvPr>
        </p:nvSpPr>
        <p:spPr>
          <a:xfrm>
            <a:off x="457200" y="155448"/>
            <a:ext cx="8229600" cy="1143000"/>
          </a:xfrm>
        </p:spPr>
        <p:txBody>
          <a:bodyPr/>
          <a:lstStyle>
            <a:lvl1pPr>
              <a:defRPr/>
            </a:lvl1pPr>
          </a:lstStyle>
          <a:p>
            <a:r>
              <a:rPr lang="ru-RU" smtClean="0"/>
              <a:t>Образец заголовка</a:t>
            </a:r>
            <a:endParaRPr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9" name="Номер слайда 8"/>
          <p:cNvSpPr>
            <a:spLocks noGrp="1"/>
          </p:cNvSpPr>
          <p:nvPr>
            <p:ph type="sldNum" sz="quarter" idx="10"/>
          </p:nvPr>
        </p:nvSpPr>
        <p:spPr/>
        <p:txBody>
          <a:bodyPr/>
          <a:lstStyle>
            <a:lvl1pPr>
              <a:defRPr/>
            </a:lvl1pPr>
          </a:lstStyle>
          <a:p>
            <a:pPr>
              <a:defRPr/>
            </a:pPr>
            <a:fld id="{BEB00F9D-EF29-4A22-9F2F-5AD4626B81CC}" type="slidenum">
              <a:rPr lang="ru-RU"/>
              <a:pPr>
                <a:defRPr/>
              </a:pPr>
              <a:t>‹#›</a:t>
            </a:fld>
            <a:endParaRPr lang="ru-RU"/>
          </a:p>
        </p:txBody>
      </p:sp>
      <p:sp>
        <p:nvSpPr>
          <p:cNvPr id="10" name="Нижний колонтитул 7"/>
          <p:cNvSpPr>
            <a:spLocks noGrp="1"/>
          </p:cNvSpPr>
          <p:nvPr>
            <p:ph type="ftr" sz="quarter" idx="11"/>
          </p:nvPr>
        </p:nvSpPr>
        <p:spPr/>
        <p:txBody>
          <a:bodyPr/>
          <a:lstStyle>
            <a:lvl1pPr>
              <a:defRPr/>
            </a:lvl1pPr>
          </a:lstStyle>
          <a:p>
            <a:pPr>
              <a:defRPr/>
            </a:pPr>
            <a:endParaRPr lang="ru-RU"/>
          </a:p>
        </p:txBody>
      </p:sp>
      <p:sp>
        <p:nvSpPr>
          <p:cNvPr id="11" name="Дата 6"/>
          <p:cNvSpPr>
            <a:spLocks noGrp="1"/>
          </p:cNvSpPr>
          <p:nvPr>
            <p:ph type="dt" sz="half" idx="12"/>
          </p:nvPr>
        </p:nvSpPr>
        <p:spPr/>
        <p:txBody>
          <a:bodyPr/>
          <a:lstStyle>
            <a:lvl1pPr>
              <a:defRPr/>
            </a:lvl1pPr>
          </a:lstStyle>
          <a:p>
            <a:pPr>
              <a:defRPr/>
            </a:pPr>
            <a:fld id="{7DFA416E-B05C-4E9A-80F7-55FCD7FF300D}" type="datetimeFigureOut">
              <a:rPr lang="ru-RU"/>
              <a:pPr>
                <a:defRPr/>
              </a:pPr>
              <a:t>14.04.2018</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5E4435BB-E55F-4FBA-9AD3-608D5774006D}" type="datetimeFigureOut">
              <a:rPr lang="ru-RU"/>
              <a:pPr>
                <a:defRPr/>
              </a:pPr>
              <a:t>14.04.2018</a:t>
            </a:fld>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81B80FA9-CF8D-4B88-89DC-80C5B35466A8}"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23"/>
          <p:cNvSpPr>
            <a:spLocks noGrp="1"/>
          </p:cNvSpPr>
          <p:nvPr>
            <p:ph type="dt" sz="half" idx="10"/>
          </p:nvPr>
        </p:nvSpPr>
        <p:spPr/>
        <p:txBody>
          <a:bodyPr/>
          <a:lstStyle>
            <a:lvl1pPr>
              <a:defRPr/>
            </a:lvl1pPr>
          </a:lstStyle>
          <a:p>
            <a:pPr>
              <a:defRPr/>
            </a:pPr>
            <a:fld id="{FA607836-0232-4681-A13B-AE70326F593D}" type="datetimeFigureOut">
              <a:rPr lang="ru-RU"/>
              <a:pPr>
                <a:defRPr/>
              </a:pPr>
              <a:t>14.04.2018</a:t>
            </a:fld>
            <a:endParaRPr 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p>
        </p:txBody>
      </p:sp>
      <p:sp>
        <p:nvSpPr>
          <p:cNvPr id="4" name="Номер слайда 21"/>
          <p:cNvSpPr>
            <a:spLocks noGrp="1"/>
          </p:cNvSpPr>
          <p:nvPr>
            <p:ph type="sldNum" sz="quarter" idx="12"/>
          </p:nvPr>
        </p:nvSpPr>
        <p:spPr/>
        <p:txBody>
          <a:bodyPr/>
          <a:lstStyle>
            <a:lvl1pPr>
              <a:defRPr/>
            </a:lvl1pPr>
          </a:lstStyle>
          <a:p>
            <a:pPr>
              <a:defRPr/>
            </a:pPr>
            <a:fld id="{0B61A0B2-2899-4ADC-A7E7-E7191730086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3" name="Текст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5" name="Дата 23"/>
          <p:cNvSpPr>
            <a:spLocks noGrp="1"/>
          </p:cNvSpPr>
          <p:nvPr>
            <p:ph type="dt" sz="half" idx="10"/>
          </p:nvPr>
        </p:nvSpPr>
        <p:spPr/>
        <p:txBody>
          <a:bodyPr/>
          <a:lstStyle>
            <a:lvl1pPr>
              <a:defRPr/>
            </a:lvl1pPr>
          </a:lstStyle>
          <a:p>
            <a:pPr>
              <a:defRPr/>
            </a:pPr>
            <a:fld id="{21D25619-F259-4565-8AFA-CA9CDD2D9616}" type="datetimeFigureOut">
              <a:rPr lang="ru-RU"/>
              <a:pPr>
                <a:defRPr/>
              </a:pPr>
              <a:t>14.04.2018</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34616C33-2BF0-4223-97C4-2EC9F260E7F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ru-RU" smtClean="0"/>
              <a:t>Образец заголовка</a:t>
            </a:r>
            <a:endParaRPr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ru-RU" noProof="0" smtClean="0"/>
              <a:t>Вставка рисунка</a:t>
            </a:r>
            <a:endParaRPr lang="en-US" noProof="0"/>
          </a:p>
        </p:txBody>
      </p:sp>
      <p:sp>
        <p:nvSpPr>
          <p:cNvPr id="4" name="Текст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ru-RU" smtClean="0"/>
              <a:t>Образец текста</a:t>
            </a:r>
          </a:p>
        </p:txBody>
      </p:sp>
      <p:sp>
        <p:nvSpPr>
          <p:cNvPr id="5" name="Дата 23"/>
          <p:cNvSpPr>
            <a:spLocks noGrp="1"/>
          </p:cNvSpPr>
          <p:nvPr>
            <p:ph type="dt" sz="half" idx="10"/>
          </p:nvPr>
        </p:nvSpPr>
        <p:spPr/>
        <p:txBody>
          <a:bodyPr/>
          <a:lstStyle>
            <a:lvl1pPr>
              <a:defRPr/>
            </a:lvl1pPr>
          </a:lstStyle>
          <a:p>
            <a:pPr>
              <a:defRPr/>
            </a:pPr>
            <a:fld id="{4DEDDD44-9E76-43FB-94F0-405AB7909B15}" type="datetimeFigureOut">
              <a:rPr lang="ru-RU"/>
              <a:pPr>
                <a:defRPr/>
              </a:pPr>
              <a:t>14.04.2018</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8C5FD9DB-EC50-4C5C-B001-1C789561F2DF}"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Текст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fld id="{D09E66AF-7311-4991-B503-3BA513897C38}" type="datetimeFigureOut">
              <a:rPr lang="ru-RU"/>
              <a:pPr>
                <a:defRPr/>
              </a:pPr>
              <a:t>14.04.2018</a:t>
            </a:fld>
            <a:endParaRPr lang="ru-RU"/>
          </a:p>
        </p:txBody>
      </p:sp>
      <p:sp>
        <p:nvSpPr>
          <p:cNvPr id="10" name="Нижний колонтитул 9"/>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endParaRPr lang="ru-RU"/>
          </a:p>
        </p:txBody>
      </p:sp>
      <p:sp>
        <p:nvSpPr>
          <p:cNvPr id="22" name="Номер слайда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a:solidFill>
                  <a:schemeClr val="tx2"/>
                </a:solidFill>
                <a:latin typeface="+mn-lt"/>
              </a:defRPr>
            </a:lvl1pPr>
          </a:lstStyle>
          <a:p>
            <a:pPr>
              <a:defRPr/>
            </a:pPr>
            <a:fld id="{2FB2899A-8738-468C-8CC5-58580B393FC6}" type="slidenum">
              <a:rPr lang="ru-RU"/>
              <a:pPr>
                <a:defRPr/>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ru-RU" smtClean="0"/>
              <a:t>Образец заголовка</a:t>
            </a:r>
            <a:endParaRPr lang="en-US"/>
          </a:p>
        </p:txBody>
      </p:sp>
    </p:spTree>
  </p:cSld>
  <p:clrMap bg1="dk1" tx1="lt1" bg2="dk2" tx2="lt2" accent1="accent1" accent2="accent2" accent3="accent3" accent4="accent4" accent5="accent5" accent6="accent6" hlink="hlink" folHlink="folHlink"/>
  <p:sldLayoutIdLst>
    <p:sldLayoutId id="2147483685" r:id="rId1"/>
    <p:sldLayoutId id="2147483684" r:id="rId2"/>
    <p:sldLayoutId id="2147483686" r:id="rId3"/>
    <p:sldLayoutId id="2147483683" r:id="rId4"/>
    <p:sldLayoutId id="2147483687" r:id="rId5"/>
    <p:sldLayoutId id="2147483682" r:id="rId6"/>
    <p:sldLayoutId id="2147483681" r:id="rId7"/>
    <p:sldLayoutId id="2147483680" r:id="rId8"/>
    <p:sldLayoutId id="2147483679" r:id="rId9"/>
    <p:sldLayoutId id="2147483678" r:id="rId10"/>
    <p:sldLayoutId id="2147483677" r:id="rId11"/>
    <p:sldLayoutId id="2147483676" r:id="rId12"/>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https://pamyat-naroda.ru/bitrix/templates/pn/img/awards/award14-sm.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http://podvignaroda.ru/img/awards/award9_2-sm.png"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http://podvignaroda.ru/img/awards/award14-sm.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779838" y="3700463"/>
            <a:ext cx="4983162" cy="2465387"/>
          </a:xfrm>
        </p:spPr>
        <p:txBody>
          <a:bodyPr/>
          <a:lstStyle/>
          <a:p>
            <a:pPr algn="l" eaLnBrk="1" fontAlgn="auto" hangingPunct="1">
              <a:spcAft>
                <a:spcPts val="0"/>
              </a:spcAft>
              <a:buFont typeface="Wingdings 2"/>
              <a:buNone/>
              <a:defRPr/>
            </a:pPr>
            <a:r>
              <a:rPr lang="ru-RU" dirty="0" smtClean="0"/>
              <a:t>Была война в сороковых,</a:t>
            </a:r>
          </a:p>
          <a:p>
            <a:pPr algn="l" eaLnBrk="1" fontAlgn="auto" hangingPunct="1">
              <a:spcAft>
                <a:spcPts val="0"/>
              </a:spcAft>
              <a:buFont typeface="Wingdings 2"/>
              <a:buNone/>
              <a:defRPr/>
            </a:pPr>
            <a:r>
              <a:rPr lang="ru-RU" dirty="0" smtClean="0"/>
              <a:t>Там, на смерть дрались за свободу,</a:t>
            </a:r>
          </a:p>
          <a:p>
            <a:pPr algn="l" eaLnBrk="1" fontAlgn="auto" hangingPunct="1">
              <a:spcAft>
                <a:spcPts val="0"/>
              </a:spcAft>
              <a:buFont typeface="Wingdings 2"/>
              <a:buNone/>
              <a:defRPr/>
            </a:pPr>
            <a:r>
              <a:rPr lang="ru-RU" dirty="0" smtClean="0"/>
              <a:t>За то, чтоб не было невзгоды,</a:t>
            </a:r>
          </a:p>
          <a:p>
            <a:pPr algn="l" eaLnBrk="1" fontAlgn="auto" hangingPunct="1">
              <a:spcAft>
                <a:spcPts val="0"/>
              </a:spcAft>
              <a:buFont typeface="Wingdings 2"/>
              <a:buNone/>
              <a:defRPr/>
            </a:pPr>
            <a:r>
              <a:rPr lang="ru-RU" dirty="0" smtClean="0"/>
              <a:t>За то, чтоб не было войны.</a:t>
            </a:r>
          </a:p>
          <a:p>
            <a:pPr eaLnBrk="1" fontAlgn="auto" hangingPunct="1">
              <a:spcAft>
                <a:spcPts val="0"/>
              </a:spcAft>
              <a:buFont typeface="Wingdings 2"/>
              <a:buNone/>
              <a:defRPr/>
            </a:pPr>
            <a:r>
              <a:rPr lang="ru-RU" dirty="0"/>
              <a:t> </a:t>
            </a:r>
            <a:endParaRPr lang="ru-RU" dirty="0" smtClean="0"/>
          </a:p>
          <a:p>
            <a:pPr eaLnBrk="1" fontAlgn="auto" hangingPunct="1">
              <a:spcAft>
                <a:spcPts val="0"/>
              </a:spcAft>
              <a:buFont typeface="Wingdings 2"/>
              <a:buNone/>
              <a:defRPr/>
            </a:pPr>
            <a:r>
              <a:rPr lang="ru-RU" dirty="0" smtClean="0"/>
              <a:t>                                  И. Ващенко</a:t>
            </a:r>
            <a:endParaRPr lang="ru-RU" dirty="0"/>
          </a:p>
        </p:txBody>
      </p:sp>
      <p:sp>
        <p:nvSpPr>
          <p:cNvPr id="2" name="Заголовок 1"/>
          <p:cNvSpPr>
            <a:spLocks noGrp="1"/>
          </p:cNvSpPr>
          <p:nvPr>
            <p:ph type="ctrTitle"/>
          </p:nvPr>
        </p:nvSpPr>
        <p:spPr>
          <a:xfrm>
            <a:off x="457200" y="764704"/>
            <a:ext cx="8305800" cy="1944216"/>
          </a:xfrm>
        </p:spPr>
        <p:txBody>
          <a:bodyPr/>
          <a:lstStyle/>
          <a:p>
            <a:pPr eaLnBrk="1" fontAlgn="auto" hangingPunct="1">
              <a:spcAft>
                <a:spcPts val="0"/>
              </a:spcAft>
              <a:defRPr/>
            </a:pPr>
            <a:r>
              <a:rPr lang="ru-RU" smtClean="0"/>
              <a:t>Пока память жива, они бессмертны</a:t>
            </a:r>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5"/>
          <p:cNvPicPr>
            <a:picLocks noChangeAspect="1" noChangeArrowheads="1"/>
          </p:cNvPicPr>
          <p:nvPr/>
        </p:nvPicPr>
        <p:blipFill>
          <a:blip r:embed="rId2"/>
          <a:srcRect/>
          <a:stretch>
            <a:fillRect/>
          </a:stretch>
        </p:blipFill>
        <p:spPr bwMode="auto">
          <a:xfrm>
            <a:off x="250825" y="188913"/>
            <a:ext cx="4537075" cy="6335712"/>
          </a:xfrm>
          <a:prstGeom prst="rect">
            <a:avLst/>
          </a:prstGeom>
          <a:noFill/>
          <a:ln w="9525">
            <a:noFill/>
            <a:miter lim="800000"/>
            <a:headEnd/>
            <a:tailEnd/>
          </a:ln>
        </p:spPr>
      </p:pic>
      <p:pic>
        <p:nvPicPr>
          <p:cNvPr id="23554" name="Picture 6" descr="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188913"/>
            <a:ext cx="4032250" cy="2952750"/>
          </a:xfrm>
          <a:prstGeom prst="rect">
            <a:avLst/>
          </a:prstGeom>
          <a:noFill/>
          <a:ln w="9525">
            <a:noFill/>
            <a:miter lim="800000"/>
            <a:headEnd/>
            <a:tailEnd/>
          </a:ln>
        </p:spPr>
      </p:pic>
      <p:pic>
        <p:nvPicPr>
          <p:cNvPr id="23555" name="Picture 8" descr="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3800" y="3357563"/>
            <a:ext cx="3930650"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srcRect/>
          <a:stretch>
            <a:fillRect/>
          </a:stretch>
        </p:blipFill>
        <p:spPr bwMode="auto">
          <a:xfrm>
            <a:off x="179388" y="188913"/>
            <a:ext cx="4248150" cy="6480175"/>
          </a:xfrm>
          <a:prstGeom prst="rect">
            <a:avLst/>
          </a:prstGeom>
          <a:noFill/>
          <a:ln w="9525">
            <a:noFill/>
            <a:miter lim="800000"/>
            <a:headEnd/>
            <a:tailEnd/>
          </a:ln>
        </p:spPr>
      </p:pic>
      <p:pic>
        <p:nvPicPr>
          <p:cNvPr id="24578" name="Picture 5" descr="15"/>
          <p:cNvPicPr>
            <a:picLocks noChangeAspect="1" noChangeArrowheads="1"/>
          </p:cNvPicPr>
          <p:nvPr/>
        </p:nvPicPr>
        <p:blipFill>
          <a:blip r:embed="rId3"/>
          <a:srcRect/>
          <a:stretch>
            <a:fillRect/>
          </a:stretch>
        </p:blipFill>
        <p:spPr bwMode="auto">
          <a:xfrm>
            <a:off x="4500563" y="188913"/>
            <a:ext cx="4464050" cy="3095625"/>
          </a:xfrm>
          <a:prstGeom prst="rect">
            <a:avLst/>
          </a:prstGeom>
          <a:noFill/>
          <a:ln w="9525">
            <a:noFill/>
            <a:miter lim="800000"/>
            <a:headEnd/>
            <a:tailEnd/>
          </a:ln>
        </p:spPr>
      </p:pic>
      <p:pic>
        <p:nvPicPr>
          <p:cNvPr id="24579" name="Picture 7" descr="17"/>
          <p:cNvPicPr>
            <a:picLocks noChangeAspect="1" noChangeArrowheads="1"/>
          </p:cNvPicPr>
          <p:nvPr/>
        </p:nvPicPr>
        <p:blipFill>
          <a:blip r:embed="rId4"/>
          <a:srcRect/>
          <a:stretch>
            <a:fillRect/>
          </a:stretch>
        </p:blipFill>
        <p:spPr bwMode="auto">
          <a:xfrm>
            <a:off x="4500563" y="3357563"/>
            <a:ext cx="4457700"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ChangeAspect="1" noChangeArrowheads="1"/>
          </p:cNvPicPr>
          <p:nvPr/>
        </p:nvPicPr>
        <p:blipFill>
          <a:blip r:embed="rId2"/>
          <a:srcRect/>
          <a:stretch>
            <a:fillRect/>
          </a:stretch>
        </p:blipFill>
        <p:spPr bwMode="auto">
          <a:xfrm>
            <a:off x="179388" y="188913"/>
            <a:ext cx="4392612" cy="6480175"/>
          </a:xfrm>
          <a:prstGeom prst="rect">
            <a:avLst/>
          </a:prstGeom>
          <a:noFill/>
          <a:ln w="9525">
            <a:noFill/>
            <a:miter lim="800000"/>
            <a:headEnd/>
            <a:tailEnd/>
          </a:ln>
        </p:spPr>
      </p:pic>
      <p:pic>
        <p:nvPicPr>
          <p:cNvPr id="25602" name="Picture 6"/>
          <p:cNvPicPr>
            <a:picLocks noChangeAspect="1" noChangeArrowheads="1"/>
          </p:cNvPicPr>
          <p:nvPr/>
        </p:nvPicPr>
        <p:blipFill>
          <a:blip r:embed="rId3"/>
          <a:srcRect/>
          <a:stretch>
            <a:fillRect/>
          </a:stretch>
        </p:blipFill>
        <p:spPr bwMode="auto">
          <a:xfrm>
            <a:off x="4859338" y="188913"/>
            <a:ext cx="410527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6"/>
          <p:cNvPicPr>
            <a:picLocks noChangeAspect="1" noChangeArrowheads="1"/>
          </p:cNvPicPr>
          <p:nvPr/>
        </p:nvPicPr>
        <p:blipFill>
          <a:blip r:embed="rId2"/>
          <a:srcRect/>
          <a:stretch>
            <a:fillRect/>
          </a:stretch>
        </p:blipFill>
        <p:spPr bwMode="auto">
          <a:xfrm>
            <a:off x="0" y="0"/>
            <a:ext cx="4752975" cy="6858000"/>
          </a:xfrm>
          <a:prstGeom prst="rect">
            <a:avLst/>
          </a:prstGeom>
          <a:noFill/>
          <a:ln w="9525">
            <a:noFill/>
            <a:miter lim="800000"/>
            <a:headEnd/>
            <a:tailEnd/>
          </a:ln>
        </p:spPr>
      </p:pic>
      <p:pic>
        <p:nvPicPr>
          <p:cNvPr id="26626" name="Picture 7" descr="10"/>
          <p:cNvPicPr>
            <a:picLocks noChangeAspect="1" noChangeArrowheads="1"/>
          </p:cNvPicPr>
          <p:nvPr/>
        </p:nvPicPr>
        <p:blipFill>
          <a:blip r:embed="rId3"/>
          <a:srcRect/>
          <a:stretch>
            <a:fillRect/>
          </a:stretch>
        </p:blipFill>
        <p:spPr bwMode="auto">
          <a:xfrm>
            <a:off x="4932363" y="0"/>
            <a:ext cx="3943350" cy="3716338"/>
          </a:xfrm>
          <a:prstGeom prst="rect">
            <a:avLst/>
          </a:prstGeom>
          <a:noFill/>
          <a:ln w="9525">
            <a:noFill/>
            <a:miter lim="800000"/>
            <a:headEnd/>
            <a:tailEnd/>
          </a:ln>
        </p:spPr>
      </p:pic>
      <p:pic>
        <p:nvPicPr>
          <p:cNvPr id="26627" name="Picture 8" descr="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3800" y="3789363"/>
            <a:ext cx="3924300" cy="28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nvPicPr>
        <p:blipFill>
          <a:blip r:embed="rId2"/>
          <a:srcRect/>
          <a:stretch>
            <a:fillRect/>
          </a:stretch>
        </p:blipFill>
        <p:spPr bwMode="auto">
          <a:xfrm>
            <a:off x="250825" y="333375"/>
            <a:ext cx="4321175" cy="6119813"/>
          </a:xfrm>
          <a:prstGeom prst="rect">
            <a:avLst/>
          </a:prstGeom>
          <a:noFill/>
          <a:ln w="9525">
            <a:noFill/>
            <a:miter lim="800000"/>
            <a:headEnd/>
            <a:tailEnd/>
          </a:ln>
        </p:spPr>
      </p:pic>
      <p:pic>
        <p:nvPicPr>
          <p:cNvPr id="27650" name="Picture 5"/>
          <p:cNvPicPr>
            <a:picLocks noChangeAspect="1" noChangeArrowheads="1"/>
          </p:cNvPicPr>
          <p:nvPr/>
        </p:nvPicPr>
        <p:blipFill>
          <a:blip r:embed="rId3"/>
          <a:srcRect/>
          <a:stretch>
            <a:fillRect/>
          </a:stretch>
        </p:blipFill>
        <p:spPr bwMode="auto">
          <a:xfrm>
            <a:off x="4932363" y="333375"/>
            <a:ext cx="3887787" cy="611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noChangeArrowheads="1"/>
          </p:cNvPicPr>
          <p:nvPr/>
        </p:nvPicPr>
        <p:blipFill>
          <a:blip r:embed="rId2"/>
          <a:srcRect/>
          <a:stretch>
            <a:fillRect/>
          </a:stretch>
        </p:blipFill>
        <p:spPr bwMode="auto">
          <a:xfrm>
            <a:off x="0" y="260350"/>
            <a:ext cx="4716463" cy="6192838"/>
          </a:xfrm>
          <a:prstGeom prst="rect">
            <a:avLst/>
          </a:prstGeom>
          <a:noFill/>
          <a:ln w="9525">
            <a:noFill/>
            <a:miter lim="800000"/>
            <a:headEnd/>
            <a:tailEnd/>
          </a:ln>
        </p:spPr>
      </p:pic>
      <p:pic>
        <p:nvPicPr>
          <p:cNvPr id="28674" name="Picture 5"/>
          <p:cNvPicPr>
            <a:picLocks noChangeAspect="1" noChangeArrowheads="1"/>
          </p:cNvPicPr>
          <p:nvPr/>
        </p:nvPicPr>
        <p:blipFill>
          <a:blip r:embed="rId3"/>
          <a:srcRect/>
          <a:stretch>
            <a:fillRect/>
          </a:stretch>
        </p:blipFill>
        <p:spPr bwMode="auto">
          <a:xfrm>
            <a:off x="4932363" y="188913"/>
            <a:ext cx="3995737"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p:cNvPicPr>
            <a:picLocks noChangeAspect="1" noChangeArrowheads="1"/>
          </p:cNvPicPr>
          <p:nvPr/>
        </p:nvPicPr>
        <p:blipFill>
          <a:blip r:embed="rId2"/>
          <a:srcRect/>
          <a:stretch>
            <a:fillRect/>
          </a:stretch>
        </p:blipFill>
        <p:spPr bwMode="auto">
          <a:xfrm>
            <a:off x="250825" y="0"/>
            <a:ext cx="4500563" cy="6669088"/>
          </a:xfrm>
          <a:prstGeom prst="rect">
            <a:avLst/>
          </a:prstGeom>
          <a:noFill/>
          <a:ln w="9525">
            <a:noFill/>
            <a:miter lim="800000"/>
            <a:headEnd/>
            <a:tailEnd/>
          </a:ln>
        </p:spPr>
      </p:pic>
      <p:pic>
        <p:nvPicPr>
          <p:cNvPr id="29698" name="Picture 5"/>
          <p:cNvPicPr>
            <a:picLocks noChangeAspect="1" noChangeArrowheads="1"/>
          </p:cNvPicPr>
          <p:nvPr/>
        </p:nvPicPr>
        <p:blipFill>
          <a:blip r:embed="rId3"/>
          <a:srcRect/>
          <a:stretch>
            <a:fillRect/>
          </a:stretch>
        </p:blipFill>
        <p:spPr bwMode="auto">
          <a:xfrm>
            <a:off x="4932363" y="0"/>
            <a:ext cx="4211637" cy="661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p:cNvPicPr>
            <a:picLocks noChangeAspect="1" noChangeArrowheads="1"/>
          </p:cNvPicPr>
          <p:nvPr/>
        </p:nvPicPr>
        <p:blipFill>
          <a:blip r:embed="rId2"/>
          <a:srcRect/>
          <a:stretch>
            <a:fillRect/>
          </a:stretch>
        </p:blipFill>
        <p:spPr bwMode="auto">
          <a:xfrm>
            <a:off x="323850" y="188913"/>
            <a:ext cx="4248150" cy="6408737"/>
          </a:xfrm>
          <a:prstGeom prst="rect">
            <a:avLst/>
          </a:prstGeom>
          <a:noFill/>
          <a:ln w="9525">
            <a:noFill/>
            <a:miter lim="800000"/>
            <a:headEnd/>
            <a:tailEnd/>
          </a:ln>
        </p:spPr>
      </p:pic>
      <p:pic>
        <p:nvPicPr>
          <p:cNvPr id="30722" name="Picture 5"/>
          <p:cNvPicPr>
            <a:picLocks noChangeAspect="1" noChangeArrowheads="1"/>
          </p:cNvPicPr>
          <p:nvPr/>
        </p:nvPicPr>
        <p:blipFill>
          <a:blip r:embed="rId3"/>
          <a:srcRect/>
          <a:stretch>
            <a:fillRect/>
          </a:stretch>
        </p:blipFill>
        <p:spPr bwMode="auto">
          <a:xfrm>
            <a:off x="4859338" y="188913"/>
            <a:ext cx="4105275"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6"/>
          <p:cNvPicPr>
            <a:picLocks noChangeAspect="1" noChangeArrowheads="1"/>
          </p:cNvPicPr>
          <p:nvPr/>
        </p:nvPicPr>
        <p:blipFill>
          <a:blip r:embed="rId2"/>
          <a:srcRect/>
          <a:stretch>
            <a:fillRect/>
          </a:stretch>
        </p:blipFill>
        <p:spPr bwMode="auto">
          <a:xfrm>
            <a:off x="468313" y="260350"/>
            <a:ext cx="3887787" cy="6264275"/>
          </a:xfrm>
          <a:prstGeom prst="rect">
            <a:avLst/>
          </a:prstGeom>
          <a:noFill/>
          <a:ln w="9525">
            <a:noFill/>
            <a:miter lim="800000"/>
            <a:headEnd/>
            <a:tailEnd/>
          </a:ln>
        </p:spPr>
      </p:pic>
      <p:pic>
        <p:nvPicPr>
          <p:cNvPr id="31746" name="Picture 9"/>
          <p:cNvPicPr>
            <a:picLocks noChangeAspect="1" noChangeArrowheads="1"/>
          </p:cNvPicPr>
          <p:nvPr/>
        </p:nvPicPr>
        <p:blipFill>
          <a:blip r:embed="rId3"/>
          <a:srcRect/>
          <a:stretch>
            <a:fillRect/>
          </a:stretch>
        </p:blipFill>
        <p:spPr bwMode="auto">
          <a:xfrm>
            <a:off x="4643438" y="260350"/>
            <a:ext cx="4249737"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p:cNvPicPr>
            <a:picLocks noChangeAspect="1" noChangeArrowheads="1"/>
          </p:cNvPicPr>
          <p:nvPr/>
        </p:nvPicPr>
        <p:blipFill>
          <a:blip r:embed="rId2"/>
          <a:srcRect/>
          <a:stretch>
            <a:fillRect/>
          </a:stretch>
        </p:blipFill>
        <p:spPr bwMode="auto">
          <a:xfrm>
            <a:off x="179388" y="188913"/>
            <a:ext cx="4279900" cy="6408737"/>
          </a:xfrm>
          <a:prstGeom prst="rect">
            <a:avLst/>
          </a:prstGeom>
          <a:noFill/>
          <a:ln w="9525">
            <a:noFill/>
            <a:miter lim="800000"/>
            <a:headEnd/>
            <a:tailEnd/>
          </a:ln>
        </p:spPr>
      </p:pic>
      <p:pic>
        <p:nvPicPr>
          <p:cNvPr id="32770" name="Picture 5" descr="11"/>
          <p:cNvPicPr>
            <a:picLocks noChangeAspect="1" noChangeArrowheads="1"/>
          </p:cNvPicPr>
          <p:nvPr/>
        </p:nvPicPr>
        <p:blipFill>
          <a:blip r:embed="rId3"/>
          <a:srcRect/>
          <a:stretch>
            <a:fillRect/>
          </a:stretch>
        </p:blipFill>
        <p:spPr bwMode="auto">
          <a:xfrm>
            <a:off x="4500563" y="188913"/>
            <a:ext cx="4392612" cy="3240087"/>
          </a:xfrm>
          <a:prstGeom prst="rect">
            <a:avLst/>
          </a:prstGeom>
          <a:noFill/>
          <a:ln w="9525">
            <a:noFill/>
            <a:miter lim="800000"/>
            <a:headEnd/>
            <a:tailEnd/>
          </a:ln>
        </p:spPr>
      </p:pic>
      <p:pic>
        <p:nvPicPr>
          <p:cNvPr id="32771" name="Picture 7" descr="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0563" y="3573463"/>
            <a:ext cx="4465637" cy="2913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4"/>
          <p:cNvPicPr>
            <a:picLocks noChangeAspect="1"/>
          </p:cNvPicPr>
          <p:nvPr/>
        </p:nvPicPr>
        <p:blipFill>
          <a:blip r:embed="rId2"/>
          <a:srcRect/>
          <a:stretch>
            <a:fillRect/>
          </a:stretch>
        </p:blipFill>
        <p:spPr bwMode="auto">
          <a:xfrm>
            <a:off x="4427538" y="595313"/>
            <a:ext cx="4392612" cy="5715000"/>
          </a:xfrm>
          <a:prstGeom prst="rect">
            <a:avLst/>
          </a:prstGeom>
          <a:noFill/>
          <a:ln w="9525">
            <a:noFill/>
            <a:miter lim="800000"/>
            <a:headEnd/>
            <a:tailEnd/>
          </a:ln>
        </p:spPr>
      </p:pic>
      <p:sp>
        <p:nvSpPr>
          <p:cNvPr id="15362" name="Объект 5"/>
          <p:cNvSpPr>
            <a:spLocks noGrp="1"/>
          </p:cNvSpPr>
          <p:nvPr>
            <p:ph idx="1"/>
          </p:nvPr>
        </p:nvSpPr>
        <p:spPr>
          <a:xfrm>
            <a:off x="457200" y="404813"/>
            <a:ext cx="3609975" cy="6264275"/>
          </a:xfrm>
        </p:spPr>
        <p:txBody>
          <a:bodyPr/>
          <a:lstStyle/>
          <a:p>
            <a:pPr marL="0" indent="0" algn="ctr" eaLnBrk="1" hangingPunct="1">
              <a:buFont typeface="Wingdings 2" pitchFamily="18" charset="2"/>
              <a:buNone/>
            </a:pPr>
            <a:r>
              <a:rPr lang="ru-RU" smtClean="0">
                <a:latin typeface="Times New Roman" pitchFamily="18" charset="0"/>
                <a:cs typeface="Times New Roman" pitchFamily="18" charset="0"/>
              </a:rPr>
              <a:t>1418 дней длилась Великая Отечественная война. Фашистские варвары разрушили и сожгли свыше 70 тысяч городов, поселков и деревень нашей Родины. Они разрушили 84 тысячи школ, 334 высших учебных заведения. Враг не щадил ни женщин, ни стариков, ни детей.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srcRect/>
          <a:stretch>
            <a:fillRect/>
          </a:stretch>
        </p:blipFill>
        <p:spPr bwMode="auto">
          <a:xfrm>
            <a:off x="250825" y="188913"/>
            <a:ext cx="4392613" cy="6343650"/>
          </a:xfrm>
          <a:prstGeom prst="rect">
            <a:avLst/>
          </a:prstGeom>
          <a:noFill/>
          <a:ln w="9525">
            <a:noFill/>
            <a:miter lim="800000"/>
            <a:headEnd/>
            <a:tailEnd/>
          </a:ln>
        </p:spPr>
      </p:pic>
      <p:pic>
        <p:nvPicPr>
          <p:cNvPr id="33794" name="Picture 6"/>
          <p:cNvPicPr>
            <a:picLocks noChangeAspect="1" noChangeArrowheads="1"/>
          </p:cNvPicPr>
          <p:nvPr/>
        </p:nvPicPr>
        <p:blipFill>
          <a:blip r:embed="rId3"/>
          <a:srcRect/>
          <a:stretch>
            <a:fillRect/>
          </a:stretch>
        </p:blipFill>
        <p:spPr bwMode="auto">
          <a:xfrm>
            <a:off x="4787900" y="188913"/>
            <a:ext cx="4356100" cy="638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1" name="Rectangle 9"/>
          <p:cNvSpPr>
            <a:spLocks noGrp="1"/>
          </p:cNvSpPr>
          <p:nvPr>
            <p:ph type="title" idx="4294967295"/>
          </p:nvPr>
        </p:nvSpPr>
        <p:spPr bwMode="auto">
          <a:xfrm>
            <a:off x="468313" y="188913"/>
            <a:ext cx="8424862" cy="2087562"/>
          </a:xfrm>
          <a:ln w="9525"/>
        </p:spPr>
        <p:txBody>
          <a:bodyPr wrap="square" lIns="91440" tIns="45720" rIns="91440" bIns="45720" numCol="1" compatLnSpc="1">
            <a:prstTxWarp prst="textNoShape">
              <a:avLst/>
            </a:prstTxWarp>
          </a:bodyPr>
          <a:lstStyle/>
          <a:p>
            <a:pPr>
              <a:defRPr/>
            </a:pPr>
            <a:r>
              <a:rPr lang="ru-RU" sz="1800" b="1" smtClean="0">
                <a:ln>
                  <a:noFill/>
                </a:ln>
                <a:effectLst/>
              </a:rPr>
              <a:t>Сведения</a:t>
            </a:r>
            <a:r>
              <a:rPr lang="ru-RU" sz="1800" smtClean="0">
                <a:ln>
                  <a:noFill/>
                </a:ln>
                <a:effectLst/>
              </a:rPr>
              <a:t/>
            </a:r>
            <a:br>
              <a:rPr lang="ru-RU" sz="1800" smtClean="0">
                <a:ln>
                  <a:noFill/>
                </a:ln>
                <a:effectLst/>
              </a:rPr>
            </a:br>
            <a:r>
              <a:rPr lang="ru-RU" sz="1800" smtClean="0">
                <a:ln>
                  <a:noFill/>
                </a:ln>
                <a:effectLst/>
              </a:rPr>
              <a:t>о времени оккупации немецкими войсками</a:t>
            </a:r>
            <a:br>
              <a:rPr lang="ru-RU" sz="1800" smtClean="0">
                <a:ln>
                  <a:noFill/>
                </a:ln>
                <a:effectLst/>
              </a:rPr>
            </a:br>
            <a:r>
              <a:rPr lang="ru-RU" sz="1800" smtClean="0">
                <a:ln>
                  <a:noFill/>
                </a:ln>
                <a:effectLst/>
              </a:rPr>
              <a:t>территории Белокалитвинского района</a:t>
            </a:r>
            <a:r>
              <a:rPr lang="ru-RU" sz="1800" smtClean="0">
                <a:ln>
                  <a:noFill/>
                </a:ln>
                <a:effectLst/>
                <a:latin typeface="Arial" charset="0"/>
              </a:rPr>
              <a:t> </a:t>
            </a:r>
            <a:r>
              <a:rPr lang="ru-RU" sz="1800" smtClean="0">
                <a:ln>
                  <a:noFill/>
                </a:ln>
                <a:effectLst/>
              </a:rPr>
              <a:t>во время  Великой Отечественной войны 1941-1945 гг.</a:t>
            </a:r>
            <a:br>
              <a:rPr lang="ru-RU" sz="1800" smtClean="0">
                <a:ln>
                  <a:noFill/>
                </a:ln>
                <a:effectLst/>
              </a:rPr>
            </a:br>
            <a:r>
              <a:rPr lang="ru-RU" sz="1800" smtClean="0">
                <a:ln>
                  <a:noFill/>
                </a:ln>
                <a:effectLst/>
              </a:rPr>
              <a:t>(по документам Центра документации новейшей истории Ростовской области)</a:t>
            </a:r>
          </a:p>
        </p:txBody>
      </p:sp>
      <p:graphicFrame>
        <p:nvGraphicFramePr>
          <p:cNvPr id="44223" name="Group 191"/>
          <p:cNvGraphicFramePr>
            <a:graphicFrameLocks noGrp="1"/>
          </p:cNvGraphicFramePr>
          <p:nvPr/>
        </p:nvGraphicFramePr>
        <p:xfrm>
          <a:off x="457200" y="2636838"/>
          <a:ext cx="8229600" cy="3603625"/>
        </p:xfrm>
        <a:graphic>
          <a:graphicData uri="http://schemas.openxmlformats.org/drawingml/2006/table">
            <a:tbl>
              <a:tblPr/>
              <a:tblGrid>
                <a:gridCol w="525463">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gridCol w="1787525">
                  <a:extLst>
                    <a:ext uri="{9D8B030D-6E8A-4147-A177-3AD203B41FA5}">
                      <a16:colId xmlns:a16="http://schemas.microsoft.com/office/drawing/2014/main" val="20002"/>
                    </a:ext>
                  </a:extLst>
                </a:gridCol>
                <a:gridCol w="2024062">
                  <a:extLst>
                    <a:ext uri="{9D8B030D-6E8A-4147-A177-3AD203B41FA5}">
                      <a16:colId xmlns:a16="http://schemas.microsoft.com/office/drawing/2014/main" val="20003"/>
                    </a:ext>
                  </a:extLst>
                </a:gridCol>
                <a:gridCol w="1892300">
                  <a:extLst>
                    <a:ext uri="{9D8B030D-6E8A-4147-A177-3AD203B41FA5}">
                      <a16:colId xmlns:a16="http://schemas.microsoft.com/office/drawing/2014/main" val="20004"/>
                    </a:ext>
                  </a:extLst>
                </a:gridCol>
              </a:tblGrid>
              <a:tr h="496888">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p>
                      <a:pPr marL="273050" marR="0" lvl="0" indent="-273050" algn="ctr" defTabSz="914400" rtl="0" eaLnBrk="0" fontAlgn="base" latinLnBrk="0" hangingPunct="0">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п/п</a:t>
                      </a:r>
                      <a:endParaRPr kumimoji="0" lang="ru-RU" sz="18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Название городов и районов</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Дата оккупации</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Дата освобождения</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Основание</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3375">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1800" b="0" i="0" u="none" strike="noStrike" cap="none" normalizeH="0" baseline="0" smtClean="0">
                        <a:ln>
                          <a:noFill/>
                        </a:ln>
                        <a:solidFill>
                          <a:schemeClr val="tx1"/>
                        </a:solidFill>
                        <a:effectLst/>
                        <a:latin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cs typeface="Times New Roman" pitchFamily="18" charset="0"/>
                        </a:rPr>
                        <a:t>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ctr" defTabSz="914400" rtl="0" eaLnBrk="1" fontAlgn="base" latinLnBrk="0" hangingPunct="1">
                        <a:lnSpc>
                          <a:spcPct val="100000"/>
                        </a:lnSpc>
                        <a:spcBef>
                          <a:spcPct val="0"/>
                        </a:spcBef>
                        <a:spcAft>
                          <a:spcPct val="0"/>
                        </a:spcAft>
                        <a:buClrTx/>
                        <a:buSzTx/>
                        <a:buFontTx/>
                        <a:buNone/>
                        <a:tabLst/>
                      </a:pPr>
                      <a:r>
                        <a:rPr kumimoji="0" lang="ru-RU" sz="9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2913">
                <a:tc gridSpan="5">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ГОРОДА</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2"/>
                  </a:ext>
                </a:extLst>
              </a:tr>
              <a:tr h="542925">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г.БЕЛАЯ КАЛИТВА</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 июля 1942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19 января 1943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 9, оп. 4, д. 503, л. 1, 56</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2925">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Белокалитвенский</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17 июля 1942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11 февраля 1943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 9, оп. 4, д. 503, л. 1, 56</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44600">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49</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Литвиновский </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273050" marR="0" lvl="0" indent="-273050" algn="l"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(упразднен, территория передана Белокалитвенскому  району)</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 июля 1942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 января 1943 г.</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73050" marR="0" lvl="0" indent="-27305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 9, оп. 4, д. 503, л. 2; оп.1, д.419, л. 31; ф. 1886, оп.1, д.3, л. 85</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обложка"/>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88913"/>
            <a:ext cx="4029075" cy="6480175"/>
          </a:xfrm>
          <a:prstGeom prst="rect">
            <a:avLst/>
          </a:prstGeom>
          <a:noFill/>
          <a:ln w="9525">
            <a:noFill/>
            <a:miter lim="800000"/>
            <a:headEnd/>
            <a:tailEnd/>
          </a:ln>
        </p:spPr>
      </p:pic>
      <p:pic>
        <p:nvPicPr>
          <p:cNvPr id="35842" name="Picture 5" descr="л"/>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538" y="188913"/>
            <a:ext cx="4465637"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л"/>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8913"/>
            <a:ext cx="4356100" cy="6408737"/>
          </a:xfrm>
          <a:prstGeom prst="rect">
            <a:avLst/>
          </a:prstGeom>
          <a:noFill/>
          <a:ln w="9525">
            <a:noFill/>
            <a:miter lim="800000"/>
            <a:headEnd/>
            <a:tailEnd/>
          </a:ln>
        </p:spPr>
      </p:pic>
      <p:pic>
        <p:nvPicPr>
          <p:cNvPr id="36866" name="Picture 5" descr="л"/>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7538" y="188913"/>
            <a:ext cx="4392612"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л"/>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88913"/>
            <a:ext cx="4095750" cy="6408737"/>
          </a:xfrm>
          <a:prstGeom prst="rect">
            <a:avLst/>
          </a:prstGeom>
          <a:noFill/>
          <a:ln w="9525">
            <a:noFill/>
            <a:miter lim="800000"/>
            <a:headEnd/>
            <a:tailEnd/>
          </a:ln>
        </p:spPr>
      </p:pic>
      <p:pic>
        <p:nvPicPr>
          <p:cNvPr id="37890" name="Picture 5" descr="л"/>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188913"/>
            <a:ext cx="4319587" cy="640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608513" cy="3213100"/>
          </a:xfrm>
          <a:prstGeom prst="rect">
            <a:avLst/>
          </a:prstGeom>
          <a:noFill/>
          <a:ln w="9525">
            <a:noFill/>
            <a:miter lim="800000"/>
            <a:headEnd/>
            <a:tailEnd/>
          </a:ln>
        </p:spPr>
      </p:pic>
      <p:pic>
        <p:nvPicPr>
          <p:cNvPr id="38914" name="Picture 5" descr="1"/>
          <p:cNvPicPr>
            <a:picLocks noChangeAspect="1" noChangeArrowheads="1"/>
          </p:cNvPicPr>
          <p:nvPr/>
        </p:nvPicPr>
        <p:blipFill>
          <a:blip r:embed="rId3"/>
          <a:srcRect/>
          <a:stretch>
            <a:fillRect/>
          </a:stretch>
        </p:blipFill>
        <p:spPr bwMode="auto">
          <a:xfrm>
            <a:off x="3827463" y="3213100"/>
            <a:ext cx="5316537" cy="3644900"/>
          </a:xfrm>
          <a:prstGeom prst="rect">
            <a:avLst/>
          </a:prstGeom>
          <a:noFill/>
          <a:ln w="9525">
            <a:noFill/>
            <a:miter lim="800000"/>
            <a:headEnd/>
            <a:tailEnd/>
          </a:ln>
        </p:spPr>
      </p:pic>
      <p:pic>
        <p:nvPicPr>
          <p:cNvPr id="38915" name="Picture 6" descr="3"/>
          <p:cNvPicPr>
            <a:picLocks noChangeAspect="1" noChangeArrowheads="1"/>
          </p:cNvPicPr>
          <p:nvPr/>
        </p:nvPicPr>
        <p:blipFill>
          <a:blip r:embed="rId4"/>
          <a:srcRect/>
          <a:stretch>
            <a:fillRect/>
          </a:stretch>
        </p:blipFill>
        <p:spPr bwMode="auto">
          <a:xfrm>
            <a:off x="0" y="3213100"/>
            <a:ext cx="3851275" cy="3644900"/>
          </a:xfrm>
          <a:prstGeom prst="rect">
            <a:avLst/>
          </a:prstGeom>
          <a:noFill/>
          <a:ln w="9525">
            <a:noFill/>
            <a:miter lim="800000"/>
            <a:headEnd/>
            <a:tailEnd/>
          </a:ln>
        </p:spPr>
      </p:pic>
      <p:pic>
        <p:nvPicPr>
          <p:cNvPr id="38916" name="Picture 7" descr="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0"/>
            <a:ext cx="4572000" cy="321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2"/>
          <a:srcRect/>
          <a:stretch>
            <a:fillRect/>
          </a:stretch>
        </p:blipFill>
        <p:spPr bwMode="auto">
          <a:xfrm>
            <a:off x="250825" y="188913"/>
            <a:ext cx="4176713" cy="6480175"/>
          </a:xfrm>
          <a:prstGeom prst="rect">
            <a:avLst/>
          </a:prstGeom>
          <a:noFill/>
          <a:ln w="9525">
            <a:noFill/>
            <a:miter lim="800000"/>
            <a:headEnd/>
            <a:tailEnd/>
          </a:ln>
        </p:spPr>
      </p:pic>
      <p:pic>
        <p:nvPicPr>
          <p:cNvPr id="39939" name="Picture 7" descr="18"/>
          <p:cNvPicPr>
            <a:picLocks noChangeAspect="1" noChangeArrowheads="1"/>
          </p:cNvPicPr>
          <p:nvPr/>
        </p:nvPicPr>
        <p:blipFill>
          <a:blip r:embed="rId3"/>
          <a:srcRect/>
          <a:stretch>
            <a:fillRect/>
          </a:stretch>
        </p:blipFill>
        <p:spPr bwMode="auto">
          <a:xfrm>
            <a:off x="4572000" y="3500438"/>
            <a:ext cx="4392613" cy="3168650"/>
          </a:xfrm>
          <a:prstGeom prst="rect">
            <a:avLst/>
          </a:prstGeom>
          <a:noFill/>
          <a:ln w="9525">
            <a:noFill/>
            <a:miter lim="800000"/>
            <a:headEnd/>
            <a:tailEnd/>
          </a:ln>
        </p:spPr>
      </p:pic>
      <p:pic>
        <p:nvPicPr>
          <p:cNvPr id="39942" name="Picture 6" descr="31"/>
          <p:cNvPicPr>
            <a:picLocks noChangeAspect="1" noChangeArrowheads="1"/>
          </p:cNvPicPr>
          <p:nvPr/>
        </p:nvPicPr>
        <p:blipFill>
          <a:blip r:embed="rId4"/>
          <a:srcRect/>
          <a:stretch>
            <a:fillRect/>
          </a:stretch>
        </p:blipFill>
        <p:spPr bwMode="auto">
          <a:xfrm>
            <a:off x="4572000" y="188913"/>
            <a:ext cx="4429125" cy="31686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nvPicPr>
        <p:blipFill>
          <a:blip r:embed="rId2"/>
          <a:srcRect/>
          <a:stretch>
            <a:fillRect/>
          </a:stretch>
        </p:blipFill>
        <p:spPr bwMode="auto">
          <a:xfrm>
            <a:off x="179388" y="260350"/>
            <a:ext cx="8713787"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MPAD0A6Kx0c"/>
          <p:cNvPicPr>
            <a:picLocks noChangeAspect="1" noChangeArrowheads="1"/>
          </p:cNvPicPr>
          <p:nvPr/>
        </p:nvPicPr>
        <p:blipFill>
          <a:blip r:embed="rId2"/>
          <a:srcRect/>
          <a:stretch>
            <a:fillRect/>
          </a:stretch>
        </p:blipFill>
        <p:spPr bwMode="auto">
          <a:xfrm>
            <a:off x="250825" y="260350"/>
            <a:ext cx="4656138" cy="6264275"/>
          </a:xfrm>
          <a:prstGeom prst="rect">
            <a:avLst/>
          </a:prstGeom>
          <a:noFill/>
          <a:ln w="9525">
            <a:noFill/>
            <a:miter lim="800000"/>
            <a:headEnd/>
            <a:tailEnd/>
          </a:ln>
        </p:spPr>
      </p:pic>
      <p:sp>
        <p:nvSpPr>
          <p:cNvPr id="100359" name="Rectangle 7"/>
          <p:cNvSpPr>
            <a:spLocks noGrp="1"/>
          </p:cNvSpPr>
          <p:nvPr>
            <p:ph type="title"/>
          </p:nvPr>
        </p:nvSpPr>
        <p:spPr bwMode="auto">
          <a:ln w="9525"/>
        </p:spPr>
        <p:txBody>
          <a:bodyPr wrap="square" lIns="91440" tIns="45720" rIns="91440" bIns="45720" numCol="1" compatLnSpc="1">
            <a:prstTxWarp prst="textNoShape">
              <a:avLst/>
            </a:prstTxWarp>
          </a:bodyPr>
          <a:lstStyle/>
          <a:p>
            <a:pPr>
              <a:defRPr/>
            </a:pPr>
            <a:endParaRPr lang="ru-RU" smtClean="0">
              <a:ln>
                <a:noFill/>
              </a:ln>
              <a:effectLst/>
            </a:endParaRPr>
          </a:p>
        </p:txBody>
      </p:sp>
      <p:sp>
        <p:nvSpPr>
          <p:cNvPr id="41987" name="Rectangle 8"/>
          <p:cNvSpPr>
            <a:spLocks noGrp="1"/>
          </p:cNvSpPr>
          <p:nvPr>
            <p:ph type="body" sz="half" idx="1"/>
          </p:nvPr>
        </p:nvSpPr>
        <p:spPr>
          <a:xfrm>
            <a:off x="457200" y="1447800"/>
            <a:ext cx="4038600" cy="4678363"/>
          </a:xfrm>
        </p:spPr>
        <p:txBody>
          <a:bodyPr/>
          <a:lstStyle/>
          <a:p>
            <a:endParaRPr lang="ru-RU" sz="2200" smtClean="0"/>
          </a:p>
        </p:txBody>
      </p:sp>
      <p:sp>
        <p:nvSpPr>
          <p:cNvPr id="41988" name="Rectangle 9"/>
          <p:cNvSpPr>
            <a:spLocks noGrp="1"/>
          </p:cNvSpPr>
          <p:nvPr>
            <p:ph type="body" sz="half" idx="2"/>
          </p:nvPr>
        </p:nvSpPr>
        <p:spPr>
          <a:xfrm>
            <a:off x="5003800" y="333375"/>
            <a:ext cx="3683000" cy="5792788"/>
          </a:xfrm>
        </p:spPr>
        <p:txBody>
          <a:bodyPr/>
          <a:lstStyle/>
          <a:p>
            <a:r>
              <a:rPr lang="ru-RU" sz="2800" smtClean="0">
                <a:solidFill>
                  <a:schemeClr val="tx2"/>
                </a:solidFill>
              </a:rPr>
              <a:t>Воронин Гавриил Иванович, родился 11 июля 1914 г. в ст-це Голубинская Калачевского района Области Войска Донского (в дальнейшем Сталинградской области, Волгоградской области).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endParaRPr lang="ru-RU" smtClean="0">
              <a:ln>
                <a:noFill/>
              </a:ln>
              <a:effectLst/>
            </a:endParaRPr>
          </a:p>
        </p:txBody>
      </p:sp>
      <p:sp>
        <p:nvSpPr>
          <p:cNvPr id="43010" name="Rectangle 3"/>
          <p:cNvSpPr>
            <a:spLocks noGrp="1"/>
          </p:cNvSpPr>
          <p:nvPr>
            <p:ph type="body" idx="1"/>
          </p:nvPr>
        </p:nvSpPr>
        <p:spPr>
          <a:xfrm>
            <a:off x="457200" y="188913"/>
            <a:ext cx="8229600" cy="5937250"/>
          </a:xfrm>
        </p:spPr>
        <p:txBody>
          <a:bodyPr/>
          <a:lstStyle/>
          <a:p>
            <a:pPr>
              <a:lnSpc>
                <a:spcPct val="80000"/>
              </a:lnSpc>
            </a:pPr>
            <a:r>
              <a:rPr lang="ru-RU" sz="1800" smtClean="0">
                <a:solidFill>
                  <a:schemeClr val="tx2"/>
                </a:solidFill>
              </a:rPr>
              <a:t>В феврале 1940 года добровольцем ушел служить в Рабоче-Крестьянскую Красную армию. Участвовал в войне с Финляндией командиром машины зенитной установки в составе 23 горно-стрелковой дивизии и ноябре 1940 г. был уволен в запас. После увольнения работал учителем биологии в Голубинской неполной средней школе.  В июле 1941 г. был призван в Рабоче-Крестьянскую Красную армию. Был назначен командиром пулеметного взвода 101 запасного стрелкового полка 16 стрелковой бригады Закавказского фронта, а в ноябре 1941 г. будучи командиром машины зенитной установки 77 морской бригады в составе Южного фронта принимал участие в Керченско-Феодосийской  десантной операции. С декабря 1941 г. по июнь 1942 г. командир машины зенитной установки 77 морской бригады Карельского фронта. С июня 1942 г. по январь 1943 г. курсант Лепельского пехотного училища г. Череповец, по окнчании курсов ему было присвоено воинское звание лейтенант. С января 1943 г. командир стрелковой роты 1238 стрелкового полка 312 стрелковой дивизии 2-й ударной армии Волховского фронта. Во время атаки через озеро на позиции противника в марте 1943 г. был тяжело ранен (перебиты большая и малая берцовая кости на правой ноге) смог самостоятельно наложить жгут на ногу. Периодически приходя в себя ослаблял жгут и делал глоток водки. Уже ночью очнулся от того, что кто-то лижет его лицо, оказалась санитарная собака с салазками. Как оказался в салазках, и как он выбрался с простреливаемого противником пространства </a:t>
            </a:r>
            <a:r>
              <a:rPr lang="ru-RU" sz="1800" smtClean="0">
                <a:solidFill>
                  <a:schemeClr val="tx2"/>
                </a:solidFill>
                <a:latin typeface="Times New Roman" pitchFamily="18" charset="0"/>
              </a:rPr>
              <a:t>–</a:t>
            </a:r>
            <a:r>
              <a:rPr lang="ru-RU" sz="1800" smtClean="0">
                <a:solidFill>
                  <a:schemeClr val="tx2"/>
                </a:solidFill>
              </a:rPr>
              <a:t> не помнит, очнулся только в санитарном поезде. С марта 1943 года по октябрь 1943 г. находился на излечении в Эвакуационном госпитале № 3910 г. Иркутска. С октября по ноябрь 1943 г. слушатель Резервного офицерского полка Забайкальского военного округа. Находясь на излечении в госпитале и проходя службу в Резервном полку сумел окончить заочное отделение Центральной юридической школы с присвоением квалификации Юрист.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4213" y="4149725"/>
            <a:ext cx="8002587" cy="2087563"/>
          </a:xfrm>
        </p:spPr>
        <p:txBody>
          <a:bodyPr>
            <a:normAutofit lnSpcReduction="10000"/>
          </a:bodyPr>
          <a:lstStyle/>
          <a:p>
            <a:pPr marL="0" indent="0" algn="just" eaLnBrk="1" fontAlgn="auto" hangingPunct="1">
              <a:spcAft>
                <a:spcPts val="0"/>
              </a:spcAft>
              <a:buFont typeface="Wingdings 2"/>
              <a:buNone/>
              <a:defRPr/>
            </a:pPr>
            <a:r>
              <a:rPr lang="ru-RU" dirty="0"/>
              <a:t>	</a:t>
            </a:r>
            <a:r>
              <a:rPr lang="ru-RU" sz="2800" dirty="0" smtClean="0">
                <a:latin typeface="Times New Roman" pitchFamily="18" charset="0"/>
                <a:cs typeface="Times New Roman" pitchFamily="18" charset="0"/>
              </a:rPr>
              <a:t>9 мая – солнечный праздник, но и  самый  печальный. Его нельзя отмечать без слез и горьких воспоминай. С каждым годом все меньше и меньше с нами тех, кто по-настоящему испытал на себе военные невзгоды. Они – настоящие герои.</a:t>
            </a:r>
            <a:endParaRPr lang="ru-RU" sz="2800" dirty="0">
              <a:latin typeface="Times New Roman" pitchFamily="18" charset="0"/>
              <a:cs typeface="Times New Roman" pitchFamily="18" charset="0"/>
            </a:endParaRPr>
          </a:p>
        </p:txBody>
      </p:sp>
      <p:sp>
        <p:nvSpPr>
          <p:cNvPr id="2" name="Заголовок 1"/>
          <p:cNvSpPr>
            <a:spLocks noGrp="1"/>
          </p:cNvSpPr>
          <p:nvPr>
            <p:ph type="title"/>
          </p:nvPr>
        </p:nvSpPr>
        <p:spPr/>
        <p:txBody>
          <a:bodyPr/>
          <a:lstStyle/>
          <a:p>
            <a:pPr eaLnBrk="1" fontAlgn="auto" hangingPunct="1">
              <a:spcAft>
                <a:spcPts val="0"/>
              </a:spcAft>
              <a:defRPr/>
            </a:pPr>
            <a:endParaRPr lang="ru-RU"/>
          </a:p>
        </p:txBody>
      </p:sp>
      <p:pic>
        <p:nvPicPr>
          <p:cNvPr id="16387" name="Picture 2" descr="C:\Users\ARXIV\Desktop\война\1386236711-439287-18700.jpg"/>
          <p:cNvPicPr>
            <a:picLocks noChangeAspect="1" noChangeArrowheads="1"/>
          </p:cNvPicPr>
          <p:nvPr/>
        </p:nvPicPr>
        <p:blipFill>
          <a:blip r:embed="rId2"/>
          <a:srcRect/>
          <a:stretch>
            <a:fillRect/>
          </a:stretch>
        </p:blipFill>
        <p:spPr bwMode="auto">
          <a:xfrm>
            <a:off x="468313" y="115888"/>
            <a:ext cx="8280400" cy="396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6"/>
          <p:cNvSpPr>
            <a:spLocks noGrp="1"/>
          </p:cNvSpPr>
          <p:nvPr>
            <p:ph/>
          </p:nvPr>
        </p:nvSpPr>
        <p:spPr/>
        <p:txBody>
          <a:bodyPr/>
          <a:lstStyle/>
          <a:p>
            <a:r>
              <a:rPr lang="ru-RU" sz="1800" smtClean="0">
                <a:solidFill>
                  <a:schemeClr val="tx2"/>
                </a:solidFill>
              </a:rPr>
              <a:t>С января по февраль 1944 г. слушатель Резервного офицерского полка Харьковского военного округа. Получив назначение на должность помощника начальника 1-й части Старо-Константиновского районного военкомата Киевского военного округа походил службу с марта 1944 г. по май 1945 г. где неоднократно принимал участие в боевых действиях с бандеровским подпольем. В мае 1945 г. был направлен на Московские высшие курсы усовершенствования офицерского состава Местных органов военного управления НКО, по окончании которых в декабре 1945 г. вернулся продолжать службу  в должности помощника начальника 1-й части Старо-Константиновского районного военкомата Прикарпатского военного округа. 21 марта 1946 г. был уволен в запас в звании лейтенант. Принимал участие в боевых действиях: </a:t>
            </a:r>
          </a:p>
          <a:p>
            <a:r>
              <a:rPr lang="ru-RU" sz="1800" smtClean="0">
                <a:solidFill>
                  <a:schemeClr val="tx2"/>
                </a:solidFill>
              </a:rPr>
              <a:t>23.11.1941 г. – 15.12.1941 г., командир противовоздушного взвода, Южный фронт;</a:t>
            </a:r>
          </a:p>
          <a:p>
            <a:r>
              <a:rPr lang="ru-RU" sz="1800" smtClean="0">
                <a:solidFill>
                  <a:schemeClr val="tx2"/>
                </a:solidFill>
              </a:rPr>
              <a:t>01.01.1942 г. – 05.05.1942 г., командир противовоздушного взвода, Карельский фронт;</a:t>
            </a:r>
          </a:p>
          <a:p>
            <a:r>
              <a:rPr lang="ru-RU" sz="1800" smtClean="0">
                <a:solidFill>
                  <a:schemeClr val="tx2"/>
                </a:solidFill>
              </a:rPr>
              <a:t>13.01.1943 г. – 16.02.1943г., командир стрелковой роты, Волховский фронт.</a:t>
            </a:r>
          </a:p>
          <a:p>
            <a:r>
              <a:rPr lang="ru-RU" sz="1800" smtClean="0">
                <a:solidFill>
                  <a:schemeClr val="tx2"/>
                </a:solidFill>
              </a:rPr>
              <a:t>Был награжден орденом «Красная звезда» и медалью «За победу над Германией в Великой Отечественной войне 1941 – 1945 гг.»</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395288" y="476250"/>
            <a:ext cx="4344987" cy="5832475"/>
          </a:xfrm>
          <a:prstGeom prst="rect">
            <a:avLst/>
          </a:prstGeom>
          <a:noFill/>
          <a:ln w="9525">
            <a:noFill/>
            <a:miter lim="800000"/>
            <a:headEnd/>
            <a:tailEnd/>
          </a:ln>
        </p:spPr>
      </p:pic>
      <p:sp>
        <p:nvSpPr>
          <p:cNvPr id="45058" name="TextBox 2"/>
          <p:cNvSpPr txBox="1">
            <a:spLocks noChangeArrowheads="1"/>
          </p:cNvSpPr>
          <p:nvPr/>
        </p:nvSpPr>
        <p:spPr bwMode="auto">
          <a:xfrm>
            <a:off x="5256213" y="620713"/>
            <a:ext cx="3311525" cy="4832350"/>
          </a:xfrm>
          <a:prstGeom prst="rect">
            <a:avLst/>
          </a:prstGeom>
          <a:noFill/>
          <a:ln w="9525">
            <a:noFill/>
            <a:miter lim="800000"/>
            <a:headEnd/>
            <a:tailEnd/>
          </a:ln>
        </p:spPr>
        <p:txBody>
          <a:bodyPr>
            <a:spAutoFit/>
          </a:bodyPr>
          <a:lstStyle/>
          <a:p>
            <a:pPr algn="ctr"/>
            <a:r>
              <a:rPr lang="ru-RU" sz="2800">
                <a:latin typeface="Times New Roman" pitchFamily="18" charset="0"/>
                <a:cs typeface="Times New Roman" pitchFamily="18" charset="0"/>
              </a:rPr>
              <a:t>Попов Иван Андрианович</a:t>
            </a:r>
          </a:p>
          <a:p>
            <a:pPr algn="ctr"/>
            <a:r>
              <a:rPr lang="ru-RU" sz="2800">
                <a:latin typeface="Times New Roman" pitchFamily="18" charset="0"/>
                <a:cs typeface="Times New Roman" pitchFamily="18" charset="0"/>
              </a:rPr>
              <a:t>24.07.1904-25.09.1968</a:t>
            </a:r>
          </a:p>
          <a:p>
            <a:pPr algn="ctr"/>
            <a:r>
              <a:rPr lang="ru-RU" sz="2800">
                <a:latin typeface="Times New Roman" pitchFamily="18" charset="0"/>
                <a:cs typeface="Times New Roman" pitchFamily="18" charset="0"/>
              </a:rPr>
              <a:t>Командир отделения 4 стрелковой роты 1384 стрелкового полка 96 стрелковой дивизии Донского фронта</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5400600"/>
          </a:xfrm>
        </p:spPr>
        <p:txBody>
          <a:bodyPr>
            <a:normAutofit fontScale="90000"/>
          </a:bodyPr>
          <a:lstStyle/>
          <a:p>
            <a:pPr eaLnBrk="1" fontAlgn="auto" hangingPunct="1">
              <a:spcAft>
                <a:spcPts val="0"/>
              </a:spcAft>
              <a:defRPr/>
            </a:pPr>
            <a:r>
              <a:rPr lang="ru-RU" sz="2000">
                <a:solidFill>
                  <a:schemeClr val="tx2"/>
                </a:solidFill>
                <a:effectLst/>
                <a:latin typeface="Times New Roman" pitchFamily="18" charset="0"/>
                <a:ea typeface="Times New Roman"/>
                <a:cs typeface="Times New Roman" pitchFamily="18" charset="0"/>
              </a:rPr>
              <a:t>Место призыва                      </a:t>
            </a:r>
            <a:r>
              <a:rPr lang="ru-RU" sz="2000" smtClean="0">
                <a:solidFill>
                  <a:schemeClr val="tx2"/>
                </a:solidFill>
                <a:effectLst/>
                <a:latin typeface="Times New Roman" pitchFamily="18" charset="0"/>
                <a:ea typeface="Times New Roman"/>
                <a:cs typeface="Times New Roman" pitchFamily="18" charset="0"/>
              </a:rPr>
              <a:t>Литвиновский </a:t>
            </a:r>
            <a:r>
              <a:rPr lang="ru-RU" sz="2000">
                <a:solidFill>
                  <a:schemeClr val="tx2"/>
                </a:solidFill>
                <a:effectLst/>
                <a:latin typeface="Times New Roman" pitchFamily="18" charset="0"/>
                <a:ea typeface="Times New Roman"/>
                <a:cs typeface="Times New Roman" pitchFamily="18" charset="0"/>
              </a:rPr>
              <a:t>РВК, Ростовская обл., Литвиновский р-н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r>
              <a:rPr lang="ru-RU" sz="2000" smtClean="0">
                <a:solidFill>
                  <a:schemeClr val="tx2"/>
                </a:solidFill>
                <a:effectLst/>
                <a:latin typeface="Times New Roman" pitchFamily="18" charset="0"/>
                <a:ea typeface="Times New Roman"/>
                <a:cs typeface="Times New Roman" pitchFamily="18" charset="0"/>
              </a:rPr>
              <a:t>Воинская </a:t>
            </a:r>
            <a:r>
              <a:rPr lang="ru-RU" sz="2000">
                <a:solidFill>
                  <a:schemeClr val="tx2"/>
                </a:solidFill>
                <a:effectLst/>
                <a:latin typeface="Times New Roman" pitchFamily="18" charset="0"/>
                <a:ea typeface="Times New Roman"/>
                <a:cs typeface="Times New Roman" pitchFamily="18" charset="0"/>
              </a:rPr>
              <a:t>часть 1384 сп 96 сд 21 А СталФ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Дата поступления на службу  </a:t>
            </a:r>
            <a:r>
              <a:rPr lang="ru-RU" sz="2000" smtClean="0">
                <a:solidFill>
                  <a:schemeClr val="tx2"/>
                </a:solidFill>
                <a:effectLst/>
                <a:latin typeface="Times New Roman" pitchFamily="18" charset="0"/>
                <a:ea typeface="Times New Roman"/>
                <a:cs typeface="Times New Roman" pitchFamily="18" charset="0"/>
              </a:rPr>
              <a:t> 28.08.1941 </a:t>
            </a:r>
            <a:r>
              <a:rPr lang="ru-RU" sz="2000">
                <a:solidFill>
                  <a:schemeClr val="tx2"/>
                </a:solidFill>
                <a:effectLst/>
                <a:latin typeface="Times New Roman" pitchFamily="18" charset="0"/>
                <a:ea typeface="Times New Roman"/>
                <a:cs typeface="Times New Roman" pitchFamily="18" charset="0"/>
              </a:rPr>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Кто наградил                                Президиум ВС СССР</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Наименование награды             </a:t>
            </a:r>
            <a:r>
              <a:rPr lang="ru-RU" sz="2000" smtClean="0">
                <a:solidFill>
                  <a:schemeClr val="tx2"/>
                </a:solidFill>
                <a:effectLst/>
                <a:latin typeface="Times New Roman" pitchFamily="18" charset="0"/>
                <a:ea typeface="Times New Roman"/>
                <a:cs typeface="Times New Roman" pitchFamily="18" charset="0"/>
              </a:rPr>
              <a:t>Орден </a:t>
            </a:r>
            <a:r>
              <a:rPr lang="ru-RU" sz="2000">
                <a:solidFill>
                  <a:schemeClr val="tx2"/>
                </a:solidFill>
                <a:effectLst/>
                <a:latin typeface="Times New Roman" pitchFamily="18" charset="0"/>
                <a:ea typeface="Times New Roman"/>
                <a:cs typeface="Times New Roman" pitchFamily="18" charset="0"/>
              </a:rPr>
              <a:t>Красной Звезды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Даты подвига                                17.01.1943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Номер фонда ист. Информации   33 </a:t>
            </a:r>
            <a:r>
              <a:rPr lang="ru-RU" sz="2000" smtClean="0">
                <a:solidFill>
                  <a:schemeClr val="tx2"/>
                </a:solidFill>
                <a:effectLst/>
                <a:latin typeface="Times New Roman" pitchFamily="18" charset="0"/>
                <a:ea typeface="Times New Roman"/>
                <a:cs typeface="Times New Roman" pitchFamily="18" charset="0"/>
              </a:rPr>
              <a:t/>
            </a:r>
            <a:br>
              <a:rPr lang="ru-RU" sz="2000" smtClean="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Номер описи ист. Информации   744807 </a:t>
            </a:r>
            <a:r>
              <a:rPr lang="ru-RU" sz="2000" smtClean="0">
                <a:solidFill>
                  <a:schemeClr val="tx2"/>
                </a:solidFill>
                <a:effectLst/>
                <a:latin typeface="Times New Roman" pitchFamily="18" charset="0"/>
                <a:ea typeface="Times New Roman"/>
                <a:cs typeface="Times New Roman" pitchFamily="18" charset="0"/>
              </a:rPr>
              <a:t/>
            </a:r>
            <a:br>
              <a:rPr lang="ru-RU" sz="2000" smtClean="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Номер дела ист. Информации      281; 6 </a:t>
            </a:r>
            <a:r>
              <a:rPr lang="ru-RU" sz="2000" smtClean="0">
                <a:solidFill>
                  <a:schemeClr val="tx2"/>
                </a:solidFill>
                <a:effectLst/>
                <a:latin typeface="Times New Roman" pitchFamily="18" charset="0"/>
                <a:ea typeface="Times New Roman"/>
                <a:cs typeface="Times New Roman" pitchFamily="18" charset="0"/>
              </a:rPr>
              <a:t/>
            </a:r>
            <a:br>
              <a:rPr lang="ru-RU" sz="2000" smtClean="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
            </a:r>
            <a:br>
              <a:rPr lang="ru-RU" sz="2000">
                <a:solidFill>
                  <a:schemeClr val="tx2"/>
                </a:solidFill>
                <a:effectLst/>
                <a:latin typeface="Times New Roman" pitchFamily="18" charset="0"/>
                <a:ea typeface="Times New Roman"/>
                <a:cs typeface="Times New Roman" pitchFamily="18" charset="0"/>
              </a:rPr>
            </a:br>
            <a:r>
              <a:rPr lang="ru-RU" sz="2000">
                <a:solidFill>
                  <a:schemeClr val="tx2"/>
                </a:solidFill>
                <a:effectLst/>
                <a:latin typeface="Times New Roman" pitchFamily="18" charset="0"/>
                <a:ea typeface="Times New Roman"/>
                <a:cs typeface="Times New Roman" pitchFamily="18" charset="0"/>
              </a:rPr>
              <a:t>Архив                                             </a:t>
            </a:r>
            <a:r>
              <a:rPr lang="ru-RU" sz="2000" smtClean="0">
                <a:solidFill>
                  <a:schemeClr val="tx2"/>
                </a:solidFill>
                <a:effectLst/>
                <a:latin typeface="Times New Roman" pitchFamily="18" charset="0"/>
                <a:ea typeface="Times New Roman"/>
                <a:cs typeface="Times New Roman" pitchFamily="18" charset="0"/>
              </a:rPr>
              <a:t>    </a:t>
            </a:r>
            <a:r>
              <a:rPr lang="ru-RU" sz="2000">
                <a:solidFill>
                  <a:schemeClr val="tx2"/>
                </a:solidFill>
                <a:effectLst/>
                <a:latin typeface="Times New Roman" pitchFamily="18" charset="0"/>
                <a:ea typeface="Times New Roman"/>
                <a:cs typeface="Times New Roman" pitchFamily="18" charset="0"/>
              </a:rPr>
              <a:t>ЦАМО </a:t>
            </a:r>
            <a:endParaRPr lang="ru-RU" sz="2000">
              <a:solidFill>
                <a:schemeClr val="tx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323850" y="1884363"/>
          <a:ext cx="8362950" cy="4598987"/>
        </p:xfrm>
        <a:graphic>
          <a:graphicData uri="http://schemas.openxmlformats.org/drawingml/2006/table">
            <a:tbl>
              <a:tblPr/>
              <a:tblGrid>
                <a:gridCol w="2232025">
                  <a:extLst>
                    <a:ext uri="{9D8B030D-6E8A-4147-A177-3AD203B41FA5}">
                      <a16:colId xmlns:a16="http://schemas.microsoft.com/office/drawing/2014/main" val="20000"/>
                    </a:ext>
                  </a:extLst>
                </a:gridCol>
                <a:gridCol w="6130925">
                  <a:extLst>
                    <a:ext uri="{9D8B030D-6E8A-4147-A177-3AD203B41FA5}">
                      <a16:colId xmlns:a16="http://schemas.microsoft.com/office/drawing/2014/main" val="20001"/>
                    </a:ext>
                  </a:extLst>
                </a:gridCol>
              </a:tblGrid>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Приказ подразделения</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 5/н от: 18.01.1943</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0"/>
                  </a:ext>
                </a:extLst>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1"/>
                  </a:ext>
                </a:extLst>
              </a:tr>
              <a:tr h="585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Издан:</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1384 сп 96 сд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2"/>
                  </a:ext>
                </a:extLst>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3"/>
                  </a:ext>
                </a:extLst>
              </a:tr>
              <a:tr h="585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Архив: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ЦАМО</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4"/>
                  </a:ext>
                </a:extLst>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Фонд:</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5"/>
                  </a:ext>
                </a:extLst>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Опись:</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717037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6"/>
                  </a:ext>
                </a:extLst>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Ед.хранения: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2256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7"/>
                  </a:ext>
                </a:extLst>
              </a:tr>
              <a:tr h="334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 записи:</a:t>
                      </a:r>
                    </a:p>
                  </a:txBody>
                  <a:tcPr marL="9525" marR="9525" marT="9525" marB="95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cs typeface="Times New Roman" pitchFamily="18" charset="0"/>
                        </a:rPr>
                        <a:t>45348456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5CA"/>
                    </a:solidFill>
                  </a:tcPr>
                </a:tc>
                <a:extLst>
                  <a:ext uri="{0D108BD9-81ED-4DB2-BD59-A6C34878D82A}">
                    <a16:rowId xmlns:a16="http://schemas.microsoft.com/office/drawing/2014/main" val="10008"/>
                  </a:ext>
                </a:extLst>
              </a:tr>
            </a:tbl>
          </a:graphicData>
        </a:graphic>
      </p:graphicFrame>
      <p:sp>
        <p:nvSpPr>
          <p:cNvPr id="3" name="Заголовок 2"/>
          <p:cNvSpPr>
            <a:spLocks noGrp="1"/>
          </p:cNvSpPr>
          <p:nvPr>
            <p:ph type="title"/>
          </p:nvPr>
        </p:nvSpPr>
        <p:spPr/>
        <p:txBody>
          <a:bodyPr/>
          <a:lstStyle/>
          <a:p>
            <a:pPr eaLnBrk="1" fontAlgn="auto" hangingPunct="1">
              <a:spcAft>
                <a:spcPts val="0"/>
              </a:spcAft>
              <a:defRPr/>
            </a:pPr>
            <a:r>
              <a:rPr lang="ru-RU" sz="4400">
                <a:ln>
                  <a:noFill/>
                </a:ln>
                <a:solidFill>
                  <a:schemeClr val="tx1"/>
                </a:solidFill>
                <a:effectLst/>
                <a:latin typeface="Arial" pitchFamily="34" charset="0"/>
                <a:ea typeface="Times New Roman" pitchFamily="18" charset="0"/>
                <a:cs typeface="Arial" pitchFamily="34" charset="0"/>
              </a:rPr>
              <a:t>Медаль «За </a:t>
            </a:r>
            <a:r>
              <a:rPr lang="ru-RU" sz="4400" smtClean="0">
                <a:ln>
                  <a:noFill/>
                </a:ln>
                <a:solidFill>
                  <a:schemeClr val="tx1"/>
                </a:solidFill>
                <a:effectLst/>
                <a:latin typeface="Arial" pitchFamily="34" charset="0"/>
                <a:ea typeface="Times New Roman" pitchFamily="18" charset="0"/>
                <a:cs typeface="Arial" pitchFamily="34" charset="0"/>
              </a:rPr>
              <a:t>отвагу</a:t>
            </a:r>
            <a:r>
              <a:rPr lang="ru-RU" sz="4400">
                <a:ln>
                  <a:noFill/>
                </a:ln>
                <a:solidFill>
                  <a:schemeClr val="tx1"/>
                </a:solidFill>
                <a:effectLst/>
                <a:latin typeface="Arial" pitchFamily="34" charset="0"/>
                <a:ea typeface="Times New Roman" pitchFamily="18" charset="0"/>
                <a:cs typeface="Arial" pitchFamily="34" charset="0"/>
              </a:rPr>
              <a:t>»</a:t>
            </a:r>
            <a:endParaRPr lang="ru-RU"/>
          </a:p>
        </p:txBody>
      </p:sp>
      <p:sp>
        <p:nvSpPr>
          <p:cNvPr id="47138" name="Rectangle 2"/>
          <p:cNvSpPr>
            <a:spLocks noChangeArrowheads="1"/>
          </p:cNvSpPr>
          <p:nvPr/>
        </p:nvSpPr>
        <p:spPr bwMode="auto">
          <a:xfrm>
            <a:off x="457200" y="1820863"/>
            <a:ext cx="234950" cy="584200"/>
          </a:xfrm>
          <a:prstGeom prst="rect">
            <a:avLst/>
          </a:prstGeom>
          <a:noFill/>
          <a:ln w="9525">
            <a:noFill/>
            <a:miter lim="800000"/>
            <a:headEnd/>
            <a:tailEnd/>
          </a:ln>
        </p:spPr>
        <p:txBody>
          <a:bodyPr wrap="none" anchor="ctr">
            <a:spAutoFit/>
          </a:bodyPr>
          <a:lstStyle/>
          <a:p>
            <a:r>
              <a:rPr lang="ru-RU" sz="1400">
                <a:ea typeface="Times New Roman" pitchFamily="18" charset="0"/>
                <a:cs typeface="Arial" charset="0"/>
              </a:rPr>
              <a:t> </a:t>
            </a:r>
            <a:endParaRPr lang="ru-RU" sz="800">
              <a:ea typeface="Times New Roman" pitchFamily="18" charset="0"/>
              <a:cs typeface="Arial" charset="0"/>
            </a:endParaRPr>
          </a:p>
          <a:p>
            <a:pPr eaLnBrk="0" hangingPunct="0"/>
            <a:endParaRPr lang="ru-RU">
              <a:ea typeface="Times New Roman" pitchFamily="18" charset="0"/>
              <a:cs typeface="Arial" charset="0"/>
            </a:endParaRPr>
          </a:p>
        </p:txBody>
      </p:sp>
      <p:pic>
        <p:nvPicPr>
          <p:cNvPr id="47139" name="Picture 1" descr="https://pamyat-naroda.ru/bitrix/templates/pn/img/awards/award14-sm.png"/>
          <p:cNvPicPr>
            <a:picLocks noChangeAspect="1" noChangeArrowheads="1"/>
          </p:cNvPicPr>
          <p:nvPr/>
        </p:nvPicPr>
        <p:blipFill>
          <a:blip r:embed="rId2" r:link="rId3"/>
          <a:srcRect/>
          <a:stretch>
            <a:fillRect/>
          </a:stretch>
        </p:blipFill>
        <p:spPr bwMode="auto">
          <a:xfrm>
            <a:off x="6084888" y="115888"/>
            <a:ext cx="1222375" cy="1704975"/>
          </a:xfrm>
          <a:prstGeom prst="rect">
            <a:avLst/>
          </a:prstGeom>
          <a:noFill/>
          <a:ln w="9525">
            <a:noFill/>
            <a:miter lim="800000"/>
            <a:headEnd/>
            <a:tailEnd/>
          </a:ln>
        </p:spPr>
      </p:pic>
      <p:sp>
        <p:nvSpPr>
          <p:cNvPr id="47140" name="Rectangle 3"/>
          <p:cNvSpPr>
            <a:spLocks noChangeArrowheads="1"/>
          </p:cNvSpPr>
          <p:nvPr/>
        </p:nvSpPr>
        <p:spPr bwMode="auto">
          <a:xfrm>
            <a:off x="457200" y="3703638"/>
            <a:ext cx="9144000" cy="457200"/>
          </a:xfrm>
          <a:prstGeom prst="rect">
            <a:avLst/>
          </a:prstGeom>
          <a:noFill/>
          <a:ln w="9525">
            <a:noFill/>
            <a:miter lim="800000"/>
            <a:headEnd/>
            <a:tailEnd/>
          </a:ln>
        </p:spPr>
        <p:txBody>
          <a:bodyPr wrap="none" anchor="ctr">
            <a:spAutoFit/>
          </a:bodyPr>
          <a:lstStyle/>
          <a:p>
            <a:endParaRPr lang="ru-RU">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50825" y="1484313"/>
            <a:ext cx="4105275" cy="5257800"/>
          </a:xfrm>
        </p:spPr>
      </p:pic>
      <p:sp>
        <p:nvSpPr>
          <p:cNvPr id="3" name="Заголовок 2"/>
          <p:cNvSpPr>
            <a:spLocks noGrp="1"/>
          </p:cNvSpPr>
          <p:nvPr>
            <p:ph type="title"/>
          </p:nvPr>
        </p:nvSpPr>
        <p:spPr>
          <a:xfrm>
            <a:off x="467544" y="188640"/>
            <a:ext cx="8424936" cy="1080120"/>
          </a:xfrm>
        </p:spPr>
        <p:txBody>
          <a:bodyPr>
            <a:normAutofit fontScale="90000"/>
          </a:bodyPr>
          <a:lstStyle/>
          <a:p>
            <a:pPr algn="ctr" eaLnBrk="1" fontAlgn="auto" hangingPunct="1">
              <a:spcAft>
                <a:spcPts val="0"/>
              </a:spcAft>
              <a:defRPr/>
            </a:pPr>
            <a:r>
              <a:rPr lang="ru-RU" sz="3600" smtClean="0"/>
              <a:t>Указ Президиума Верховного Совета СССР о награждении Орденом «Красной звезды»</a:t>
            </a:r>
            <a:endParaRPr lang="ru-RU" sz="3600"/>
          </a:p>
        </p:txBody>
      </p:sp>
      <p:pic>
        <p:nvPicPr>
          <p:cNvPr id="48131" name="Picture 3" descr="попов"/>
          <p:cNvPicPr>
            <a:picLocks noChangeAspect="1" noChangeArrowheads="1"/>
          </p:cNvPicPr>
          <p:nvPr/>
        </p:nvPicPr>
        <p:blipFill>
          <a:blip r:embed="rId3" cstate="screen">
            <a:lum contrast="36000"/>
            <a:extLst>
              <a:ext uri="{28A0092B-C50C-407E-A947-70E740481C1C}">
                <a14:useLocalDpi xmlns:a14="http://schemas.microsoft.com/office/drawing/2010/main"/>
              </a:ext>
            </a:extLst>
          </a:blip>
          <a:srcRect/>
          <a:stretch>
            <a:fillRect/>
          </a:stretch>
        </p:blipFill>
        <p:spPr bwMode="auto">
          <a:xfrm>
            <a:off x="4500563" y="1484313"/>
            <a:ext cx="4319587" cy="523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nvPr>
        </p:nvGraphicFramePr>
        <p:xfrm>
          <a:off x="539750" y="1412875"/>
          <a:ext cx="4032250" cy="4586288"/>
        </p:xfrm>
        <a:graphic>
          <a:graphicData uri="http://schemas.openxmlformats.org/drawingml/2006/table">
            <a:tbl>
              <a:tblPr/>
              <a:tblGrid>
                <a:gridCol w="4032250">
                  <a:extLst>
                    <a:ext uri="{9D8B030D-6E8A-4147-A177-3AD203B41FA5}">
                      <a16:colId xmlns:a16="http://schemas.microsoft.com/office/drawing/2014/main" val="20000"/>
                    </a:ext>
                  </a:extLst>
                </a:gridCol>
              </a:tblGrid>
              <a:tr h="1274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Приказ подразделения</a:t>
                      </a:r>
                    </a:p>
                  </a:txBody>
                  <a:tcPr marL="0" marR="0" marT="266700" marB="952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 204/64 от: 06.08.1946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Издан: Президиум ВС СССР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Архив: ЦАМО</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Фонд: 33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Опись: 744807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Ед.хранения: 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rgbClr val="FFFFFF"/>
                          </a:solidFill>
                          <a:effectLst/>
                          <a:latin typeface="Times New Roman" pitchFamily="18" charset="0"/>
                          <a:cs typeface="Times New Roman" pitchFamily="18" charset="0"/>
                        </a:rPr>
                        <a:t>№ записи: 80055440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bl>
          </a:graphicData>
        </a:graphic>
      </p:graphicFrame>
      <p:sp>
        <p:nvSpPr>
          <p:cNvPr id="3" name="Заголовок 2"/>
          <p:cNvSpPr>
            <a:spLocks noGrp="1"/>
          </p:cNvSpPr>
          <p:nvPr>
            <p:ph type="title"/>
          </p:nvPr>
        </p:nvSpPr>
        <p:spPr>
          <a:xfrm>
            <a:off x="457200" y="476672"/>
            <a:ext cx="8229600" cy="864096"/>
          </a:xfrm>
        </p:spPr>
        <p:txBody>
          <a:bodyPr>
            <a:normAutofit fontScale="90000"/>
          </a:bodyPr>
          <a:lstStyle/>
          <a:p>
            <a:pPr algn="ctr" eaLnBrk="1" fontAlgn="auto" hangingPunct="1">
              <a:spcAft>
                <a:spcPts val="0"/>
              </a:spcAft>
              <a:defRPr/>
            </a:pPr>
            <a:r>
              <a:rPr lang="ru-RU" smtClean="0">
                <a:solidFill>
                  <a:schemeClr val="accent2">
                    <a:lumMod val="75000"/>
                  </a:schemeClr>
                </a:solidFill>
              </a:rPr>
              <a:t>Орден Красной звезды</a:t>
            </a:r>
            <a:br>
              <a:rPr lang="ru-RU" smtClean="0">
                <a:solidFill>
                  <a:schemeClr val="accent2">
                    <a:lumMod val="75000"/>
                  </a:schemeClr>
                </a:solidFill>
              </a:rPr>
            </a:br>
            <a:r>
              <a:rPr lang="ru-RU" smtClean="0">
                <a:solidFill>
                  <a:schemeClr val="accent2">
                    <a:lumMod val="75000"/>
                  </a:schemeClr>
                </a:solidFill>
              </a:rPr>
              <a:t>Попову Ивану Андриановичу</a:t>
            </a:r>
            <a:endParaRPr lang="ru-RU">
              <a:solidFill>
                <a:schemeClr val="accent2">
                  <a:lumMod val="75000"/>
                </a:schemeClr>
              </a:solidFill>
            </a:endParaRPr>
          </a:p>
        </p:txBody>
      </p:sp>
      <p:pic>
        <p:nvPicPr>
          <p:cNvPr id="49174" name="Рисунок 4"/>
          <p:cNvPicPr>
            <a:picLocks noChangeAspect="1"/>
          </p:cNvPicPr>
          <p:nvPr/>
        </p:nvPicPr>
        <p:blipFill>
          <a:blip r:embed="rId2"/>
          <a:srcRect/>
          <a:stretch>
            <a:fillRect/>
          </a:stretch>
        </p:blipFill>
        <p:spPr bwMode="auto">
          <a:xfrm>
            <a:off x="5291138" y="1773238"/>
            <a:ext cx="2952750" cy="2808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Объект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50825" y="1268413"/>
            <a:ext cx="4392613" cy="5329237"/>
          </a:xfrm>
        </p:spPr>
      </p:pic>
      <p:sp>
        <p:nvSpPr>
          <p:cNvPr id="3" name="Заголовок 2"/>
          <p:cNvSpPr>
            <a:spLocks noGrp="1"/>
          </p:cNvSpPr>
          <p:nvPr>
            <p:ph type="title"/>
          </p:nvPr>
        </p:nvSpPr>
        <p:spPr>
          <a:xfrm>
            <a:off x="457200" y="0"/>
            <a:ext cx="8229600" cy="1196752"/>
          </a:xfrm>
        </p:spPr>
        <p:txBody>
          <a:bodyPr/>
          <a:lstStyle/>
          <a:p>
            <a:pPr algn="ctr" eaLnBrk="1" fontAlgn="auto" hangingPunct="1">
              <a:spcAft>
                <a:spcPts val="0"/>
              </a:spcAft>
              <a:defRPr/>
            </a:pPr>
            <a:r>
              <a:rPr lang="ru-RU" sz="3200" smtClean="0">
                <a:latin typeface="Times New Roman" pitchFamily="18" charset="0"/>
                <a:cs typeface="Times New Roman" pitchFamily="18" charset="0"/>
              </a:rPr>
              <a:t>Приказ по 1384 стрелковому полку 96 стрелковой дивизии от 18 января 1943 года № 5/н</a:t>
            </a:r>
            <a:endParaRPr lang="ru-RU" sz="3200">
              <a:latin typeface="Times New Roman" pitchFamily="18" charset="0"/>
              <a:cs typeface="Times New Roman" pitchFamily="18" charset="0"/>
            </a:endParaRPr>
          </a:p>
        </p:txBody>
      </p:sp>
      <p:pic>
        <p:nvPicPr>
          <p:cNvPr id="50179" name="Рисунок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6463" y="1268413"/>
            <a:ext cx="4248150" cy="5329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Объект 1"/>
          <p:cNvSpPr>
            <a:spLocks noGrp="1"/>
          </p:cNvSpPr>
          <p:nvPr>
            <p:ph idx="1"/>
          </p:nvPr>
        </p:nvSpPr>
        <p:spPr>
          <a:xfrm>
            <a:off x="457200" y="1524000"/>
            <a:ext cx="3970338" cy="3921125"/>
          </a:xfrm>
        </p:spPr>
        <p:txBody>
          <a:bodyPr/>
          <a:lstStyle/>
          <a:p>
            <a:pPr eaLnBrk="1" hangingPunct="1"/>
            <a:r>
              <a:rPr lang="ru-RU" sz="2000" smtClean="0">
                <a:solidFill>
                  <a:schemeClr val="tx2"/>
                </a:solidFill>
                <a:latin typeface="Times New Roman" pitchFamily="18" charset="0"/>
              </a:rPr>
              <a:t>Сидоренко Иван Александрович</a:t>
            </a:r>
          </a:p>
          <a:p>
            <a:pPr eaLnBrk="1" hangingPunct="1"/>
            <a:r>
              <a:rPr lang="ru-RU" sz="2000" smtClean="0">
                <a:solidFill>
                  <a:schemeClr val="tx2"/>
                </a:solidFill>
                <a:latin typeface="Times New Roman" pitchFamily="18" charset="0"/>
              </a:rPr>
              <a:t>Год рождения: 19.01.1924 </a:t>
            </a:r>
          </a:p>
          <a:p>
            <a:pPr eaLnBrk="1" hangingPunct="1"/>
            <a:r>
              <a:rPr lang="ru-RU" sz="2000" smtClean="0">
                <a:solidFill>
                  <a:schemeClr val="tx2"/>
                </a:solidFill>
                <a:latin typeface="Times New Roman" pitchFamily="18" charset="0"/>
              </a:rPr>
              <a:t>место рождения: Красноярский край, Боготольский р-н, с. Юрьевка </a:t>
            </a:r>
          </a:p>
          <a:p>
            <a:pPr eaLnBrk="1" hangingPunct="1"/>
            <a:r>
              <a:rPr lang="ru-RU" sz="2000" smtClean="0">
                <a:solidFill>
                  <a:schemeClr val="tx2"/>
                </a:solidFill>
                <a:latin typeface="Times New Roman" pitchFamily="18" charset="0"/>
              </a:rPr>
              <a:t>№ наградного документа: 87 </a:t>
            </a:r>
          </a:p>
          <a:p>
            <a:pPr eaLnBrk="1" hangingPunct="1"/>
            <a:r>
              <a:rPr lang="ru-RU" sz="2000" smtClean="0">
                <a:solidFill>
                  <a:schemeClr val="tx2"/>
                </a:solidFill>
                <a:latin typeface="Times New Roman" pitchFamily="18" charset="0"/>
              </a:rPr>
              <a:t>дата наградного документа: 06.04.1985 </a:t>
            </a:r>
          </a:p>
          <a:p>
            <a:pPr eaLnBrk="1" hangingPunct="1"/>
            <a:r>
              <a:rPr lang="ru-RU" sz="2000" smtClean="0">
                <a:solidFill>
                  <a:schemeClr val="tx2"/>
                </a:solidFill>
                <a:latin typeface="Times New Roman" pitchFamily="18" charset="0"/>
              </a:rPr>
              <a:t>№ записи: 1521341116</a:t>
            </a:r>
          </a:p>
        </p:txBody>
      </p:sp>
      <p:sp>
        <p:nvSpPr>
          <p:cNvPr id="3" name="Заголовок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ru-RU" sz="3600" smtClean="0">
                <a:ln>
                  <a:noFill/>
                </a:ln>
                <a:solidFill>
                  <a:schemeClr val="tx2"/>
                </a:solidFill>
                <a:effectLst/>
                <a:latin typeface="Times New Roman" pitchFamily="18" charset="0"/>
              </a:rPr>
              <a:t>Сидоренко Иван Александрович 1924 г.</a:t>
            </a:r>
          </a:p>
        </p:txBody>
      </p:sp>
      <p:sp>
        <p:nvSpPr>
          <p:cNvPr id="51203" name="Rectangle 4"/>
          <p:cNvSpPr>
            <a:spLocks noChangeArrowheads="1"/>
          </p:cNvSpPr>
          <p:nvPr/>
        </p:nvSpPr>
        <p:spPr bwMode="auto">
          <a:xfrm>
            <a:off x="4643438" y="1560513"/>
            <a:ext cx="4424362" cy="960437"/>
          </a:xfrm>
          <a:prstGeom prst="rect">
            <a:avLst/>
          </a:prstGeom>
          <a:noFill/>
          <a:ln w="9525">
            <a:noFill/>
            <a:miter lim="800000"/>
            <a:headEnd/>
            <a:tailEnd/>
          </a:ln>
        </p:spPr>
        <p:txBody>
          <a:bodyPr wrap="none" anchor="ctr">
            <a:spAutoFit/>
          </a:bodyPr>
          <a:lstStyle/>
          <a:p>
            <a:r>
              <a:rPr lang="ru-RU" sz="1500" b="1">
                <a:solidFill>
                  <a:schemeClr val="tx2"/>
                </a:solidFill>
                <a:ea typeface="Times New Roman" pitchFamily="18" charset="0"/>
                <a:cs typeface="Arial" charset="0"/>
              </a:rPr>
              <a:t>Орден </a:t>
            </a:r>
            <a:r>
              <a:rPr lang="ru-RU" sz="2400" b="1">
                <a:solidFill>
                  <a:schemeClr val="tx2"/>
                </a:solidFill>
                <a:ea typeface="Times New Roman" pitchFamily="18" charset="0"/>
                <a:cs typeface="Arial" charset="0"/>
              </a:rPr>
              <a:t>Отечественной</a:t>
            </a:r>
            <a:r>
              <a:rPr lang="ru-RU" sz="1500" b="1">
                <a:solidFill>
                  <a:schemeClr val="tx2"/>
                </a:solidFill>
                <a:ea typeface="Times New Roman" pitchFamily="18" charset="0"/>
                <a:cs typeface="Arial" charset="0"/>
              </a:rPr>
              <a:t> войны II степени</a:t>
            </a:r>
            <a:r>
              <a:rPr lang="ru-RU" sz="1500">
                <a:solidFill>
                  <a:schemeClr val="tx2"/>
                </a:solidFill>
                <a:latin typeface="Constantia" pitchFamily="18" charset="0"/>
                <a:ea typeface="Times New Roman" pitchFamily="18" charset="0"/>
                <a:cs typeface="Arial" charset="0"/>
              </a:rPr>
              <a:t> </a:t>
            </a:r>
            <a:r>
              <a:rPr lang="ru-RU" sz="1500">
                <a:solidFill>
                  <a:schemeClr val="tx2"/>
                </a:solidFill>
                <a:ea typeface="Times New Roman" pitchFamily="18" charset="0"/>
                <a:cs typeface="Arial" charset="0"/>
              </a:rPr>
              <a:t/>
            </a:r>
            <a:br>
              <a:rPr lang="ru-RU" sz="1500">
                <a:solidFill>
                  <a:schemeClr val="tx2"/>
                </a:solidFill>
                <a:ea typeface="Times New Roman" pitchFamily="18" charset="0"/>
                <a:cs typeface="Arial" charset="0"/>
              </a:rPr>
            </a:br>
            <a:r>
              <a:rPr lang="ru-RU" sz="1500">
                <a:solidFill>
                  <a:srgbClr val="333333"/>
                </a:solidFill>
                <a:ea typeface="Times New Roman" pitchFamily="18" charset="0"/>
                <a:cs typeface="Arial" charset="0"/>
              </a:rPr>
              <a:t/>
            </a:r>
            <a:br>
              <a:rPr lang="ru-RU" sz="1500">
                <a:solidFill>
                  <a:srgbClr val="333333"/>
                </a:solidFill>
                <a:ea typeface="Times New Roman" pitchFamily="18" charset="0"/>
                <a:cs typeface="Arial" charset="0"/>
              </a:rPr>
            </a:br>
            <a:endParaRPr lang="ru-RU">
              <a:latin typeface="Constantia" pitchFamily="18" charset="0"/>
              <a:ea typeface="Times New Roman" pitchFamily="18" charset="0"/>
              <a:cs typeface="Arial" charset="0"/>
            </a:endParaRPr>
          </a:p>
        </p:txBody>
      </p:sp>
      <p:pic>
        <p:nvPicPr>
          <p:cNvPr id="51204" name="Picture 3" descr="http://podvignaroda.ru/img/awards/award9_2-sm.png"/>
          <p:cNvPicPr>
            <a:picLocks noChangeAspect="1" noChangeArrowheads="1"/>
          </p:cNvPicPr>
          <p:nvPr/>
        </p:nvPicPr>
        <p:blipFill>
          <a:blip r:embed="rId2" r:link="rId3"/>
          <a:srcRect/>
          <a:stretch>
            <a:fillRect/>
          </a:stretch>
        </p:blipFill>
        <p:spPr bwMode="auto">
          <a:xfrm>
            <a:off x="6084888" y="2492375"/>
            <a:ext cx="1735137"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ru-RU" sz="3600" smtClean="0">
                <a:ln>
                  <a:noFill/>
                </a:ln>
                <a:solidFill>
                  <a:schemeClr val="tx2"/>
                </a:solidFill>
                <a:effectLst/>
                <a:latin typeface="Times New Roman" pitchFamily="18" charset="0"/>
              </a:rPr>
              <a:t>Сидоренко Иван Александрович 1924 г.</a:t>
            </a:r>
          </a:p>
        </p:txBody>
      </p:sp>
      <p:sp>
        <p:nvSpPr>
          <p:cNvPr id="52226" name="Rectangle 3"/>
          <p:cNvSpPr>
            <a:spLocks noGrp="1"/>
          </p:cNvSpPr>
          <p:nvPr>
            <p:ph type="body" idx="1"/>
          </p:nvPr>
        </p:nvSpPr>
        <p:spPr>
          <a:xfrm>
            <a:off x="457200" y="1447800"/>
            <a:ext cx="3827463" cy="4645025"/>
          </a:xfrm>
        </p:spPr>
        <p:txBody>
          <a:bodyPr/>
          <a:lstStyle/>
          <a:p>
            <a:pPr eaLnBrk="1" hangingPunct="1">
              <a:lnSpc>
                <a:spcPct val="90000"/>
              </a:lnSpc>
            </a:pPr>
            <a:r>
              <a:rPr lang="ru-RU" sz="2400" smtClean="0">
                <a:solidFill>
                  <a:schemeClr val="tx2"/>
                </a:solidFill>
                <a:latin typeface="Times New Roman" pitchFamily="18" charset="0"/>
              </a:rPr>
              <a:t>Звание: красноармеец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в РККА с 02.1943 года Место призыва: Боготольский РВК, Красноярский край, Боготольский р-н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Место службы: 970 обс 78 ск 1 УкрФ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Дата подвига: 11.01.1945-12.01.1945,17.01.1945 </a:t>
            </a:r>
          </a:p>
          <a:p>
            <a:pPr eaLnBrk="1" hangingPunct="1">
              <a:lnSpc>
                <a:spcPct val="90000"/>
              </a:lnSpc>
            </a:pPr>
            <a:r>
              <a:rPr lang="ru-RU" sz="2400" smtClean="0">
                <a:solidFill>
                  <a:schemeClr val="tx2"/>
                </a:solidFill>
                <a:latin typeface="Times New Roman" pitchFamily="18" charset="0"/>
              </a:rPr>
              <a:t>№ записи: 39438667</a:t>
            </a:r>
          </a:p>
        </p:txBody>
      </p:sp>
      <p:sp>
        <p:nvSpPr>
          <p:cNvPr id="52227" name="Rectangle 5"/>
          <p:cNvSpPr>
            <a:spLocks noChangeArrowheads="1"/>
          </p:cNvSpPr>
          <p:nvPr/>
        </p:nvSpPr>
        <p:spPr bwMode="auto">
          <a:xfrm>
            <a:off x="4716463" y="1690688"/>
            <a:ext cx="3743325" cy="960437"/>
          </a:xfrm>
          <a:prstGeom prst="rect">
            <a:avLst/>
          </a:prstGeom>
          <a:noFill/>
          <a:ln w="9525">
            <a:noFill/>
            <a:miter lim="800000"/>
            <a:headEnd/>
            <a:tailEnd/>
          </a:ln>
        </p:spPr>
        <p:txBody>
          <a:bodyPr anchor="ctr">
            <a:spAutoFit/>
          </a:bodyPr>
          <a:lstStyle/>
          <a:p>
            <a:r>
              <a:rPr lang="ru-RU" sz="2400" b="1">
                <a:latin typeface="Times New Roman" pitchFamily="18" charset="0"/>
                <a:ea typeface="Times New Roman" pitchFamily="18" charset="0"/>
                <a:cs typeface="Arial" charset="0"/>
              </a:rPr>
              <a:t>Медаль «За отвагу»</a:t>
            </a:r>
            <a:r>
              <a:rPr lang="ru-RU" sz="2400">
                <a:latin typeface="Times New Roman" pitchFamily="18" charset="0"/>
                <a:ea typeface="Times New Roman" pitchFamily="18" charset="0"/>
                <a:cs typeface="Arial" charset="0"/>
              </a:rPr>
              <a:t> </a:t>
            </a:r>
            <a:br>
              <a:rPr lang="ru-RU" sz="2400">
                <a:latin typeface="Times New Roman" pitchFamily="18" charset="0"/>
                <a:ea typeface="Times New Roman" pitchFamily="18" charset="0"/>
                <a:cs typeface="Arial" charset="0"/>
              </a:rPr>
            </a:br>
            <a:r>
              <a:rPr lang="ru-RU" sz="1500">
                <a:solidFill>
                  <a:schemeClr val="tx2"/>
                </a:solidFill>
                <a:ea typeface="Times New Roman" pitchFamily="18" charset="0"/>
                <a:cs typeface="Arial" charset="0"/>
              </a:rPr>
              <a:t/>
            </a:r>
            <a:br>
              <a:rPr lang="ru-RU" sz="1500">
                <a:solidFill>
                  <a:schemeClr val="tx2"/>
                </a:solidFill>
                <a:ea typeface="Times New Roman" pitchFamily="18" charset="0"/>
                <a:cs typeface="Arial" charset="0"/>
              </a:rPr>
            </a:br>
            <a:endParaRPr lang="ru-RU">
              <a:solidFill>
                <a:schemeClr val="tx2"/>
              </a:solidFill>
              <a:latin typeface="Constantia" pitchFamily="18" charset="0"/>
              <a:ea typeface="Times New Roman" pitchFamily="18" charset="0"/>
              <a:cs typeface="Arial" charset="0"/>
            </a:endParaRPr>
          </a:p>
        </p:txBody>
      </p:sp>
      <p:pic>
        <p:nvPicPr>
          <p:cNvPr id="52228" name="Picture 4" descr="http://podvignaroda.ru/img/awards/award14-sm.png"/>
          <p:cNvPicPr>
            <a:picLocks noChangeAspect="1" noChangeArrowheads="1"/>
          </p:cNvPicPr>
          <p:nvPr/>
        </p:nvPicPr>
        <p:blipFill>
          <a:blip r:embed="rId2" r:link="rId3"/>
          <a:srcRect/>
          <a:stretch>
            <a:fillRect/>
          </a:stretch>
        </p:blipFill>
        <p:spPr bwMode="auto">
          <a:xfrm>
            <a:off x="5867400" y="2924175"/>
            <a:ext cx="1368425" cy="208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a:srcRect/>
          <a:stretch>
            <a:fillRect/>
          </a:stretch>
        </p:blipFill>
        <p:spPr bwMode="auto">
          <a:xfrm>
            <a:off x="179388" y="188913"/>
            <a:ext cx="8785225" cy="4752975"/>
          </a:xfrm>
          <a:prstGeom prst="rect">
            <a:avLst/>
          </a:prstGeom>
          <a:noFill/>
          <a:ln w="9525">
            <a:noFill/>
            <a:miter lim="800000"/>
            <a:headEnd/>
            <a:tailEnd/>
          </a:ln>
        </p:spPr>
      </p:pic>
      <p:pic>
        <p:nvPicPr>
          <p:cNvPr id="53250" name="Picture 5"/>
          <p:cNvPicPr>
            <a:picLocks noChangeAspect="1" noChangeArrowheads="1"/>
          </p:cNvPicPr>
          <p:nvPr/>
        </p:nvPicPr>
        <p:blipFill>
          <a:blip r:embed="rId3"/>
          <a:srcRect/>
          <a:stretch>
            <a:fillRect/>
          </a:stretch>
        </p:blipFill>
        <p:spPr bwMode="auto">
          <a:xfrm>
            <a:off x="179388" y="5084763"/>
            <a:ext cx="8785225" cy="113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8208912" cy="1944216"/>
          </a:xfrm>
        </p:spPr>
        <p:txBody>
          <a:bodyPr>
            <a:normAutofit fontScale="90000"/>
          </a:bodyPr>
          <a:lstStyle/>
          <a:p>
            <a:pPr eaLnBrk="1" fontAlgn="auto" hangingPunct="1">
              <a:spcAft>
                <a:spcPts val="0"/>
              </a:spcAft>
              <a:defRPr/>
            </a:pPr>
            <a:r>
              <a:rPr lang="ru-RU" sz="3200">
                <a:latin typeface="Times New Roman" pitchFamily="18" charset="0"/>
                <a:cs typeface="Times New Roman" pitchFamily="18" charset="0"/>
              </a:rPr>
              <a:t>Герои – это и те, кто погибал под вражескими пулями, и те, кто недоедал и работал на фронт, и те, кто возвращал раненных солдат к жизни, под огнем оказывая им медицинскую помощь.</a:t>
            </a:r>
          </a:p>
        </p:txBody>
      </p:sp>
      <p:sp>
        <p:nvSpPr>
          <p:cNvPr id="3" name="Прямоугольник 2"/>
          <p:cNvSpPr/>
          <p:nvPr/>
        </p:nvSpPr>
        <p:spPr>
          <a:xfrm>
            <a:off x="2411413" y="-6796088"/>
            <a:ext cx="5689600" cy="769938"/>
          </a:xfrm>
          <a:prstGeom prst="rect">
            <a:avLst/>
          </a:prstGeom>
        </p:spPr>
        <p:txBody>
          <a:bodyPr>
            <a:spAutoFit/>
          </a:bodyPr>
          <a:lstStyle/>
          <a:p>
            <a:pPr algn="ctr" fontAlgn="auto">
              <a:spcAft>
                <a:spcPts val="0"/>
              </a:spcAft>
              <a:defRPr/>
            </a:pPr>
            <a:r>
              <a:rPr lang="ru-RU" sz="4400" dirty="0" err="1">
                <a:solidFill>
                  <a:prstClr val="black"/>
                </a:solidFill>
                <a:latin typeface="+mn-lt"/>
                <a:ea typeface="+mj-ea"/>
                <a:cs typeface="+mj-cs"/>
              </a:rPr>
              <a:t>Геро</a:t>
            </a:r>
            <a:r>
              <a:rPr lang="ru-RU" sz="4400" dirty="0">
                <a:solidFill>
                  <a:prstClr val="black"/>
                </a:solidFill>
                <a:latin typeface="+mn-lt"/>
                <a:ea typeface="+mj-ea"/>
                <a:cs typeface="+mj-cs"/>
              </a:rPr>
              <a:t>.</a:t>
            </a:r>
          </a:p>
        </p:txBody>
      </p:sp>
      <p:pic>
        <p:nvPicPr>
          <p:cNvPr id="17411" name="Рисунок 3"/>
          <p:cNvPicPr>
            <a:picLocks noChangeAspect="1"/>
          </p:cNvPicPr>
          <p:nvPr/>
        </p:nvPicPr>
        <p:blipFill>
          <a:blip r:embed="rId2"/>
          <a:srcRect/>
          <a:stretch>
            <a:fillRect/>
          </a:stretch>
        </p:blipFill>
        <p:spPr bwMode="auto">
          <a:xfrm>
            <a:off x="395288" y="2349500"/>
            <a:ext cx="8353425"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54274" name="Picture 4"/>
          <p:cNvPicPr>
            <a:picLocks noGrp="1" noChangeAspect="1" noChangeArrowheads="1"/>
          </p:cNvPicPr>
          <p:nvPr>
            <p:ph type="body" idx="1"/>
          </p:nvPr>
        </p:nvPicPr>
        <p:blipFill>
          <a:blip r:embed="rId2"/>
          <a:srcRect/>
          <a:stretch>
            <a:fillRect/>
          </a:stretch>
        </p:blipFill>
        <p:spPr>
          <a:xfrm>
            <a:off x="250825" y="0"/>
            <a:ext cx="8713788" cy="3141663"/>
          </a:xfrm>
        </p:spPr>
      </p:pic>
      <p:pic>
        <p:nvPicPr>
          <p:cNvPr id="54275" name="Picture 5"/>
          <p:cNvPicPr>
            <a:picLocks noChangeAspect="1" noChangeArrowheads="1"/>
          </p:cNvPicPr>
          <p:nvPr/>
        </p:nvPicPr>
        <p:blipFill>
          <a:blip r:embed="rId3"/>
          <a:srcRect/>
          <a:stretch>
            <a:fillRect/>
          </a:stretch>
        </p:blipFill>
        <p:spPr bwMode="auto">
          <a:xfrm>
            <a:off x="250825" y="3141663"/>
            <a:ext cx="8642350" cy="371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sp>
        <p:nvSpPr>
          <p:cNvPr id="55298" name="Rectangle 3"/>
          <p:cNvSpPr>
            <a:spLocks noGrp="1"/>
          </p:cNvSpPr>
          <p:nvPr>
            <p:ph type="body" idx="1"/>
          </p:nvPr>
        </p:nvSpPr>
        <p:spPr>
          <a:xfrm>
            <a:off x="457200" y="1447800"/>
            <a:ext cx="8229600" cy="4678363"/>
          </a:xfrm>
        </p:spPr>
        <p:txBody>
          <a:bodyPr/>
          <a:lstStyle/>
          <a:p>
            <a:pPr eaLnBrk="1" hangingPunct="1"/>
            <a:endParaRPr lang="ru-RU" smtClean="0"/>
          </a:p>
        </p:txBody>
      </p:sp>
      <p:pic>
        <p:nvPicPr>
          <p:cNvPr id="55299" name="Picture 4" descr="Ozerskiy-43"/>
          <p:cNvPicPr>
            <a:picLocks noChangeAspect="1" noChangeArrowheads="1"/>
          </p:cNvPicPr>
          <p:nvPr/>
        </p:nvPicPr>
        <p:blipFill>
          <a:blip r:embed="rId2"/>
          <a:srcRect/>
          <a:stretch>
            <a:fillRect/>
          </a:stretch>
        </p:blipFill>
        <p:spPr bwMode="auto">
          <a:xfrm>
            <a:off x="0" y="0"/>
            <a:ext cx="4248150" cy="4437063"/>
          </a:xfrm>
          <a:prstGeom prst="rect">
            <a:avLst/>
          </a:prstGeom>
          <a:noFill/>
          <a:ln w="9525">
            <a:noFill/>
            <a:miter lim="800000"/>
            <a:headEnd/>
            <a:tailEnd/>
          </a:ln>
        </p:spPr>
      </p:pic>
      <p:pic>
        <p:nvPicPr>
          <p:cNvPr id="55300" name="Picture 5" descr="ZT4NyrEMv01Ytf7cWaVz"/>
          <p:cNvPicPr>
            <a:picLocks noChangeAspect="1" noChangeArrowheads="1"/>
          </p:cNvPicPr>
          <p:nvPr/>
        </p:nvPicPr>
        <p:blipFill>
          <a:blip r:embed="rId3"/>
          <a:srcRect/>
          <a:stretch>
            <a:fillRect/>
          </a:stretch>
        </p:blipFill>
        <p:spPr bwMode="auto">
          <a:xfrm>
            <a:off x="4140200" y="0"/>
            <a:ext cx="5003800" cy="3068638"/>
          </a:xfrm>
          <a:prstGeom prst="rect">
            <a:avLst/>
          </a:prstGeom>
          <a:noFill/>
          <a:ln w="9525">
            <a:noFill/>
            <a:miter lim="800000"/>
            <a:headEnd/>
            <a:tailEnd/>
          </a:ln>
        </p:spPr>
      </p:pic>
      <p:pic>
        <p:nvPicPr>
          <p:cNvPr id="55301" name="Picture 6" descr="8874fdbba2af0ae302ff6a213571"/>
          <p:cNvPicPr>
            <a:picLocks noChangeAspect="1" noChangeArrowheads="1"/>
          </p:cNvPicPr>
          <p:nvPr/>
        </p:nvPicPr>
        <p:blipFill>
          <a:blip r:embed="rId4"/>
          <a:srcRect/>
          <a:stretch>
            <a:fillRect/>
          </a:stretch>
        </p:blipFill>
        <p:spPr bwMode="auto">
          <a:xfrm>
            <a:off x="4140200" y="3068638"/>
            <a:ext cx="5003800" cy="3789362"/>
          </a:xfrm>
          <a:prstGeom prst="rect">
            <a:avLst/>
          </a:prstGeom>
          <a:noFill/>
          <a:ln w="9525">
            <a:noFill/>
            <a:miter lim="800000"/>
            <a:headEnd/>
            <a:tailEnd/>
          </a:ln>
        </p:spPr>
      </p:pic>
      <p:pic>
        <p:nvPicPr>
          <p:cNvPr id="55302" name="Picture 7" descr="fb92720f5e5267ad1238cafffb6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437063"/>
            <a:ext cx="4140200" cy="2420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r>
              <a:rPr lang="ru-RU" sz="4000" smtClean="0">
                <a:ln>
                  <a:noFill/>
                </a:ln>
                <a:solidFill>
                  <a:schemeClr val="tx2"/>
                </a:solidFill>
                <a:effectLst/>
                <a:latin typeface="Times New Roman" pitchFamily="18" charset="0"/>
              </a:rPr>
              <a:t>Павлов Иван Данилович 1911г.р.</a:t>
            </a:r>
          </a:p>
        </p:txBody>
      </p:sp>
      <p:sp>
        <p:nvSpPr>
          <p:cNvPr id="56322" name="Rectangle 3"/>
          <p:cNvSpPr>
            <a:spLocks noGrp="1"/>
          </p:cNvSpPr>
          <p:nvPr>
            <p:ph type="body" idx="1"/>
          </p:nvPr>
        </p:nvSpPr>
        <p:spPr>
          <a:xfrm>
            <a:off x="457200" y="1447800"/>
            <a:ext cx="4186238" cy="4678363"/>
          </a:xfrm>
        </p:spPr>
        <p:txBody>
          <a:bodyPr/>
          <a:lstStyle/>
          <a:p>
            <a:pPr eaLnBrk="1" hangingPunct="1">
              <a:lnSpc>
                <a:spcPct val="90000"/>
              </a:lnSpc>
            </a:pPr>
            <a:r>
              <a:rPr lang="ru-RU" smtClean="0"/>
              <a:t>Звание: ефрейтор </a:t>
            </a:r>
          </a:p>
          <a:p>
            <a:pPr eaLnBrk="1" hangingPunct="1">
              <a:lnSpc>
                <a:spcPct val="90000"/>
              </a:lnSpc>
            </a:pPr>
            <a:r>
              <a:rPr lang="ru-RU" smtClean="0"/>
              <a:t>в РККА с 18.08.1941 года Место призыва: Белокалитвенский РВК, Ростовская обл., Белокалитвенский р-н </a:t>
            </a:r>
          </a:p>
          <a:p>
            <a:pPr eaLnBrk="1" hangingPunct="1">
              <a:lnSpc>
                <a:spcPct val="90000"/>
              </a:lnSpc>
            </a:pPr>
            <a:r>
              <a:rPr lang="ru-RU" smtClean="0"/>
              <a:t>Место службы: 72 обрп ПВО 7 корп. ПВО </a:t>
            </a:r>
          </a:p>
          <a:p>
            <a:pPr eaLnBrk="1" hangingPunct="1">
              <a:lnSpc>
                <a:spcPct val="90000"/>
              </a:lnSpc>
            </a:pPr>
            <a:r>
              <a:rPr lang="ru-RU" smtClean="0"/>
              <a:t>Дата подвига: 11.06.1944-12.06.1944 </a:t>
            </a:r>
          </a:p>
          <a:p>
            <a:pPr eaLnBrk="1" hangingPunct="1">
              <a:lnSpc>
                <a:spcPct val="90000"/>
              </a:lnSpc>
            </a:pPr>
            <a:r>
              <a:rPr lang="ru-RU" smtClean="0"/>
              <a:t>№ записи: 21944986</a:t>
            </a:r>
          </a:p>
        </p:txBody>
      </p:sp>
      <p:pic>
        <p:nvPicPr>
          <p:cNvPr id="56323" name="Picture 6" descr="award14-sm"/>
          <p:cNvPicPr>
            <a:picLocks noChangeAspect="1" noChangeArrowheads="1"/>
          </p:cNvPicPr>
          <p:nvPr/>
        </p:nvPicPr>
        <p:blipFill>
          <a:blip r:embed="rId2"/>
          <a:srcRect/>
          <a:stretch>
            <a:fillRect/>
          </a:stretch>
        </p:blipFill>
        <p:spPr bwMode="auto">
          <a:xfrm>
            <a:off x="5940425" y="2349500"/>
            <a:ext cx="1230313" cy="2586038"/>
          </a:xfrm>
          <a:prstGeom prst="rect">
            <a:avLst/>
          </a:prstGeom>
          <a:noFill/>
          <a:ln w="9525">
            <a:noFill/>
            <a:miter lim="800000"/>
            <a:headEnd/>
            <a:tailEnd/>
          </a:ln>
        </p:spPr>
      </p:pic>
      <p:sp>
        <p:nvSpPr>
          <p:cNvPr id="56324" name="Rectangle 9"/>
          <p:cNvSpPr>
            <a:spLocks noChangeArrowheads="1"/>
          </p:cNvSpPr>
          <p:nvPr/>
        </p:nvSpPr>
        <p:spPr bwMode="auto">
          <a:xfrm>
            <a:off x="4859338" y="1628775"/>
            <a:ext cx="3097212" cy="366713"/>
          </a:xfrm>
          <a:prstGeom prst="rect">
            <a:avLst/>
          </a:prstGeom>
          <a:noFill/>
          <a:ln w="9525">
            <a:noFill/>
            <a:miter lim="800000"/>
            <a:headEnd/>
            <a:tailEnd/>
          </a:ln>
        </p:spPr>
        <p:txBody>
          <a:bodyPr>
            <a:spAutoFit/>
          </a:bodyPr>
          <a:lstStyle/>
          <a:p>
            <a:r>
              <a:rPr lang="ru-RU" b="1">
                <a:latin typeface="Times New Roman" pitchFamily="18" charset="0"/>
              </a:rPr>
              <a:t>         Медаль «За отвагу»</a:t>
            </a:r>
            <a:r>
              <a:rPr lang="ru-RU"/>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57346" name="Picture 3"/>
          <p:cNvPicPr>
            <a:picLocks noGrp="1" noChangeAspect="1" noChangeArrowheads="1"/>
          </p:cNvPicPr>
          <p:nvPr>
            <p:ph type="body" idx="1"/>
          </p:nvPr>
        </p:nvPicPr>
        <p:blipFill>
          <a:blip r:embed="rId2"/>
          <a:srcRect/>
          <a:stretch>
            <a:fillRect/>
          </a:stretch>
        </p:blipFill>
        <p:spPr>
          <a:xfrm>
            <a:off x="539750" y="260350"/>
            <a:ext cx="8229600" cy="4176713"/>
          </a:xfrm>
        </p:spPr>
      </p:pic>
      <p:pic>
        <p:nvPicPr>
          <p:cNvPr id="57347" name="Picture 4"/>
          <p:cNvPicPr>
            <a:picLocks noChangeAspect="1" noChangeArrowheads="1"/>
          </p:cNvPicPr>
          <p:nvPr/>
        </p:nvPicPr>
        <p:blipFill>
          <a:blip r:embed="rId3"/>
          <a:srcRect/>
          <a:stretch>
            <a:fillRect/>
          </a:stretch>
        </p:blipFill>
        <p:spPr bwMode="auto">
          <a:xfrm>
            <a:off x="539750" y="4652963"/>
            <a:ext cx="8208963"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58370" name="Picture 6"/>
          <p:cNvPicPr>
            <a:picLocks noGrp="1" noChangeAspect="1" noChangeArrowheads="1"/>
          </p:cNvPicPr>
          <p:nvPr>
            <p:ph type="body" idx="1"/>
          </p:nvPr>
        </p:nvPicPr>
        <p:blipFill>
          <a:blip r:embed="rId2"/>
          <a:srcRect/>
          <a:stretch>
            <a:fillRect/>
          </a:stretch>
        </p:blipFill>
        <p:spPr>
          <a:xfrm>
            <a:off x="539750" y="-315913"/>
            <a:ext cx="8085138" cy="3673476"/>
          </a:xfrm>
        </p:spPr>
      </p:pic>
      <p:pic>
        <p:nvPicPr>
          <p:cNvPr id="58371" name="Picture 7"/>
          <p:cNvPicPr>
            <a:picLocks noChangeAspect="1" noChangeArrowheads="1"/>
          </p:cNvPicPr>
          <p:nvPr/>
        </p:nvPicPr>
        <p:blipFill>
          <a:blip r:embed="rId3"/>
          <a:srcRect/>
          <a:stretch>
            <a:fillRect/>
          </a:stretch>
        </p:blipFill>
        <p:spPr bwMode="auto">
          <a:xfrm>
            <a:off x="539750" y="3357563"/>
            <a:ext cx="8064500" cy="284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ru-RU" smtClean="0">
                <a:ln>
                  <a:noFill/>
                </a:ln>
                <a:effectLst/>
                <a:latin typeface="Arial" charset="0"/>
              </a:rPr>
              <a:t>Павлов Иван Данилович 1911 г.</a:t>
            </a:r>
          </a:p>
        </p:txBody>
      </p:sp>
      <p:sp>
        <p:nvSpPr>
          <p:cNvPr id="59394" name="Rectangle 3"/>
          <p:cNvSpPr>
            <a:spLocks noGrp="1"/>
          </p:cNvSpPr>
          <p:nvPr>
            <p:ph type="body" idx="1"/>
          </p:nvPr>
        </p:nvSpPr>
        <p:spPr>
          <a:xfrm>
            <a:off x="457200" y="1447800"/>
            <a:ext cx="4546600" cy="4678363"/>
          </a:xfrm>
        </p:spPr>
        <p:txBody>
          <a:bodyPr/>
          <a:lstStyle/>
          <a:p>
            <a:pPr eaLnBrk="1" hangingPunct="1"/>
            <a:r>
              <a:rPr lang="ru-RU" smtClean="0"/>
              <a:t>Павлов Иван Данилович</a:t>
            </a:r>
            <a:endParaRPr lang="ru-RU" b="1" smtClean="0"/>
          </a:p>
          <a:p>
            <a:pPr eaLnBrk="1" hangingPunct="1"/>
            <a:r>
              <a:rPr lang="ru-RU" smtClean="0"/>
              <a:t>Год рождения: 04.06.1911 </a:t>
            </a:r>
            <a:br>
              <a:rPr lang="ru-RU" smtClean="0"/>
            </a:br>
            <a:r>
              <a:rPr lang="ru-RU" smtClean="0"/>
              <a:t>место рождения: Ростовская обл., Белокалитвенский р-н, ст. Краснодонецкая </a:t>
            </a:r>
            <a:br>
              <a:rPr lang="ru-RU" smtClean="0"/>
            </a:br>
            <a:r>
              <a:rPr lang="ru-RU" smtClean="0"/>
              <a:t>№ наградного документа: 87 </a:t>
            </a:r>
            <a:br>
              <a:rPr lang="ru-RU" smtClean="0"/>
            </a:br>
            <a:r>
              <a:rPr lang="ru-RU" smtClean="0"/>
              <a:t>дата наградного документа: 06.04.1985 </a:t>
            </a:r>
          </a:p>
        </p:txBody>
      </p:sp>
      <p:sp>
        <p:nvSpPr>
          <p:cNvPr id="59395" name="Rectangle 4"/>
          <p:cNvSpPr>
            <a:spLocks noChangeArrowheads="1"/>
          </p:cNvSpPr>
          <p:nvPr/>
        </p:nvSpPr>
        <p:spPr bwMode="auto">
          <a:xfrm>
            <a:off x="5364163" y="1700213"/>
            <a:ext cx="3382962" cy="915987"/>
          </a:xfrm>
          <a:prstGeom prst="rect">
            <a:avLst/>
          </a:prstGeom>
          <a:noFill/>
          <a:ln w="9525">
            <a:noFill/>
            <a:miter lim="800000"/>
            <a:headEnd/>
            <a:tailEnd/>
          </a:ln>
        </p:spPr>
        <p:txBody>
          <a:bodyPr anchor="ctr">
            <a:spAutoFit/>
          </a:bodyPr>
          <a:lstStyle/>
          <a:p>
            <a:pPr algn="ctr"/>
            <a:r>
              <a:rPr lang="ru-RU" b="1"/>
              <a:t>Орден Отечественной войны II степени</a:t>
            </a:r>
            <a:r>
              <a:rPr lang="ru-RU"/>
              <a:t> </a:t>
            </a:r>
            <a:br>
              <a:rPr lang="ru-RU"/>
            </a:br>
            <a:endParaRPr lang="ru-RU"/>
          </a:p>
        </p:txBody>
      </p:sp>
      <p:pic>
        <p:nvPicPr>
          <p:cNvPr id="59396" name="Picture 6" descr="award9_2-sm"/>
          <p:cNvPicPr>
            <a:picLocks noChangeAspect="1" noChangeArrowheads="1"/>
          </p:cNvPicPr>
          <p:nvPr/>
        </p:nvPicPr>
        <p:blipFill>
          <a:blip r:embed="rId2"/>
          <a:srcRect/>
          <a:stretch>
            <a:fillRect/>
          </a:stretch>
        </p:blipFill>
        <p:spPr bwMode="auto">
          <a:xfrm>
            <a:off x="6084888" y="2781300"/>
            <a:ext cx="1871662" cy="180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sp>
        <p:nvSpPr>
          <p:cNvPr id="60418" name="Rectangle 3"/>
          <p:cNvSpPr>
            <a:spLocks noGrp="1"/>
          </p:cNvSpPr>
          <p:nvPr>
            <p:ph type="body" idx="1"/>
          </p:nvPr>
        </p:nvSpPr>
        <p:spPr>
          <a:xfrm>
            <a:off x="457200" y="1447800"/>
            <a:ext cx="8229600" cy="4678363"/>
          </a:xfrm>
        </p:spPr>
        <p:txBody>
          <a:bodyPr/>
          <a:lstStyle/>
          <a:p>
            <a:pPr eaLnBrk="1" hangingPunct="1"/>
            <a:endParaRPr lang="ru-RU" smtClean="0"/>
          </a:p>
        </p:txBody>
      </p:sp>
      <p:pic>
        <p:nvPicPr>
          <p:cNvPr id="60419" name="Picture 4" descr="18"/>
          <p:cNvPicPr>
            <a:picLocks noChangeAspect="1" noChangeArrowheads="1"/>
          </p:cNvPicPr>
          <p:nvPr/>
        </p:nvPicPr>
        <p:blipFill>
          <a:blip r:embed="rId2"/>
          <a:srcRect/>
          <a:stretch>
            <a:fillRect/>
          </a:stretch>
        </p:blipFill>
        <p:spPr bwMode="auto">
          <a:xfrm>
            <a:off x="0" y="0"/>
            <a:ext cx="6049963" cy="2997200"/>
          </a:xfrm>
          <a:prstGeom prst="rect">
            <a:avLst/>
          </a:prstGeom>
          <a:noFill/>
          <a:ln w="9525">
            <a:noFill/>
            <a:miter lim="800000"/>
            <a:headEnd/>
            <a:tailEnd/>
          </a:ln>
        </p:spPr>
      </p:pic>
      <p:pic>
        <p:nvPicPr>
          <p:cNvPr id="60420" name="Picture 5" descr="19"/>
          <p:cNvPicPr>
            <a:picLocks noChangeAspect="1" noChangeArrowheads="1"/>
          </p:cNvPicPr>
          <p:nvPr/>
        </p:nvPicPr>
        <p:blipFill>
          <a:blip r:embed="rId3"/>
          <a:srcRect/>
          <a:stretch>
            <a:fillRect/>
          </a:stretch>
        </p:blipFill>
        <p:spPr bwMode="auto">
          <a:xfrm>
            <a:off x="4284663" y="2997200"/>
            <a:ext cx="4859337" cy="3860800"/>
          </a:xfrm>
          <a:prstGeom prst="rect">
            <a:avLst/>
          </a:prstGeom>
          <a:noFill/>
          <a:ln w="9525">
            <a:noFill/>
            <a:miter lim="800000"/>
            <a:headEnd/>
            <a:tailEnd/>
          </a:ln>
        </p:spPr>
      </p:pic>
      <p:pic>
        <p:nvPicPr>
          <p:cNvPr id="60421" name="Picture 6" descr="20"/>
          <p:cNvPicPr>
            <a:picLocks noChangeAspect="1" noChangeArrowheads="1"/>
          </p:cNvPicPr>
          <p:nvPr/>
        </p:nvPicPr>
        <p:blipFill>
          <a:blip r:embed="rId4"/>
          <a:srcRect/>
          <a:stretch>
            <a:fillRect/>
          </a:stretch>
        </p:blipFill>
        <p:spPr bwMode="auto">
          <a:xfrm>
            <a:off x="0" y="2997200"/>
            <a:ext cx="4284663" cy="3860800"/>
          </a:xfrm>
          <a:prstGeom prst="rect">
            <a:avLst/>
          </a:prstGeom>
          <a:noFill/>
          <a:ln w="9525">
            <a:noFill/>
            <a:miter lim="800000"/>
            <a:headEnd/>
            <a:tailEnd/>
          </a:ln>
        </p:spPr>
      </p:pic>
      <p:pic>
        <p:nvPicPr>
          <p:cNvPr id="60422" name="Picture 7" descr="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27650" y="0"/>
            <a:ext cx="3816350" cy="299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r>
              <a:rPr lang="ru-RU" sz="3800" smtClean="0">
                <a:ln>
                  <a:noFill/>
                </a:ln>
                <a:effectLst/>
              </a:rPr>
              <a:t>Паршиков Антип Зотович 1912г.р.</a:t>
            </a:r>
          </a:p>
        </p:txBody>
      </p:sp>
      <p:sp>
        <p:nvSpPr>
          <p:cNvPr id="61442" name="Rectangle 3"/>
          <p:cNvSpPr>
            <a:spLocks noGrp="1"/>
          </p:cNvSpPr>
          <p:nvPr>
            <p:ph type="body" idx="1"/>
          </p:nvPr>
        </p:nvSpPr>
        <p:spPr>
          <a:xfrm>
            <a:off x="457200" y="1447800"/>
            <a:ext cx="4475163" cy="4678363"/>
          </a:xfrm>
        </p:spPr>
        <p:txBody>
          <a:bodyPr/>
          <a:lstStyle/>
          <a:p>
            <a:pPr eaLnBrk="1" hangingPunct="1"/>
            <a:r>
              <a:rPr lang="ru-RU" smtClean="0"/>
              <a:t>Звание: гв. красноармеец </a:t>
            </a:r>
            <a:br>
              <a:rPr lang="ru-RU" smtClean="0"/>
            </a:br>
            <a:r>
              <a:rPr lang="ru-RU" smtClean="0"/>
              <a:t>в РККА с 07.1941 года Место службы: оарп 10 гв. сбр </a:t>
            </a:r>
            <a:br>
              <a:rPr lang="ru-RU" smtClean="0"/>
            </a:br>
            <a:r>
              <a:rPr lang="ru-RU" smtClean="0"/>
              <a:t/>
            </a:r>
            <a:br>
              <a:rPr lang="ru-RU" smtClean="0"/>
            </a:br>
            <a:r>
              <a:rPr lang="ru-RU" smtClean="0"/>
              <a:t>Дата подвига: 01.05.1943-31.05.1943 </a:t>
            </a:r>
          </a:p>
          <a:p>
            <a:pPr eaLnBrk="1" hangingPunct="1"/>
            <a:r>
              <a:rPr lang="ru-RU" smtClean="0"/>
              <a:t>№ записи: 16708134</a:t>
            </a:r>
          </a:p>
        </p:txBody>
      </p:sp>
      <p:sp>
        <p:nvSpPr>
          <p:cNvPr id="61443" name="Rectangle 5"/>
          <p:cNvSpPr>
            <a:spLocks noChangeArrowheads="1"/>
          </p:cNvSpPr>
          <p:nvPr/>
        </p:nvSpPr>
        <p:spPr bwMode="auto">
          <a:xfrm>
            <a:off x="5219700" y="1628775"/>
            <a:ext cx="3648075" cy="366713"/>
          </a:xfrm>
          <a:prstGeom prst="rect">
            <a:avLst/>
          </a:prstGeom>
          <a:noFill/>
          <a:ln w="9525">
            <a:noFill/>
            <a:miter lim="800000"/>
            <a:headEnd/>
            <a:tailEnd/>
          </a:ln>
        </p:spPr>
        <p:txBody>
          <a:bodyPr anchor="ctr">
            <a:spAutoFit/>
          </a:bodyPr>
          <a:lstStyle/>
          <a:p>
            <a:pPr algn="ctr"/>
            <a:r>
              <a:rPr lang="ru-RU" b="1"/>
              <a:t>Медаль «За боевые заслуги»</a:t>
            </a:r>
            <a:r>
              <a:rPr lang="ru-RU"/>
              <a:t> </a:t>
            </a:r>
            <a:r>
              <a:rPr lang="ru-RU">
                <a:solidFill>
                  <a:schemeClr val="bg1"/>
                </a:solidFill>
              </a:rPr>
              <a:t> </a:t>
            </a:r>
          </a:p>
        </p:txBody>
      </p:sp>
      <p:pic>
        <p:nvPicPr>
          <p:cNvPr id="61444" name="Picture 9" descr="award15-sm"/>
          <p:cNvPicPr>
            <a:picLocks noChangeAspect="1" noChangeArrowheads="1"/>
          </p:cNvPicPr>
          <p:nvPr/>
        </p:nvPicPr>
        <p:blipFill>
          <a:blip r:embed="rId2"/>
          <a:srcRect/>
          <a:stretch>
            <a:fillRect/>
          </a:stretch>
        </p:blipFill>
        <p:spPr bwMode="auto">
          <a:xfrm>
            <a:off x="6084888" y="2349500"/>
            <a:ext cx="1800225"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62466" name="Picture 3"/>
          <p:cNvPicPr>
            <a:picLocks noGrp="1" noChangeAspect="1" noChangeArrowheads="1"/>
          </p:cNvPicPr>
          <p:nvPr>
            <p:ph type="body" idx="1"/>
          </p:nvPr>
        </p:nvPicPr>
        <p:blipFill>
          <a:blip r:embed="rId2"/>
          <a:srcRect/>
          <a:stretch>
            <a:fillRect/>
          </a:stretch>
        </p:blipFill>
        <p:spPr>
          <a:xfrm>
            <a:off x="457200" y="476250"/>
            <a:ext cx="8229600" cy="3889375"/>
          </a:xfrm>
        </p:spPr>
      </p:pic>
      <p:pic>
        <p:nvPicPr>
          <p:cNvPr id="62467" name="Picture 4"/>
          <p:cNvPicPr>
            <a:picLocks noChangeAspect="1" noChangeArrowheads="1"/>
          </p:cNvPicPr>
          <p:nvPr/>
        </p:nvPicPr>
        <p:blipFill>
          <a:blip r:embed="rId3"/>
          <a:srcRect/>
          <a:stretch>
            <a:fillRect/>
          </a:stretch>
        </p:blipFill>
        <p:spPr bwMode="auto">
          <a:xfrm>
            <a:off x="468313" y="4508500"/>
            <a:ext cx="8391525" cy="1081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63490" name="Picture 3"/>
          <p:cNvPicPr>
            <a:picLocks noGrp="1" noChangeAspect="1" noChangeArrowheads="1"/>
          </p:cNvPicPr>
          <p:nvPr>
            <p:ph type="body" idx="1"/>
          </p:nvPr>
        </p:nvPicPr>
        <p:blipFill>
          <a:blip r:embed="rId2"/>
          <a:srcRect/>
          <a:stretch>
            <a:fillRect/>
          </a:stretch>
        </p:blipFill>
        <p:spPr>
          <a:xfrm>
            <a:off x="539750" y="0"/>
            <a:ext cx="8229600" cy="3141663"/>
          </a:xfrm>
        </p:spPr>
      </p:pic>
      <p:pic>
        <p:nvPicPr>
          <p:cNvPr id="63491" name="Picture 4"/>
          <p:cNvPicPr>
            <a:picLocks noChangeAspect="1" noChangeArrowheads="1"/>
          </p:cNvPicPr>
          <p:nvPr/>
        </p:nvPicPr>
        <p:blipFill>
          <a:blip r:embed="rId3"/>
          <a:srcRect/>
          <a:stretch>
            <a:fillRect/>
          </a:stretch>
        </p:blipFill>
        <p:spPr bwMode="auto">
          <a:xfrm>
            <a:off x="539750" y="3141663"/>
            <a:ext cx="8207375" cy="348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Grp="1"/>
          </p:cNvSpPr>
          <p:nvPr>
            <p:ph type="body" idx="4294967295"/>
          </p:nvPr>
        </p:nvSpPr>
        <p:spPr>
          <a:xfrm>
            <a:off x="0" y="0"/>
            <a:ext cx="8229600" cy="6126163"/>
          </a:xfrm>
        </p:spPr>
        <p:txBody>
          <a:bodyPr/>
          <a:lstStyle/>
          <a:p>
            <a:pPr eaLnBrk="1" hangingPunct="1">
              <a:buFont typeface="Wingdings 2" pitchFamily="18" charset="2"/>
              <a:buNone/>
            </a:pPr>
            <a:r>
              <a:rPr lang="ru-RU" sz="2400" smtClean="0">
                <a:solidFill>
                  <a:schemeClr val="tx2"/>
                </a:solidFill>
              </a:rPr>
              <a:t>Вставай, страна огромная,</a:t>
            </a:r>
          </a:p>
          <a:p>
            <a:pPr eaLnBrk="1" hangingPunct="1">
              <a:buFont typeface="Wingdings 2" pitchFamily="18" charset="2"/>
              <a:buNone/>
            </a:pPr>
            <a:r>
              <a:rPr lang="ru-RU" sz="2400" smtClean="0">
                <a:solidFill>
                  <a:schemeClr val="tx2"/>
                </a:solidFill>
              </a:rPr>
              <a:t>Вставай на смертный бой</a:t>
            </a:r>
          </a:p>
          <a:p>
            <a:pPr eaLnBrk="1" hangingPunct="1">
              <a:buFont typeface="Wingdings 2" pitchFamily="18" charset="2"/>
              <a:buNone/>
            </a:pPr>
            <a:r>
              <a:rPr lang="ru-RU" sz="2400" smtClean="0">
                <a:solidFill>
                  <a:schemeClr val="tx2"/>
                </a:solidFill>
              </a:rPr>
              <a:t>С фашистской силой тёмною,</a:t>
            </a:r>
          </a:p>
          <a:p>
            <a:pPr eaLnBrk="1" hangingPunct="1">
              <a:buFont typeface="Wingdings 2" pitchFamily="18" charset="2"/>
              <a:buNone/>
            </a:pPr>
            <a:r>
              <a:rPr lang="ru-RU" sz="2400" smtClean="0">
                <a:solidFill>
                  <a:schemeClr val="tx2"/>
                </a:solidFill>
              </a:rPr>
              <a:t>С проклятою ордой!</a:t>
            </a:r>
          </a:p>
        </p:txBody>
      </p:sp>
      <p:pic>
        <p:nvPicPr>
          <p:cNvPr id="18434" name="Picture 7" descr="auto_02-25Berlin_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44675"/>
            <a:ext cx="4500563" cy="2952750"/>
          </a:xfrm>
          <a:prstGeom prst="rect">
            <a:avLst/>
          </a:prstGeom>
          <a:noFill/>
          <a:ln w="9525">
            <a:noFill/>
            <a:miter lim="800000"/>
            <a:headEnd/>
            <a:tailEnd/>
          </a:ln>
        </p:spPr>
      </p:pic>
      <p:pic>
        <p:nvPicPr>
          <p:cNvPr id="18435" name="Picture 9" descr="23-490_d6ea_df94abc9_orig"/>
          <p:cNvPicPr>
            <a:picLocks noChangeAspect="1" noChangeArrowheads="1"/>
          </p:cNvPicPr>
          <p:nvPr/>
        </p:nvPicPr>
        <p:blipFill>
          <a:blip r:embed="rId3"/>
          <a:srcRect/>
          <a:stretch>
            <a:fillRect/>
          </a:stretch>
        </p:blipFill>
        <p:spPr bwMode="auto">
          <a:xfrm>
            <a:off x="4500563" y="3357563"/>
            <a:ext cx="4643437" cy="3500437"/>
          </a:xfrm>
          <a:prstGeom prst="rect">
            <a:avLst/>
          </a:prstGeom>
          <a:noFill/>
          <a:ln w="9525">
            <a:noFill/>
            <a:miter lim="800000"/>
            <a:headEnd/>
            <a:tailEnd/>
          </a:ln>
        </p:spPr>
      </p:pic>
      <p:pic>
        <p:nvPicPr>
          <p:cNvPr id="18436" name="Picture 10" descr="p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00563" y="0"/>
            <a:ext cx="4643437" cy="3429000"/>
          </a:xfrm>
          <a:prstGeom prst="rect">
            <a:avLst/>
          </a:prstGeom>
          <a:noFill/>
          <a:ln w="9525">
            <a:noFill/>
            <a:miter lim="800000"/>
            <a:headEnd/>
            <a:tailEnd/>
          </a:ln>
        </p:spPr>
      </p:pic>
      <p:pic>
        <p:nvPicPr>
          <p:cNvPr id="18437" name="Picture 13" descr="40"/>
          <p:cNvPicPr>
            <a:picLocks noChangeAspect="1" noChangeArrowheads="1"/>
          </p:cNvPicPr>
          <p:nvPr/>
        </p:nvPicPr>
        <p:blipFill>
          <a:blip r:embed="rId5"/>
          <a:srcRect/>
          <a:stretch>
            <a:fillRect/>
          </a:stretch>
        </p:blipFill>
        <p:spPr bwMode="auto">
          <a:xfrm>
            <a:off x="0" y="4810125"/>
            <a:ext cx="4500563" cy="204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ru-RU" sz="3800" smtClean="0">
                <a:ln>
                  <a:noFill/>
                </a:ln>
                <a:effectLst/>
                <a:latin typeface="Arial" charset="0"/>
              </a:rPr>
              <a:t>Паршиков Антип Зотович 1912 г.</a:t>
            </a:r>
          </a:p>
        </p:txBody>
      </p:sp>
      <p:sp>
        <p:nvSpPr>
          <p:cNvPr id="64514" name="Rectangle 3"/>
          <p:cNvSpPr>
            <a:spLocks noGrp="1"/>
          </p:cNvSpPr>
          <p:nvPr>
            <p:ph type="body" idx="1"/>
          </p:nvPr>
        </p:nvSpPr>
        <p:spPr>
          <a:xfrm>
            <a:off x="457200" y="1447800"/>
            <a:ext cx="4402138" cy="4678363"/>
          </a:xfrm>
        </p:spPr>
        <p:txBody>
          <a:bodyPr/>
          <a:lstStyle/>
          <a:p>
            <a:pPr eaLnBrk="1" hangingPunct="1"/>
            <a:r>
              <a:rPr lang="ru-RU" sz="2200" smtClean="0"/>
              <a:t>Паршиков Антип Зотович</a:t>
            </a:r>
            <a:endParaRPr lang="ru-RU" sz="2200" b="1" smtClean="0"/>
          </a:p>
          <a:p>
            <a:pPr eaLnBrk="1" hangingPunct="1"/>
            <a:r>
              <a:rPr lang="ru-RU" sz="2200" smtClean="0"/>
              <a:t>Год рождения: 06.07.1912 </a:t>
            </a:r>
            <a:br>
              <a:rPr lang="ru-RU" sz="2200" smtClean="0"/>
            </a:br>
            <a:r>
              <a:rPr lang="ru-RU" sz="2200" smtClean="0"/>
              <a:t>место рождения: Ростовская обл., Цимлянский р-н, х. Паршиков </a:t>
            </a:r>
            <a:br>
              <a:rPr lang="ru-RU" sz="2200" smtClean="0"/>
            </a:br>
            <a:r>
              <a:rPr lang="ru-RU" sz="2200" smtClean="0"/>
              <a:t>№ наградного документа: 87 </a:t>
            </a:r>
            <a:br>
              <a:rPr lang="ru-RU" sz="2200" smtClean="0"/>
            </a:br>
            <a:r>
              <a:rPr lang="ru-RU" sz="2200" smtClean="0"/>
              <a:t>дата наградного документа: 06.04.1985 </a:t>
            </a:r>
            <a:br>
              <a:rPr lang="ru-RU" sz="2200" smtClean="0"/>
            </a:br>
            <a:r>
              <a:rPr lang="ru-RU" sz="2200" smtClean="0"/>
              <a:t/>
            </a:r>
            <a:br>
              <a:rPr lang="ru-RU" sz="2200" smtClean="0"/>
            </a:br>
            <a:endParaRPr lang="ru-RU" sz="2200" smtClean="0"/>
          </a:p>
          <a:p>
            <a:pPr eaLnBrk="1" hangingPunct="1"/>
            <a:r>
              <a:rPr lang="ru-RU" sz="2200" smtClean="0"/>
              <a:t>№ записи: 1514283929</a:t>
            </a:r>
          </a:p>
        </p:txBody>
      </p:sp>
      <p:pic>
        <p:nvPicPr>
          <p:cNvPr id="64515" name="Picture 5" descr="award9_2-sm"/>
          <p:cNvPicPr>
            <a:picLocks noChangeAspect="1" noChangeArrowheads="1"/>
          </p:cNvPicPr>
          <p:nvPr/>
        </p:nvPicPr>
        <p:blipFill>
          <a:blip r:embed="rId2"/>
          <a:srcRect/>
          <a:stretch>
            <a:fillRect/>
          </a:stretch>
        </p:blipFill>
        <p:spPr bwMode="auto">
          <a:xfrm>
            <a:off x="5940425" y="2924175"/>
            <a:ext cx="1944688" cy="2016125"/>
          </a:xfrm>
          <a:prstGeom prst="rect">
            <a:avLst/>
          </a:prstGeom>
          <a:noFill/>
          <a:ln w="9525">
            <a:noFill/>
            <a:miter lim="800000"/>
            <a:headEnd/>
            <a:tailEnd/>
          </a:ln>
        </p:spPr>
      </p:pic>
      <p:sp>
        <p:nvSpPr>
          <p:cNvPr id="64516" name="Rectangle 6"/>
          <p:cNvSpPr>
            <a:spLocks noChangeArrowheads="1"/>
          </p:cNvSpPr>
          <p:nvPr/>
        </p:nvSpPr>
        <p:spPr bwMode="auto">
          <a:xfrm>
            <a:off x="5508625" y="1843088"/>
            <a:ext cx="2808288" cy="641350"/>
          </a:xfrm>
          <a:prstGeom prst="rect">
            <a:avLst/>
          </a:prstGeom>
          <a:noFill/>
          <a:ln w="9525">
            <a:noFill/>
            <a:miter lim="800000"/>
            <a:headEnd/>
            <a:tailEnd/>
          </a:ln>
        </p:spPr>
        <p:txBody>
          <a:bodyPr anchor="ctr">
            <a:spAutoFit/>
          </a:bodyPr>
          <a:lstStyle/>
          <a:p>
            <a:pPr algn="ctr"/>
            <a:r>
              <a:rPr lang="ru-RU" b="1"/>
              <a:t>Орден Отечественной войны II степени</a:t>
            </a:r>
            <a:r>
              <a:rPr lang="ru-RU"/>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ru-RU" sz="3800" smtClean="0">
                <a:ln>
                  <a:noFill/>
                </a:ln>
                <a:effectLst/>
                <a:latin typeface="Arial" charset="0"/>
              </a:rPr>
              <a:t>Паршиков Антип Зотович 1912 г.</a:t>
            </a:r>
          </a:p>
        </p:txBody>
      </p:sp>
      <p:sp>
        <p:nvSpPr>
          <p:cNvPr id="65538" name="Rectangle 3"/>
          <p:cNvSpPr>
            <a:spLocks noGrp="1"/>
          </p:cNvSpPr>
          <p:nvPr>
            <p:ph type="body" idx="1"/>
          </p:nvPr>
        </p:nvSpPr>
        <p:spPr>
          <a:xfrm>
            <a:off x="457200" y="1447800"/>
            <a:ext cx="3970338" cy="4678363"/>
          </a:xfrm>
        </p:spPr>
        <p:txBody>
          <a:bodyPr/>
          <a:lstStyle/>
          <a:p>
            <a:pPr eaLnBrk="1" hangingPunct="1"/>
            <a:r>
              <a:rPr lang="ru-RU" sz="2400" smtClean="0">
                <a:solidFill>
                  <a:schemeClr val="tx2"/>
                </a:solidFill>
                <a:latin typeface="Times New Roman" pitchFamily="18" charset="0"/>
              </a:rPr>
              <a:t>Звание: гв. красноармеец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в РККА с 05.07.1941 года Место призыва: Цимлянский РВК, Ростовская обл., Цимлянский р-н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Место службы: 108 гв. сд 27 А 3 УкрФ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
            </a:r>
            <a:br>
              <a:rPr lang="ru-RU" sz="2400" smtClean="0">
                <a:solidFill>
                  <a:schemeClr val="tx2"/>
                </a:solidFill>
                <a:latin typeface="Times New Roman" pitchFamily="18" charset="0"/>
              </a:rPr>
            </a:br>
            <a:r>
              <a:rPr lang="ru-RU" sz="2400" smtClean="0">
                <a:solidFill>
                  <a:schemeClr val="tx2"/>
                </a:solidFill>
                <a:latin typeface="Times New Roman" pitchFamily="18" charset="0"/>
              </a:rPr>
              <a:t>Дата подвига: 01.10.1944-31.12.1944 </a:t>
            </a:r>
          </a:p>
          <a:p>
            <a:pPr eaLnBrk="1" hangingPunct="1"/>
            <a:r>
              <a:rPr lang="ru-RU" sz="2400" smtClean="0">
                <a:solidFill>
                  <a:schemeClr val="tx2"/>
                </a:solidFill>
                <a:latin typeface="Times New Roman" pitchFamily="18" charset="0"/>
              </a:rPr>
              <a:t>№ записи: 45138784</a:t>
            </a:r>
          </a:p>
        </p:txBody>
      </p:sp>
      <p:sp>
        <p:nvSpPr>
          <p:cNvPr id="65539" name="Rectangle 4"/>
          <p:cNvSpPr>
            <a:spLocks noChangeArrowheads="1"/>
          </p:cNvSpPr>
          <p:nvPr/>
        </p:nvSpPr>
        <p:spPr bwMode="auto">
          <a:xfrm>
            <a:off x="5076825" y="1897063"/>
            <a:ext cx="3598863" cy="641350"/>
          </a:xfrm>
          <a:prstGeom prst="rect">
            <a:avLst/>
          </a:prstGeom>
          <a:noFill/>
          <a:ln w="9525">
            <a:noFill/>
            <a:miter lim="800000"/>
            <a:headEnd/>
            <a:tailEnd/>
          </a:ln>
        </p:spPr>
        <p:txBody>
          <a:bodyPr anchor="ctr">
            <a:spAutoFit/>
          </a:bodyPr>
          <a:lstStyle/>
          <a:p>
            <a:pPr algn="ctr"/>
            <a:r>
              <a:rPr lang="ru-RU" b="1">
                <a:solidFill>
                  <a:schemeClr val="tx2"/>
                </a:solidFill>
              </a:rPr>
              <a:t>Орден Славы III степени</a:t>
            </a:r>
            <a:r>
              <a:rPr lang="ru-RU"/>
              <a:t> </a:t>
            </a:r>
            <a:br>
              <a:rPr lang="ru-RU"/>
            </a:br>
            <a:endParaRPr lang="ru-RU"/>
          </a:p>
        </p:txBody>
      </p:sp>
      <p:pic>
        <p:nvPicPr>
          <p:cNvPr id="65540" name="Picture 6" descr="award11_3-sm"/>
          <p:cNvPicPr>
            <a:picLocks noChangeAspect="1" noChangeArrowheads="1"/>
          </p:cNvPicPr>
          <p:nvPr/>
        </p:nvPicPr>
        <p:blipFill>
          <a:blip r:embed="rId2"/>
          <a:srcRect/>
          <a:stretch>
            <a:fillRect/>
          </a:stretch>
        </p:blipFill>
        <p:spPr bwMode="auto">
          <a:xfrm>
            <a:off x="6227763" y="2708275"/>
            <a:ext cx="1439862"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pic>
        <p:nvPicPr>
          <p:cNvPr id="66562" name="Picture 6"/>
          <p:cNvPicPr>
            <a:picLocks noGrp="1" noChangeAspect="1" noChangeArrowheads="1"/>
          </p:cNvPicPr>
          <p:nvPr>
            <p:ph idx="1"/>
          </p:nvPr>
        </p:nvPicPr>
        <p:blipFill>
          <a:blip r:embed="rId2"/>
          <a:srcRect/>
          <a:stretch>
            <a:fillRect/>
          </a:stretch>
        </p:blipFill>
        <p:spPr>
          <a:xfrm>
            <a:off x="468313" y="260350"/>
            <a:ext cx="8229600" cy="3455988"/>
          </a:xfrm>
        </p:spPr>
      </p:pic>
      <p:pic>
        <p:nvPicPr>
          <p:cNvPr id="66563" name="Picture 7"/>
          <p:cNvPicPr>
            <a:picLocks noChangeAspect="1" noChangeArrowheads="1"/>
          </p:cNvPicPr>
          <p:nvPr/>
        </p:nvPicPr>
        <p:blipFill>
          <a:blip r:embed="rId3"/>
          <a:srcRect/>
          <a:stretch>
            <a:fillRect/>
          </a:stretch>
        </p:blipFill>
        <p:spPr bwMode="auto">
          <a:xfrm>
            <a:off x="468313" y="3716338"/>
            <a:ext cx="8207375" cy="904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p:cNvPicPr>
            <a:picLocks noGrp="1" noChangeAspect="1" noChangeArrowheads="1"/>
          </p:cNvPicPr>
          <p:nvPr>
            <p:ph type="title"/>
          </p:nvPr>
        </p:nvPicPr>
        <p:blipFill>
          <a:blip r:embed="rId2"/>
          <a:srcRect/>
          <a:stretch>
            <a:fillRect/>
          </a:stretch>
        </p:blipFill>
        <p:spPr bwMode="auto">
          <a:xfrm>
            <a:off x="323850" y="152400"/>
            <a:ext cx="8569325" cy="2989263"/>
          </a:xfrm>
        </p:spPr>
      </p:pic>
      <p:sp>
        <p:nvSpPr>
          <p:cNvPr id="67586" name="Rectangle 3"/>
          <p:cNvSpPr>
            <a:spLocks noGrp="1"/>
          </p:cNvSpPr>
          <p:nvPr>
            <p:ph type="body" idx="1"/>
          </p:nvPr>
        </p:nvSpPr>
        <p:spPr>
          <a:xfrm>
            <a:off x="457200" y="1447800"/>
            <a:ext cx="8229600" cy="4678363"/>
          </a:xfrm>
        </p:spPr>
        <p:txBody>
          <a:bodyPr/>
          <a:lstStyle/>
          <a:p>
            <a:pPr eaLnBrk="1" hangingPunct="1"/>
            <a:endParaRPr lang="ru-RU" smtClean="0"/>
          </a:p>
        </p:txBody>
      </p:sp>
      <p:pic>
        <p:nvPicPr>
          <p:cNvPr id="67587" name="Picture 4"/>
          <p:cNvPicPr>
            <a:picLocks noChangeAspect="1" noChangeArrowheads="1"/>
          </p:cNvPicPr>
          <p:nvPr/>
        </p:nvPicPr>
        <p:blipFill>
          <a:blip r:embed="rId3"/>
          <a:srcRect/>
          <a:stretch>
            <a:fillRect/>
          </a:stretch>
        </p:blipFill>
        <p:spPr bwMode="auto">
          <a:xfrm>
            <a:off x="323850" y="3141663"/>
            <a:ext cx="8659813" cy="371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sp>
        <p:nvSpPr>
          <p:cNvPr id="68610" name="Rectangle 3"/>
          <p:cNvSpPr>
            <a:spLocks noGrp="1"/>
          </p:cNvSpPr>
          <p:nvPr>
            <p:ph type="body" idx="1"/>
          </p:nvPr>
        </p:nvSpPr>
        <p:spPr>
          <a:xfrm>
            <a:off x="457200" y="1447800"/>
            <a:ext cx="8229600" cy="4678363"/>
          </a:xfrm>
        </p:spPr>
        <p:txBody>
          <a:bodyPr/>
          <a:lstStyle/>
          <a:p>
            <a:pPr eaLnBrk="1" hangingPunct="1"/>
            <a:endParaRPr lang="ru-RU" smtClean="0"/>
          </a:p>
        </p:txBody>
      </p:sp>
      <p:pic>
        <p:nvPicPr>
          <p:cNvPr id="68611" name="Picture 4" descr="30"/>
          <p:cNvPicPr>
            <a:picLocks noChangeAspect="1" noChangeArrowheads="1"/>
          </p:cNvPicPr>
          <p:nvPr/>
        </p:nvPicPr>
        <p:blipFill>
          <a:blip r:embed="rId2"/>
          <a:srcRect/>
          <a:stretch>
            <a:fillRect/>
          </a:stretch>
        </p:blipFill>
        <p:spPr bwMode="auto">
          <a:xfrm>
            <a:off x="0" y="0"/>
            <a:ext cx="4427538" cy="3573463"/>
          </a:xfrm>
          <a:prstGeom prst="rect">
            <a:avLst/>
          </a:prstGeom>
          <a:noFill/>
          <a:ln w="9525">
            <a:noFill/>
            <a:miter lim="800000"/>
            <a:headEnd/>
            <a:tailEnd/>
          </a:ln>
        </p:spPr>
      </p:pic>
      <p:pic>
        <p:nvPicPr>
          <p:cNvPr id="68612" name="Picture 5" descr="31"/>
          <p:cNvPicPr>
            <a:picLocks noChangeAspect="1" noChangeArrowheads="1"/>
          </p:cNvPicPr>
          <p:nvPr/>
        </p:nvPicPr>
        <p:blipFill>
          <a:blip r:embed="rId3"/>
          <a:srcRect/>
          <a:stretch>
            <a:fillRect/>
          </a:stretch>
        </p:blipFill>
        <p:spPr bwMode="auto">
          <a:xfrm>
            <a:off x="4427538" y="0"/>
            <a:ext cx="4716462" cy="3600450"/>
          </a:xfrm>
          <a:prstGeom prst="rect">
            <a:avLst/>
          </a:prstGeom>
          <a:noFill/>
          <a:ln w="9525">
            <a:noFill/>
            <a:miter lim="800000"/>
            <a:headEnd/>
            <a:tailEnd/>
          </a:ln>
        </p:spPr>
      </p:pic>
      <p:pic>
        <p:nvPicPr>
          <p:cNvPr id="68613" name="Picture 6" descr="32"/>
          <p:cNvPicPr>
            <a:picLocks noChangeAspect="1" noChangeArrowheads="1"/>
          </p:cNvPicPr>
          <p:nvPr/>
        </p:nvPicPr>
        <p:blipFill>
          <a:blip r:embed="rId4"/>
          <a:srcRect/>
          <a:stretch>
            <a:fillRect/>
          </a:stretch>
        </p:blipFill>
        <p:spPr bwMode="auto">
          <a:xfrm>
            <a:off x="4427538" y="3573463"/>
            <a:ext cx="4427537" cy="3284537"/>
          </a:xfrm>
          <a:prstGeom prst="rect">
            <a:avLst/>
          </a:prstGeom>
          <a:noFill/>
          <a:ln w="9525">
            <a:noFill/>
            <a:miter lim="800000"/>
            <a:headEnd/>
            <a:tailEnd/>
          </a:ln>
        </p:spPr>
      </p:pic>
      <p:pic>
        <p:nvPicPr>
          <p:cNvPr id="68614" name="Picture 7" descr="33"/>
          <p:cNvPicPr>
            <a:picLocks noChangeAspect="1" noChangeArrowheads="1"/>
          </p:cNvPicPr>
          <p:nvPr/>
        </p:nvPicPr>
        <p:blipFill>
          <a:blip r:embed="rId5"/>
          <a:srcRect/>
          <a:stretch>
            <a:fillRect/>
          </a:stretch>
        </p:blipFill>
        <p:spPr bwMode="auto">
          <a:xfrm>
            <a:off x="0" y="3573463"/>
            <a:ext cx="4427538" cy="3284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bwMode="auto">
          <a:ln w="9525"/>
        </p:spPr>
        <p:txBody>
          <a:bodyPr wrap="square" lIns="91440" tIns="45720" rIns="91440" bIns="45720" numCol="1" compatLnSpc="1">
            <a:prstTxWarp prst="textNoShape">
              <a:avLst/>
            </a:prstTxWarp>
          </a:bodyPr>
          <a:lstStyle/>
          <a:p>
            <a:pPr eaLnBrk="1" hangingPunct="1">
              <a:defRPr/>
            </a:pPr>
            <a:endParaRPr lang="ru-RU" smtClean="0">
              <a:ln>
                <a:noFill/>
              </a:ln>
              <a:effectLst/>
            </a:endParaRPr>
          </a:p>
        </p:txBody>
      </p:sp>
      <p:sp>
        <p:nvSpPr>
          <p:cNvPr id="69634" name="Rectangle 3"/>
          <p:cNvSpPr>
            <a:spLocks noGrp="1"/>
          </p:cNvSpPr>
          <p:nvPr>
            <p:ph type="body" idx="1"/>
          </p:nvPr>
        </p:nvSpPr>
        <p:spPr>
          <a:xfrm>
            <a:off x="457200" y="549275"/>
            <a:ext cx="3970338" cy="5576888"/>
          </a:xfrm>
        </p:spPr>
        <p:txBody>
          <a:bodyPr/>
          <a:lstStyle/>
          <a:p>
            <a:pPr eaLnBrk="1" hangingPunct="1">
              <a:buFont typeface="Wingdings 2" pitchFamily="18" charset="2"/>
              <a:buNone/>
            </a:pPr>
            <a:r>
              <a:rPr lang="ru-RU" sz="2000" smtClean="0">
                <a:latin typeface="Times New Roman" pitchFamily="18" charset="0"/>
              </a:rPr>
              <a:t>Жди меня, и я вернусь.</a:t>
            </a:r>
          </a:p>
          <a:p>
            <a:pPr eaLnBrk="1" hangingPunct="1">
              <a:buFont typeface="Wingdings 2" pitchFamily="18" charset="2"/>
              <a:buNone/>
            </a:pPr>
            <a:r>
              <a:rPr lang="ru-RU" sz="2000" smtClean="0">
                <a:latin typeface="Times New Roman" pitchFamily="18" charset="0"/>
              </a:rPr>
              <a:t>Только очень жди,</a:t>
            </a:r>
          </a:p>
          <a:p>
            <a:pPr eaLnBrk="1" hangingPunct="1">
              <a:buFont typeface="Wingdings 2" pitchFamily="18" charset="2"/>
              <a:buNone/>
            </a:pPr>
            <a:r>
              <a:rPr lang="ru-RU" sz="2000" smtClean="0">
                <a:latin typeface="Times New Roman" pitchFamily="18" charset="0"/>
              </a:rPr>
              <a:t>Жди, когда наводят грусть</a:t>
            </a:r>
          </a:p>
          <a:p>
            <a:pPr eaLnBrk="1" hangingPunct="1">
              <a:buFont typeface="Wingdings 2" pitchFamily="18" charset="2"/>
              <a:buNone/>
            </a:pPr>
            <a:r>
              <a:rPr lang="ru-RU" sz="2000" smtClean="0">
                <a:latin typeface="Times New Roman" pitchFamily="18" charset="0"/>
              </a:rPr>
              <a:t>Желтые дожди,</a:t>
            </a:r>
          </a:p>
          <a:p>
            <a:pPr eaLnBrk="1" hangingPunct="1">
              <a:buFont typeface="Wingdings 2" pitchFamily="18" charset="2"/>
              <a:buNone/>
            </a:pPr>
            <a:r>
              <a:rPr lang="ru-RU" sz="2000" smtClean="0">
                <a:latin typeface="Times New Roman" pitchFamily="18" charset="0"/>
              </a:rPr>
              <a:t>Жди, когда снега метут,</a:t>
            </a:r>
          </a:p>
          <a:p>
            <a:pPr eaLnBrk="1" hangingPunct="1">
              <a:buFont typeface="Wingdings 2" pitchFamily="18" charset="2"/>
              <a:buNone/>
            </a:pPr>
            <a:r>
              <a:rPr lang="ru-RU" sz="2000" smtClean="0">
                <a:latin typeface="Times New Roman" pitchFamily="18" charset="0"/>
              </a:rPr>
              <a:t>Жди, когда жара,</a:t>
            </a:r>
          </a:p>
          <a:p>
            <a:pPr eaLnBrk="1" hangingPunct="1">
              <a:buFont typeface="Wingdings 2" pitchFamily="18" charset="2"/>
              <a:buNone/>
            </a:pPr>
            <a:r>
              <a:rPr lang="ru-RU" sz="2000" smtClean="0">
                <a:latin typeface="Times New Roman" pitchFamily="18" charset="0"/>
              </a:rPr>
              <a:t>Жди, когда других не ждут,</a:t>
            </a:r>
          </a:p>
          <a:p>
            <a:pPr eaLnBrk="1" hangingPunct="1">
              <a:buFont typeface="Wingdings 2" pitchFamily="18" charset="2"/>
              <a:buNone/>
            </a:pPr>
            <a:r>
              <a:rPr lang="ru-RU" sz="2000" smtClean="0">
                <a:latin typeface="Times New Roman" pitchFamily="18" charset="0"/>
              </a:rPr>
              <a:t>Позабыв вчера.</a:t>
            </a:r>
          </a:p>
          <a:p>
            <a:pPr eaLnBrk="1" hangingPunct="1">
              <a:buFont typeface="Wingdings 2" pitchFamily="18" charset="2"/>
              <a:buNone/>
            </a:pPr>
            <a:r>
              <a:rPr lang="ru-RU" sz="2000" smtClean="0">
                <a:latin typeface="Times New Roman" pitchFamily="18" charset="0"/>
              </a:rPr>
              <a:t>Жди, когда из дальних мест</a:t>
            </a:r>
          </a:p>
          <a:p>
            <a:pPr eaLnBrk="1" hangingPunct="1">
              <a:buFont typeface="Wingdings 2" pitchFamily="18" charset="2"/>
              <a:buNone/>
            </a:pPr>
            <a:r>
              <a:rPr lang="ru-RU" sz="2000" smtClean="0">
                <a:latin typeface="Times New Roman" pitchFamily="18" charset="0"/>
              </a:rPr>
              <a:t>Писем не придет,</a:t>
            </a:r>
          </a:p>
          <a:p>
            <a:pPr eaLnBrk="1" hangingPunct="1">
              <a:buFont typeface="Wingdings 2" pitchFamily="18" charset="2"/>
              <a:buNone/>
            </a:pPr>
            <a:r>
              <a:rPr lang="ru-RU" sz="2000" smtClean="0">
                <a:latin typeface="Times New Roman" pitchFamily="18" charset="0"/>
              </a:rPr>
              <a:t>Жди, когда уж надоест</a:t>
            </a:r>
          </a:p>
          <a:p>
            <a:pPr eaLnBrk="1" hangingPunct="1">
              <a:buFont typeface="Wingdings 2" pitchFamily="18" charset="2"/>
              <a:buNone/>
            </a:pPr>
            <a:r>
              <a:rPr lang="ru-RU" sz="2000" smtClean="0">
                <a:latin typeface="Times New Roman" pitchFamily="18" charset="0"/>
              </a:rPr>
              <a:t>Всем, кто вместе ждет.</a:t>
            </a:r>
          </a:p>
          <a:p>
            <a:pPr eaLnBrk="1" hangingPunct="1">
              <a:buFont typeface="Wingdings 2" pitchFamily="18" charset="2"/>
              <a:buNone/>
            </a:pPr>
            <a:endParaRPr lang="ru-RU" sz="2000" smtClean="0">
              <a:latin typeface="Times New Roman" pitchFamily="18" charset="0"/>
            </a:endParaRPr>
          </a:p>
          <a:p>
            <a:pPr eaLnBrk="1" hangingPunct="1">
              <a:buFont typeface="Wingdings 2" pitchFamily="18" charset="2"/>
              <a:buNone/>
            </a:pPr>
            <a:r>
              <a:rPr lang="ru-RU" sz="2000" smtClean="0">
                <a:latin typeface="Times New Roman" pitchFamily="18" charset="0"/>
              </a:rPr>
              <a:t>К. Симонов</a:t>
            </a:r>
          </a:p>
        </p:txBody>
      </p:sp>
      <p:pic>
        <p:nvPicPr>
          <p:cNvPr id="69635" name="Picture 4" descr="37"/>
          <p:cNvPicPr>
            <a:picLocks noChangeAspect="1" noChangeArrowheads="1"/>
          </p:cNvPicPr>
          <p:nvPr/>
        </p:nvPicPr>
        <p:blipFill>
          <a:blip r:embed="rId2"/>
          <a:srcRect/>
          <a:stretch>
            <a:fillRect/>
          </a:stretch>
        </p:blipFill>
        <p:spPr bwMode="auto">
          <a:xfrm>
            <a:off x="4427538" y="692150"/>
            <a:ext cx="4175125" cy="532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noChangeArrowheads="1"/>
          </p:cNvPicPr>
          <p:nvPr/>
        </p:nvPicPr>
        <p:blipFill>
          <a:blip r:embed="rId2"/>
          <a:srcRect/>
          <a:stretch>
            <a:fillRect/>
          </a:stretch>
        </p:blipFill>
        <p:spPr bwMode="auto">
          <a:xfrm>
            <a:off x="250825" y="188913"/>
            <a:ext cx="4392613" cy="6480175"/>
          </a:xfrm>
          <a:prstGeom prst="rect">
            <a:avLst/>
          </a:prstGeom>
          <a:noFill/>
          <a:ln w="9525">
            <a:noFill/>
            <a:miter lim="800000"/>
            <a:headEnd/>
            <a:tailEnd/>
          </a:ln>
        </p:spPr>
      </p:pic>
      <p:pic>
        <p:nvPicPr>
          <p:cNvPr id="71682" name="Picture 5" descr="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900" y="188913"/>
            <a:ext cx="4176713" cy="3384550"/>
          </a:xfrm>
          <a:prstGeom prst="rect">
            <a:avLst/>
          </a:prstGeom>
          <a:noFill/>
          <a:ln w="9525">
            <a:noFill/>
            <a:miter lim="800000"/>
            <a:headEnd/>
            <a:tailEnd/>
          </a:ln>
        </p:spPr>
      </p:pic>
      <p:pic>
        <p:nvPicPr>
          <p:cNvPr id="71683" name="Picture 6" descr="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0" y="3789363"/>
            <a:ext cx="4176713"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21"/>
          <p:cNvPicPr>
            <a:picLocks noChangeAspect="1" noChangeArrowheads="1"/>
          </p:cNvPicPr>
          <p:nvPr/>
        </p:nvPicPr>
        <p:blipFill>
          <a:blip r:embed="rId2"/>
          <a:srcRect/>
          <a:stretch>
            <a:fillRect/>
          </a:stretch>
        </p:blipFill>
        <p:spPr bwMode="auto">
          <a:xfrm>
            <a:off x="0" y="0"/>
            <a:ext cx="4211638" cy="3429000"/>
          </a:xfrm>
          <a:prstGeom prst="rect">
            <a:avLst/>
          </a:prstGeom>
          <a:noFill/>
          <a:ln w="9525">
            <a:noFill/>
            <a:miter lim="800000"/>
            <a:headEnd/>
            <a:tailEnd/>
          </a:ln>
        </p:spPr>
      </p:pic>
      <p:pic>
        <p:nvPicPr>
          <p:cNvPr id="72706" name="Picture 5" descr="22"/>
          <p:cNvPicPr>
            <a:picLocks noChangeAspect="1" noChangeArrowheads="1"/>
          </p:cNvPicPr>
          <p:nvPr/>
        </p:nvPicPr>
        <p:blipFill>
          <a:blip r:embed="rId3"/>
          <a:srcRect/>
          <a:stretch>
            <a:fillRect/>
          </a:stretch>
        </p:blipFill>
        <p:spPr bwMode="auto">
          <a:xfrm>
            <a:off x="0" y="3500438"/>
            <a:ext cx="5364163" cy="3357562"/>
          </a:xfrm>
          <a:prstGeom prst="rect">
            <a:avLst/>
          </a:prstGeom>
          <a:noFill/>
          <a:ln w="9525">
            <a:noFill/>
            <a:miter lim="800000"/>
            <a:headEnd/>
            <a:tailEnd/>
          </a:ln>
        </p:spPr>
      </p:pic>
      <p:pic>
        <p:nvPicPr>
          <p:cNvPr id="72707" name="Picture 6" descr="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4663" y="0"/>
            <a:ext cx="4859337" cy="3430588"/>
          </a:xfrm>
          <a:prstGeom prst="rect">
            <a:avLst/>
          </a:prstGeom>
          <a:noFill/>
          <a:ln w="9525">
            <a:noFill/>
            <a:miter lim="800000"/>
            <a:headEnd/>
            <a:tailEnd/>
          </a:ln>
        </p:spPr>
      </p:pic>
      <p:pic>
        <p:nvPicPr>
          <p:cNvPr id="72708" name="Picture 7" descr="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8625" y="3500438"/>
            <a:ext cx="3635375" cy="335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descr="7"/>
          <p:cNvPicPr>
            <a:picLocks noChangeAspect="1" noChangeArrowheads="1"/>
          </p:cNvPicPr>
          <p:nvPr/>
        </p:nvPicPr>
        <p:blipFill>
          <a:blip r:embed="rId2"/>
          <a:srcRect/>
          <a:stretch>
            <a:fillRect/>
          </a:stretch>
        </p:blipFill>
        <p:spPr bwMode="auto">
          <a:xfrm>
            <a:off x="4572000" y="3860800"/>
            <a:ext cx="4572000" cy="2997200"/>
          </a:xfrm>
          <a:prstGeom prst="rect">
            <a:avLst/>
          </a:prstGeom>
          <a:noFill/>
          <a:ln w="9525">
            <a:noFill/>
            <a:miter lim="800000"/>
            <a:headEnd/>
            <a:tailEnd/>
          </a:ln>
        </p:spPr>
      </p:pic>
      <p:pic>
        <p:nvPicPr>
          <p:cNvPr id="73730" name="Picture 6" descr="6"/>
          <p:cNvPicPr>
            <a:picLocks noChangeAspect="1" noChangeArrowheads="1"/>
          </p:cNvPicPr>
          <p:nvPr/>
        </p:nvPicPr>
        <p:blipFill>
          <a:blip r:embed="rId3"/>
          <a:srcRect/>
          <a:stretch>
            <a:fillRect/>
          </a:stretch>
        </p:blipFill>
        <p:spPr bwMode="auto">
          <a:xfrm>
            <a:off x="0" y="0"/>
            <a:ext cx="5435600" cy="3762375"/>
          </a:xfrm>
          <a:prstGeom prst="rect">
            <a:avLst/>
          </a:prstGeom>
          <a:noFill/>
          <a:ln w="9525">
            <a:noFill/>
            <a:miter lim="800000"/>
            <a:headEnd/>
            <a:tailEnd/>
          </a:ln>
        </p:spPr>
      </p:pic>
      <p:pic>
        <p:nvPicPr>
          <p:cNvPr id="73731" name="Picture 7" descr="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60800"/>
            <a:ext cx="4391025" cy="2997200"/>
          </a:xfrm>
          <a:prstGeom prst="rect">
            <a:avLst/>
          </a:prstGeom>
          <a:noFill/>
          <a:ln w="9525">
            <a:noFill/>
            <a:miter lim="800000"/>
            <a:headEnd/>
            <a:tailEnd/>
          </a:ln>
        </p:spPr>
      </p:pic>
      <p:pic>
        <p:nvPicPr>
          <p:cNvPr id="73732" name="Picture 8" descr="11"/>
          <p:cNvPicPr>
            <a:picLocks noChangeAspect="1" noChangeArrowheads="1"/>
          </p:cNvPicPr>
          <p:nvPr/>
        </p:nvPicPr>
        <p:blipFill>
          <a:blip r:embed="rId5"/>
          <a:srcRect/>
          <a:stretch>
            <a:fillRect/>
          </a:stretch>
        </p:blipFill>
        <p:spPr bwMode="auto">
          <a:xfrm>
            <a:off x="5580063" y="0"/>
            <a:ext cx="3563937" cy="3716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2"/>
          <a:srcRect/>
          <a:stretch>
            <a:fillRect/>
          </a:stretch>
        </p:blipFill>
        <p:spPr bwMode="auto">
          <a:xfrm>
            <a:off x="179388" y="188913"/>
            <a:ext cx="4176712" cy="6408737"/>
          </a:xfrm>
          <a:prstGeom prst="rect">
            <a:avLst/>
          </a:prstGeom>
          <a:noFill/>
          <a:ln w="9525">
            <a:noFill/>
            <a:miter lim="800000"/>
            <a:headEnd/>
            <a:tailEnd/>
          </a:ln>
        </p:spPr>
      </p:pic>
      <p:pic>
        <p:nvPicPr>
          <p:cNvPr id="19458" name="Picture 6" descr="война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88913"/>
            <a:ext cx="4427538" cy="2982912"/>
          </a:xfrm>
          <a:prstGeom prst="rect">
            <a:avLst/>
          </a:prstGeom>
          <a:noFill/>
          <a:ln w="9525">
            <a:noFill/>
            <a:miter lim="800000"/>
            <a:headEnd/>
            <a:tailEnd/>
          </a:ln>
        </p:spPr>
      </p:pic>
      <p:pic>
        <p:nvPicPr>
          <p:cNvPr id="19459" name="Picture 7" descr="Д-29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3357563"/>
            <a:ext cx="4427538" cy="324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p:cNvPicPr>
            <a:picLocks noChangeAspect="1" noChangeArrowheads="1"/>
          </p:cNvPicPr>
          <p:nvPr/>
        </p:nvPicPr>
        <p:blipFill>
          <a:blip r:embed="rId2"/>
          <a:srcRect/>
          <a:stretch>
            <a:fillRect/>
          </a:stretch>
        </p:blipFill>
        <p:spPr bwMode="auto">
          <a:xfrm>
            <a:off x="4716463" y="333375"/>
            <a:ext cx="4248150" cy="6048375"/>
          </a:xfrm>
          <a:prstGeom prst="rect">
            <a:avLst/>
          </a:prstGeom>
          <a:noFill/>
          <a:ln w="9525">
            <a:noFill/>
            <a:miter lim="800000"/>
            <a:headEnd/>
            <a:tailEnd/>
          </a:ln>
        </p:spPr>
      </p:pic>
      <p:pic>
        <p:nvPicPr>
          <p:cNvPr id="74754" name="Picture 5"/>
          <p:cNvPicPr>
            <a:picLocks noChangeAspect="1" noChangeArrowheads="1"/>
          </p:cNvPicPr>
          <p:nvPr/>
        </p:nvPicPr>
        <p:blipFill>
          <a:blip r:embed="rId3"/>
          <a:srcRect/>
          <a:stretch>
            <a:fillRect/>
          </a:stretch>
        </p:blipFill>
        <p:spPr bwMode="auto">
          <a:xfrm>
            <a:off x="323850" y="333375"/>
            <a:ext cx="4248150" cy="604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p:cNvPicPr>
            <a:picLocks noChangeAspect="1" noChangeArrowheads="1"/>
          </p:cNvPicPr>
          <p:nvPr/>
        </p:nvPicPr>
        <p:blipFill>
          <a:blip r:embed="rId2"/>
          <a:srcRect/>
          <a:stretch>
            <a:fillRect/>
          </a:stretch>
        </p:blipFill>
        <p:spPr bwMode="auto">
          <a:xfrm>
            <a:off x="179388" y="260350"/>
            <a:ext cx="4537075" cy="6429375"/>
          </a:xfrm>
          <a:prstGeom prst="rect">
            <a:avLst/>
          </a:prstGeom>
          <a:noFill/>
          <a:ln w="9525">
            <a:noFill/>
            <a:miter lim="800000"/>
            <a:headEnd/>
            <a:tailEnd/>
          </a:ln>
        </p:spPr>
      </p:pic>
      <p:pic>
        <p:nvPicPr>
          <p:cNvPr id="75778" name="Picture 6" descr="2"/>
          <p:cNvPicPr>
            <a:picLocks noChangeAspect="1" noChangeArrowheads="1"/>
          </p:cNvPicPr>
          <p:nvPr/>
        </p:nvPicPr>
        <p:blipFill>
          <a:blip r:embed="rId3"/>
          <a:srcRect/>
          <a:stretch>
            <a:fillRect/>
          </a:stretch>
        </p:blipFill>
        <p:spPr bwMode="auto">
          <a:xfrm>
            <a:off x="4932363" y="3284538"/>
            <a:ext cx="3960812" cy="3367087"/>
          </a:xfrm>
          <a:prstGeom prst="rect">
            <a:avLst/>
          </a:prstGeom>
          <a:noFill/>
          <a:ln w="9525">
            <a:noFill/>
            <a:miter lim="800000"/>
            <a:headEnd/>
            <a:tailEnd/>
          </a:ln>
        </p:spPr>
      </p:pic>
      <p:pic>
        <p:nvPicPr>
          <p:cNvPr id="75779" name="Picture 7" descr="3"/>
          <p:cNvPicPr>
            <a:picLocks noChangeAspect="1" noChangeArrowheads="1"/>
          </p:cNvPicPr>
          <p:nvPr/>
        </p:nvPicPr>
        <p:blipFill>
          <a:blip r:embed="rId4"/>
          <a:srcRect/>
          <a:stretch>
            <a:fillRect/>
          </a:stretch>
        </p:blipFill>
        <p:spPr bwMode="auto">
          <a:xfrm>
            <a:off x="4932363" y="260350"/>
            <a:ext cx="392430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5" descr="24"/>
          <p:cNvPicPr>
            <a:picLocks noChangeAspect="1" noChangeArrowheads="1"/>
          </p:cNvPicPr>
          <p:nvPr/>
        </p:nvPicPr>
        <p:blipFill>
          <a:blip r:embed="rId2"/>
          <a:srcRect/>
          <a:stretch>
            <a:fillRect/>
          </a:stretch>
        </p:blipFill>
        <p:spPr bwMode="auto">
          <a:xfrm>
            <a:off x="611188" y="476250"/>
            <a:ext cx="7993062"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descr="2_o_1368078065"/>
          <p:cNvPicPr>
            <a:picLocks noGrp="1" noChangeAspect="1" noChangeArrowheads="1" noCrop="1"/>
          </p:cNvPicPr>
          <p:nvPr>
            <p:ph idx="4294967295"/>
          </p:nvPr>
        </p:nvPicPr>
        <p:blipFill>
          <a:blip r:embed="rId2"/>
          <a:srcRect/>
          <a:stretch>
            <a:fillRect/>
          </a:stretch>
        </p:blipFill>
        <p:spPr>
          <a:xfrm>
            <a:off x="250825" y="333375"/>
            <a:ext cx="8569325" cy="61912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5"/>
          <p:cNvPicPr>
            <a:picLocks noChangeAspect="1" noChangeArrowheads="1"/>
          </p:cNvPicPr>
          <p:nvPr/>
        </p:nvPicPr>
        <p:blipFill>
          <a:blip r:embed="rId2"/>
          <a:srcRect/>
          <a:stretch>
            <a:fillRect/>
          </a:stretch>
        </p:blipFill>
        <p:spPr bwMode="auto">
          <a:xfrm>
            <a:off x="179388" y="188913"/>
            <a:ext cx="8785225"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p:cNvPicPr>
            <a:picLocks noChangeAspect="1" noChangeArrowheads="1"/>
          </p:cNvPicPr>
          <p:nvPr/>
        </p:nvPicPr>
        <p:blipFill>
          <a:blip r:embed="rId2"/>
          <a:srcRect/>
          <a:stretch>
            <a:fillRect/>
          </a:stretch>
        </p:blipFill>
        <p:spPr bwMode="auto">
          <a:xfrm>
            <a:off x="179388" y="188913"/>
            <a:ext cx="3671887" cy="6408737"/>
          </a:xfrm>
          <a:prstGeom prst="rect">
            <a:avLst/>
          </a:prstGeom>
          <a:noFill/>
          <a:ln w="9525">
            <a:noFill/>
            <a:miter lim="800000"/>
            <a:headEnd/>
            <a:tailEnd/>
          </a:ln>
        </p:spPr>
      </p:pic>
      <p:pic>
        <p:nvPicPr>
          <p:cNvPr id="21506" name="Picture 6" descr="война  3,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0200" y="188913"/>
            <a:ext cx="5003800" cy="2852737"/>
          </a:xfrm>
          <a:prstGeom prst="rect">
            <a:avLst/>
          </a:prstGeom>
          <a:noFill/>
          <a:ln w="9525">
            <a:noFill/>
            <a:miter lim="800000"/>
            <a:headEnd/>
            <a:tailEnd/>
          </a:ln>
        </p:spPr>
      </p:pic>
      <p:pic>
        <p:nvPicPr>
          <p:cNvPr id="21507" name="Picture 7" descr="19"/>
          <p:cNvPicPr>
            <a:picLocks noChangeAspect="1" noChangeArrowheads="1"/>
          </p:cNvPicPr>
          <p:nvPr/>
        </p:nvPicPr>
        <p:blipFill>
          <a:blip r:embed="rId4"/>
          <a:srcRect/>
          <a:stretch>
            <a:fillRect/>
          </a:stretch>
        </p:blipFill>
        <p:spPr bwMode="auto">
          <a:xfrm>
            <a:off x="4140200" y="3213100"/>
            <a:ext cx="5003800"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p:cNvPicPr>
            <a:picLocks noChangeAspect="1" noChangeArrowheads="1"/>
          </p:cNvPicPr>
          <p:nvPr/>
        </p:nvPicPr>
        <p:blipFill>
          <a:blip r:embed="rId2"/>
          <a:srcRect/>
          <a:stretch>
            <a:fillRect/>
          </a:stretch>
        </p:blipFill>
        <p:spPr bwMode="auto">
          <a:xfrm>
            <a:off x="179388" y="188913"/>
            <a:ext cx="4321175" cy="6407150"/>
          </a:xfrm>
          <a:prstGeom prst="rect">
            <a:avLst/>
          </a:prstGeom>
          <a:noFill/>
          <a:ln w="9525">
            <a:noFill/>
            <a:miter lim="800000"/>
            <a:headEnd/>
            <a:tailEnd/>
          </a:ln>
        </p:spPr>
      </p:pic>
      <p:pic>
        <p:nvPicPr>
          <p:cNvPr id="22530" name="Picture 7" descr="6"/>
          <p:cNvPicPr>
            <a:picLocks noChangeAspect="1" noChangeArrowheads="1"/>
          </p:cNvPicPr>
          <p:nvPr/>
        </p:nvPicPr>
        <p:blipFill>
          <a:blip r:embed="rId3"/>
          <a:srcRect/>
          <a:stretch>
            <a:fillRect/>
          </a:stretch>
        </p:blipFill>
        <p:spPr bwMode="auto">
          <a:xfrm>
            <a:off x="4716463" y="3284538"/>
            <a:ext cx="4140200" cy="3284537"/>
          </a:xfrm>
          <a:prstGeom prst="rect">
            <a:avLst/>
          </a:prstGeom>
          <a:noFill/>
          <a:ln w="9525">
            <a:noFill/>
            <a:miter lim="800000"/>
            <a:headEnd/>
            <a:tailEnd/>
          </a:ln>
        </p:spPr>
      </p:pic>
      <p:pic>
        <p:nvPicPr>
          <p:cNvPr id="22531" name="Picture 8" descr="война7,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188913"/>
            <a:ext cx="424815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txDef>
      <a:spPr>
        <a:noFill/>
      </a:spPr>
      <a:bodyPr wrap="square" rtlCol="0">
        <a:spAutoFit/>
      </a:bodyPr>
      <a:lstStyle>
        <a:defPPr>
          <a:defRPr dirty="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818</TotalTime>
  <Words>1143</Words>
  <Application>Microsoft Office PowerPoint</Application>
  <PresentationFormat>Экран (4:3)</PresentationFormat>
  <Paragraphs>137</Paragraphs>
  <Slides>63</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63</vt:i4>
      </vt:variant>
    </vt:vector>
  </HeadingPairs>
  <TitlesOfParts>
    <vt:vector size="68" baseType="lpstr">
      <vt:lpstr>Arial</vt:lpstr>
      <vt:lpstr>Constantia</vt:lpstr>
      <vt:lpstr>Times New Roman</vt:lpstr>
      <vt:lpstr>Wingdings 2</vt:lpstr>
      <vt:lpstr>Бумажная</vt:lpstr>
      <vt:lpstr>Пока память жива, они бессмертны</vt:lpstr>
      <vt:lpstr>Презентация PowerPoint</vt:lpstr>
      <vt:lpstr>Презентация PowerPoint</vt:lpstr>
      <vt:lpstr>Герои – это и те, кто погибал под вражескими пулями, и те, кто недоедал и работал на фронт, и те, кто возвращал раненных солдат к жизни, под огнем оказывая им медицинскую помощь.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Сведения о времени оккупации немецкими войсками территории Белокалитвинского района во время  Великой Отечественной войны 1941-1945 гг. (по документам Центра документации новейшей истории Ростовской области)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Место призыва                      Литвиновский РВК, Ростовская обл., Литвиновский р-н                                                     Воинская часть 1384 сп 96 сд 21 А СталФ    Дата поступления на службу   28.08.1941    Кто наградил                                Президиум ВС СССР   Наименование награды             Орден Красной Звезды    Даты подвига                                17.01.1943    Номер фонда ист. Информации   33   Номер описи ист. Информации   744807   Номер дела ист. Информации      281; 6   Архив                                                 ЦАМО </vt:lpstr>
      <vt:lpstr>Медаль «За отвагу»</vt:lpstr>
      <vt:lpstr>Указ Президиума Верховного Совета СССР о награждении Орденом «Красной звезды»</vt:lpstr>
      <vt:lpstr>Орден Красной звезды Попову Ивану Андриановичу</vt:lpstr>
      <vt:lpstr>Приказ по 1384 стрелковому полку 96 стрелковой дивизии от 18 января 1943 года № 5/н</vt:lpstr>
      <vt:lpstr>Сидоренко Иван Александрович 1924 г.</vt:lpstr>
      <vt:lpstr>Сидоренко Иван Александрович 1924 г.</vt:lpstr>
      <vt:lpstr>Презентация PowerPoint</vt:lpstr>
      <vt:lpstr>Презентация PowerPoint</vt:lpstr>
      <vt:lpstr>Презентация PowerPoint</vt:lpstr>
      <vt:lpstr>Павлов Иван Данилович 1911г.р.</vt:lpstr>
      <vt:lpstr>Презентация PowerPoint</vt:lpstr>
      <vt:lpstr>Презентация PowerPoint</vt:lpstr>
      <vt:lpstr>Павлов Иван Данилович 1911 г.</vt:lpstr>
      <vt:lpstr>Презентация PowerPoint</vt:lpstr>
      <vt:lpstr>Паршиков Антип Зотович 1912г.р.</vt:lpstr>
      <vt:lpstr>Презентация PowerPoint</vt:lpstr>
      <vt:lpstr>Презентация PowerPoint</vt:lpstr>
      <vt:lpstr>Паршиков Антип Зотович 1912 г.</vt:lpstr>
      <vt:lpstr>Паршиков Антип Зотович 1912 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Пока память жива, они бессмертны</dc:title>
  <dc:creator>ARXIV</dc:creator>
  <cp:lastModifiedBy>Александр Гуреев</cp:lastModifiedBy>
  <cp:revision>26</cp:revision>
  <dcterms:created xsi:type="dcterms:W3CDTF">2017-04-17T12:32:34Z</dcterms:created>
  <dcterms:modified xsi:type="dcterms:W3CDTF">2018-04-14T08:02:56Z</dcterms:modified>
</cp:coreProperties>
</file>