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9.xml" ContentType="application/vnd.openxmlformats-officedocument.drawingml.chart+xml"/>
  <Override PartName="/ppt/drawings/drawing1.xml" ContentType="application/vnd.openxmlformats-officedocument.drawingml.chartshapes+xml"/>
  <Override PartName="/ppt/charts/chart10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11.xml" ContentType="application/vnd.openxmlformats-officedocument.drawingml.chart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charts/chart12.xml" ContentType="application/vnd.openxmlformats-officedocument.drawingml.chart+xml"/>
  <Override PartName="/ppt/notesSlides/notesSlide1.xml" ContentType="application/vnd.openxmlformats-officedocument.presentationml.notesSlide+xml"/>
  <Override PartName="/ppt/charts/chart13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ppt/diagrams/data26.xml" ContentType="application/vnd.openxmlformats-officedocument.drawingml.diagramData+xml"/>
  <Override PartName="/ppt/diagrams/layout26.xml" ContentType="application/vnd.openxmlformats-officedocument.drawingml.diagramLayout+xml"/>
  <Override PartName="/ppt/diagrams/quickStyle26.xml" ContentType="application/vnd.openxmlformats-officedocument.drawingml.diagramStyle+xml"/>
  <Override PartName="/ppt/diagrams/colors26.xml" ContentType="application/vnd.openxmlformats-officedocument.drawingml.diagramColors+xml"/>
  <Override PartName="/ppt/diagrams/drawing26.xml" ContentType="application/vnd.ms-office.drawingml.diagramDrawing+xml"/>
  <Override PartName="/ppt/diagrams/data27.xml" ContentType="application/vnd.openxmlformats-officedocument.drawingml.diagramData+xml"/>
  <Override PartName="/ppt/diagrams/layout27.xml" ContentType="application/vnd.openxmlformats-officedocument.drawingml.diagramLayout+xml"/>
  <Override PartName="/ppt/diagrams/quickStyle27.xml" ContentType="application/vnd.openxmlformats-officedocument.drawingml.diagramStyle+xml"/>
  <Override PartName="/ppt/diagrams/colors27.xml" ContentType="application/vnd.openxmlformats-officedocument.drawingml.diagramColors+xml"/>
  <Override PartName="/ppt/diagrams/drawing27.xml" ContentType="application/vnd.ms-office.drawingml.diagramDrawing+xml"/>
  <Override PartName="/ppt/diagrams/data28.xml" ContentType="application/vnd.openxmlformats-officedocument.drawingml.diagramData+xml"/>
  <Override PartName="/ppt/diagrams/layout28.xml" ContentType="application/vnd.openxmlformats-officedocument.drawingml.diagramLayout+xml"/>
  <Override PartName="/ppt/diagrams/quickStyle28.xml" ContentType="application/vnd.openxmlformats-officedocument.drawingml.diagramStyle+xml"/>
  <Override PartName="/ppt/diagrams/colors28.xml" ContentType="application/vnd.openxmlformats-officedocument.drawingml.diagramColors+xml"/>
  <Override PartName="/ppt/diagrams/drawing28.xml" ContentType="application/vnd.ms-office.drawingml.diagramDrawing+xml"/>
  <Override PartName="/ppt/diagrams/data29.xml" ContentType="application/vnd.openxmlformats-officedocument.drawingml.diagramData+xml"/>
  <Override PartName="/ppt/diagrams/layout29.xml" ContentType="application/vnd.openxmlformats-officedocument.drawingml.diagramLayout+xml"/>
  <Override PartName="/ppt/diagrams/quickStyle29.xml" ContentType="application/vnd.openxmlformats-officedocument.drawingml.diagramStyle+xml"/>
  <Override PartName="/ppt/diagrams/colors29.xml" ContentType="application/vnd.openxmlformats-officedocument.drawingml.diagramColors+xml"/>
  <Override PartName="/ppt/diagrams/drawing29.xml" ContentType="application/vnd.ms-office.drawingml.diagramDrawing+xml"/>
  <Override PartName="/ppt/diagrams/data30.xml" ContentType="application/vnd.openxmlformats-officedocument.drawingml.diagramData+xml"/>
  <Override PartName="/ppt/diagrams/layout30.xml" ContentType="application/vnd.openxmlformats-officedocument.drawingml.diagramLayout+xml"/>
  <Override PartName="/ppt/diagrams/quickStyle30.xml" ContentType="application/vnd.openxmlformats-officedocument.drawingml.diagramStyle+xml"/>
  <Override PartName="/ppt/diagrams/colors30.xml" ContentType="application/vnd.openxmlformats-officedocument.drawingml.diagramColors+xml"/>
  <Override PartName="/ppt/diagrams/drawing30.xml" ContentType="application/vnd.ms-office.drawingml.diagramDrawing+xml"/>
  <Override PartName="/ppt/diagrams/data31.xml" ContentType="application/vnd.openxmlformats-officedocument.drawingml.diagramData+xml"/>
  <Override PartName="/ppt/diagrams/layout31.xml" ContentType="application/vnd.openxmlformats-officedocument.drawingml.diagramLayout+xml"/>
  <Override PartName="/ppt/diagrams/quickStyle31.xml" ContentType="application/vnd.openxmlformats-officedocument.drawingml.diagramStyle+xml"/>
  <Override PartName="/ppt/diagrams/colors31.xml" ContentType="application/vnd.openxmlformats-officedocument.drawingml.diagramColors+xml"/>
  <Override PartName="/ppt/diagrams/drawing31.xml" ContentType="application/vnd.ms-office.drawingml.diagramDrawing+xml"/>
  <Override PartName="/ppt/diagrams/data32.xml" ContentType="application/vnd.openxmlformats-officedocument.drawingml.diagramData+xml"/>
  <Override PartName="/ppt/diagrams/layout32.xml" ContentType="application/vnd.openxmlformats-officedocument.drawingml.diagramLayout+xml"/>
  <Override PartName="/ppt/diagrams/quickStyle32.xml" ContentType="application/vnd.openxmlformats-officedocument.drawingml.diagramStyle+xml"/>
  <Override PartName="/ppt/diagrams/colors32.xml" ContentType="application/vnd.openxmlformats-officedocument.drawingml.diagramColors+xml"/>
  <Override PartName="/ppt/diagrams/drawing32.xml" ContentType="application/vnd.ms-office.drawingml.diagramDrawing+xml"/>
  <Override PartName="/ppt/diagrams/data33.xml" ContentType="application/vnd.openxmlformats-officedocument.drawingml.diagramData+xml"/>
  <Override PartName="/ppt/diagrams/layout33.xml" ContentType="application/vnd.openxmlformats-officedocument.drawingml.diagramLayout+xml"/>
  <Override PartName="/ppt/diagrams/quickStyle33.xml" ContentType="application/vnd.openxmlformats-officedocument.drawingml.diagramStyle+xml"/>
  <Override PartName="/ppt/diagrams/colors33.xml" ContentType="application/vnd.openxmlformats-officedocument.drawingml.diagramColors+xml"/>
  <Override PartName="/ppt/diagrams/drawing33.xml" ContentType="application/vnd.ms-office.drawingml.diagramDrawing+xml"/>
  <Override PartName="/ppt/charts/chart17.xml" ContentType="application/vnd.openxmlformats-officedocument.drawingml.chart+xml"/>
  <Override PartName="/ppt/drawings/drawing4.xml" ContentType="application/vnd.openxmlformats-officedocument.drawingml.chartshapes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drawings/drawing5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457" r:id="rId1"/>
  </p:sldMasterIdLst>
  <p:notesMasterIdLst>
    <p:notesMasterId r:id="rId78"/>
  </p:notesMasterIdLst>
  <p:sldIdLst>
    <p:sldId id="259" r:id="rId2"/>
    <p:sldId id="270" r:id="rId3"/>
    <p:sldId id="491" r:id="rId4"/>
    <p:sldId id="419" r:id="rId5"/>
    <p:sldId id="261" r:id="rId6"/>
    <p:sldId id="262" r:id="rId7"/>
    <p:sldId id="263" r:id="rId8"/>
    <p:sldId id="275" r:id="rId9"/>
    <p:sldId id="265" r:id="rId10"/>
    <p:sldId id="266" r:id="rId11"/>
    <p:sldId id="460" r:id="rId12"/>
    <p:sldId id="423" r:id="rId13"/>
    <p:sldId id="461" r:id="rId14"/>
    <p:sldId id="462" r:id="rId15"/>
    <p:sldId id="496" r:id="rId16"/>
    <p:sldId id="464" r:id="rId17"/>
    <p:sldId id="465" r:id="rId18"/>
    <p:sldId id="466" r:id="rId19"/>
    <p:sldId id="268" r:id="rId20"/>
    <p:sldId id="269" r:id="rId21"/>
    <p:sldId id="272" r:id="rId22"/>
    <p:sldId id="301" r:id="rId23"/>
    <p:sldId id="343" r:id="rId24"/>
    <p:sldId id="430" r:id="rId25"/>
    <p:sldId id="429" r:id="rId26"/>
    <p:sldId id="303" r:id="rId27"/>
    <p:sldId id="509" r:id="rId28"/>
    <p:sldId id="510" r:id="rId29"/>
    <p:sldId id="514" r:id="rId30"/>
    <p:sldId id="512" r:id="rId31"/>
    <p:sldId id="513" r:id="rId32"/>
    <p:sldId id="519" r:id="rId33"/>
    <p:sldId id="515" r:id="rId34"/>
    <p:sldId id="520" r:id="rId35"/>
    <p:sldId id="517" r:id="rId36"/>
    <p:sldId id="487" r:id="rId37"/>
    <p:sldId id="518" r:id="rId38"/>
    <p:sldId id="492" r:id="rId39"/>
    <p:sldId id="493" r:id="rId40"/>
    <p:sldId id="494" r:id="rId41"/>
    <p:sldId id="495" r:id="rId42"/>
    <p:sldId id="409" r:id="rId43"/>
    <p:sldId id="431" r:id="rId44"/>
    <p:sldId id="433" r:id="rId45"/>
    <p:sldId id="434" r:id="rId46"/>
    <p:sldId id="435" r:id="rId47"/>
    <p:sldId id="436" r:id="rId48"/>
    <p:sldId id="499" r:id="rId49"/>
    <p:sldId id="500" r:id="rId50"/>
    <p:sldId id="501" r:id="rId51"/>
    <p:sldId id="404" r:id="rId52"/>
    <p:sldId id="341" r:id="rId53"/>
    <p:sldId id="508" r:id="rId54"/>
    <p:sldId id="525" r:id="rId55"/>
    <p:sldId id="526" r:id="rId56"/>
    <p:sldId id="527" r:id="rId57"/>
    <p:sldId id="507" r:id="rId58"/>
    <p:sldId id="506" r:id="rId59"/>
    <p:sldId id="442" r:id="rId60"/>
    <p:sldId id="489" r:id="rId61"/>
    <p:sldId id="502" r:id="rId62"/>
    <p:sldId id="503" r:id="rId63"/>
    <p:sldId id="342" r:id="rId64"/>
    <p:sldId id="504" r:id="rId65"/>
    <p:sldId id="505" r:id="rId66"/>
    <p:sldId id="497" r:id="rId67"/>
    <p:sldId id="498" r:id="rId68"/>
    <p:sldId id="443" r:id="rId69"/>
    <p:sldId id="375" r:id="rId70"/>
    <p:sldId id="444" r:id="rId71"/>
    <p:sldId id="445" r:id="rId72"/>
    <p:sldId id="416" r:id="rId73"/>
    <p:sldId id="528" r:id="rId74"/>
    <p:sldId id="450" r:id="rId75"/>
    <p:sldId id="274" r:id="rId76"/>
    <p:sldId id="406" r:id="rId77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0000FF"/>
    <a:srgbClr val="FF3300"/>
    <a:srgbClr val="FF00FF"/>
    <a:srgbClr val="FF0066"/>
    <a:srgbClr val="FFCCCC"/>
    <a:srgbClr val="FFCCFF"/>
    <a:srgbClr val="66FF33"/>
    <a:srgbClr val="FF33CC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8FB837D-C827-4EFA-A057-4D05807E0F7C}" styleName="Стиль из темы 1 - акцент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9C7853C-536D-4A76-A0AE-DD22124D55A5}" styleName="Стиль из темы 1 - акцент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35758FB7-9AC5-4552-8A53-C91805E547FA}" styleName="Стиль из темы 1 - акцент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284E427A-3D55-4303-BF80-6455036E1DE7}" styleName="Стиль из темы 1 - акцент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269D01E-BC32-4049-B463-5C60D7B0CCD2}" styleName="Стиль из темы 2 - акцент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75DCB02-9BB8-47FD-8907-85C794F793BA}" styleName="Стиль из темы 1 - акцент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  <a:tblStyle styleId="{18603FDC-E32A-4AB5-989C-0864C3EAD2B8}" styleName="Стиль из темы 2 - акцент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113A9D2-9D6B-4929-AA2D-F23B5EE8CBE7}" styleName="Стиль из темы 2 - акцент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66" autoAdjust="0"/>
    <p:restoredTop sz="93939" autoAdjust="0"/>
  </p:normalViewPr>
  <p:slideViewPr>
    <p:cSldViewPr>
      <p:cViewPr varScale="1">
        <p:scale>
          <a:sx n="70" d="100"/>
          <a:sy n="70" d="100"/>
        </p:scale>
        <p:origin x="88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notesMaster" Target="notesMasters/notesMaster1.xml"/><Relationship Id="rId8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2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3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5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6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_____Microsoft_Excel8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_____Microsoft_Excel9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0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1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\\Knureva\&#1076;&#1086;&#1082;&#1091;&#1084;&#1077;&#1085;&#1090;&#1099;%20&#1082;&#1085;&#1091;&#1088;&#1077;&#1074;&#1072;\&#1044;&#1080;&#1072;&#1075;&#1088;&#1072;&#1084;&#1084;&#1099;\&#1044;&#1080;&#1072;&#1075;&#1088;&#1072;&#1084;&#1084;&#1099;_&#1082;%20&#1087;&#1088;&#1077;&#1079;&#1077;&#1085;&#1090;&#1072;&#1094;&#1080;&#1080;%202019.xls" TargetMode="Externa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339709536307962"/>
          <c:y val="3.6363624395914271E-2"/>
          <c:w val="0.8730473490813645"/>
          <c:h val="0.86776287410750264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'конс. и рай.'!$B$3</c:f>
              <c:strCache>
                <c:ptCount val="1"/>
                <c:pt idx="0">
                  <c:v>консолидированный бюджет района (млн.руб.)</c:v>
                </c:pt>
              </c:strCache>
            </c:strRef>
          </c:tx>
          <c:spPr>
            <a:solidFill>
              <a:srgbClr val="00B050"/>
            </a:solidFill>
          </c:spPr>
          <c:invertIfNegative val="0"/>
          <c:dLbls>
            <c:dLbl>
              <c:idx val="0"/>
              <c:layout>
                <c:manualLayout>
                  <c:x val="-2.0715391579151558E-17"/>
                  <c:y val="-7.8662733529990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9C8-45C8-AF3E-3386D5071FEF}"/>
                </c:ext>
              </c:extLst>
            </c:dLbl>
            <c:dLbl>
              <c:idx val="1"/>
              <c:layout>
                <c:manualLayout>
                  <c:x val="3.5555555555555653E-3"/>
                  <c:y val="-4.04040404040403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9C8-45C8-AF3E-3386D5071FEF}"/>
                </c:ext>
              </c:extLst>
            </c:dLbl>
            <c:dLbl>
              <c:idx val="2"/>
              <c:layout>
                <c:manualLayout>
                  <c:x val="2.2598870056497202E-3"/>
                  <c:y val="-2.3598820058996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9C8-45C8-AF3E-3386D5071FEF}"/>
                </c:ext>
              </c:extLst>
            </c:dLbl>
            <c:spPr>
              <a:ln>
                <a:prstDash val="solid"/>
              </a:ln>
            </c:spPr>
            <c:txPr>
              <a:bodyPr/>
              <a:lstStyle/>
              <a:p>
                <a:pPr>
                  <a:defRPr sz="16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'конс. и рай.'!$A$4:$A$5</c:f>
              <c:strCache>
                <c:ptCount val="2"/>
                <c:pt idx="0">
                  <c:v>2020 год </c:v>
                </c:pt>
                <c:pt idx="1">
                  <c:v>2021 год </c:v>
                </c:pt>
              </c:strCache>
            </c:strRef>
          </c:cat>
          <c:val>
            <c:numRef>
              <c:f>'конс. и рай.'!$B$4:$B$5</c:f>
              <c:numCache>
                <c:formatCode>General</c:formatCode>
                <c:ptCount val="2"/>
              </c:numCache>
            </c:numRef>
          </c:val>
          <c:extLst>
            <c:ext xmlns:c16="http://schemas.microsoft.com/office/drawing/2014/chart" uri="{C3380CC4-5D6E-409C-BE32-E72D297353CC}">
              <c16:uniqueId val="{00000003-19C8-45C8-AF3E-3386D5071FEF}"/>
            </c:ext>
          </c:extLst>
        </c:ser>
        <c:ser>
          <c:idx val="1"/>
          <c:order val="1"/>
          <c:tx>
            <c:strRef>
              <c:f>'конс. и рай.'!$C$3</c:f>
              <c:strCache>
                <c:ptCount val="1"/>
                <c:pt idx="0">
                  <c:v>бюджет района (млн.руб.)</c:v>
                </c:pt>
              </c:strCache>
            </c:strRef>
          </c:tx>
          <c:spPr>
            <a:solidFill>
              <a:srgbClr val="00B0F0"/>
            </a:solidFill>
          </c:spPr>
          <c:invertIfNegative val="0"/>
          <c:dLbls>
            <c:dLbl>
              <c:idx val="0"/>
              <c:layout>
                <c:manualLayout>
                  <c:x val="1.4162029746281762E-3"/>
                  <c:y val="8.228752396486484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9C8-45C8-AF3E-3386D5071FEF}"/>
                </c:ext>
              </c:extLst>
            </c:dLbl>
            <c:dLbl>
              <c:idx val="1"/>
              <c:layout>
                <c:manualLayout>
                  <c:x val="1.4162029746281762E-3"/>
                  <c:y val="9.687356424733978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3 630,3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9C8-45C8-AF3E-3386D5071FEF}"/>
                </c:ext>
              </c:extLst>
            </c:dLbl>
            <c:dLbl>
              <c:idx val="2"/>
              <c:layout>
                <c:manualLayout>
                  <c:x val="3.1638418079096182E-2"/>
                  <c:y val="-7.8662733529990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9C8-45C8-AF3E-3386D5071FEF}"/>
                </c:ext>
              </c:extLst>
            </c:dLbl>
            <c:dLbl>
              <c:idx val="3"/>
              <c:layout>
                <c:manualLayout>
                  <c:x val="3.1638418079096266E-2"/>
                  <c:y val="-1.179941002949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9C8-45C8-AF3E-3386D5071FEF}"/>
                </c:ext>
              </c:extLst>
            </c:dLbl>
            <c:dLbl>
              <c:idx val="4"/>
              <c:layout>
                <c:manualLayout>
                  <c:x val="2.9378531073446339E-2"/>
                  <c:y val="-7.8662733529990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9C8-45C8-AF3E-3386D5071FEF}"/>
                </c:ext>
              </c:extLst>
            </c:dLbl>
            <c:dLbl>
              <c:idx val="5"/>
              <c:layout>
                <c:manualLayout>
                  <c:x val="2.9378531073446339E-2"/>
                  <c:y val="-7.866273352999050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9C8-45C8-AF3E-3386D5071F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'конс. и рай.'!$A$4:$A$5</c:f>
              <c:strCache>
                <c:ptCount val="2"/>
                <c:pt idx="0">
                  <c:v>2020 год </c:v>
                </c:pt>
                <c:pt idx="1">
                  <c:v>2021 год </c:v>
                </c:pt>
              </c:strCache>
            </c:strRef>
          </c:cat>
          <c:val>
            <c:numRef>
              <c:f>'конс. и рай.'!$C$4:$C$5</c:f>
              <c:numCache>
                <c:formatCode>#,##0.0</c:formatCode>
                <c:ptCount val="2"/>
                <c:pt idx="0">
                  <c:v>3964</c:v>
                </c:pt>
                <c:pt idx="1">
                  <c:v>3630.3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9C8-45C8-AF3E-3386D5071FEF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box"/>
        <c:axId val="145600024"/>
        <c:axId val="145595320"/>
        <c:axId val="0"/>
      </c:bar3DChart>
      <c:catAx>
        <c:axId val="1456000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high"/>
        <c:txPr>
          <a:bodyPr rot="0" vert="horz"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45595320"/>
        <c:crosses val="autoZero"/>
        <c:auto val="1"/>
        <c:lblAlgn val="ctr"/>
        <c:lblOffset val="100"/>
        <c:noMultiLvlLbl val="0"/>
      </c:catAx>
      <c:valAx>
        <c:axId val="14559532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45600024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6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8.8184646150428671E-3"/>
          <c:y val="0.17172799513504344"/>
          <c:w val="0.7335308035553636"/>
          <c:h val="0.69936417883392987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explosion val="25"/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1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1-5BD9-43D9-ACB9-F5E7F2653E16}"/>
              </c:ext>
            </c:extLst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2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3-5BD9-43D9-ACB9-F5E7F2653E16}"/>
              </c:ext>
            </c:extLst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3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5-5BD9-43D9-ACB9-F5E7F2653E16}"/>
              </c:ext>
            </c:extLst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4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7-5BD9-43D9-ACB9-F5E7F2653E16}"/>
              </c:ext>
            </c:extLst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5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9-5BD9-43D9-ACB9-F5E7F2653E16}"/>
              </c:ext>
            </c:extLst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6"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B-5BD9-43D9-ACB9-F5E7F2653E16}"/>
              </c:ext>
            </c:extLst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1">
                      <a:lumMod val="60000"/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D-5BD9-43D9-ACB9-F5E7F2653E16}"/>
              </c:ext>
            </c:extLst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2">
                      <a:lumMod val="60000"/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0F-5BD9-43D9-ACB9-F5E7F2653E16}"/>
              </c:ext>
            </c:extLst>
          </c:dPt>
          <c:dPt>
            <c:idx val="8"/>
            <c:bubble3D val="0"/>
            <c:explosion val="39"/>
            <c:spPr>
              <a:gradFill rotWithShape="1">
                <a:gsLst>
                  <a:gs pos="0">
                    <a:schemeClr val="accent3">
                      <a:lumMod val="60000"/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3">
                      <a:lumMod val="60000"/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11-5BD9-43D9-ACB9-F5E7F2653E16}"/>
              </c:ext>
            </c:extLst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tint val="98000"/>
                      <a:hueMod val="94000"/>
                      <a:satMod val="130000"/>
                      <a:lumMod val="138000"/>
                    </a:schemeClr>
                  </a:gs>
                  <a:gs pos="100000">
                    <a:schemeClr val="accent4">
                      <a:lumMod val="60000"/>
                      <a:shade val="94000"/>
                      <a:lumMod val="88000"/>
                    </a:schemeClr>
                  </a:gs>
                </a:gsLst>
                <a:lin ang="5400000" scaled="0"/>
              </a:gradFill>
              <a:ln>
                <a:noFill/>
              </a:ln>
              <a:effectLst>
                <a:outerShdw blurRad="50800" dist="38100" dir="5400000" rotWithShape="0">
                  <a:srgbClr val="000000">
                    <a:alpha val="46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/>
              </a:scene3d>
              <a:sp3d prstMaterial="plastic">
                <a:bevelT w="25400" h="25400"/>
              </a:sp3d>
            </c:spPr>
            <c:extLst>
              <c:ext xmlns:c16="http://schemas.microsoft.com/office/drawing/2014/chart" uri="{C3380CC4-5D6E-409C-BE32-E72D297353CC}">
                <c16:uniqueId val="{00000013-5BD9-43D9-ACB9-F5E7F2653E16}"/>
              </c:ext>
            </c:extLst>
          </c:dPt>
          <c:dLbls>
            <c:dLbl>
              <c:idx val="0"/>
              <c:layout>
                <c:manualLayout>
                  <c:x val="-2.5106238195756025E-2"/>
                  <c:y val="-1.97401312134911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BD9-43D9-ACB9-F5E7F2653E16}"/>
                </c:ext>
              </c:extLst>
            </c:dLbl>
            <c:dLbl>
              <c:idx val="2"/>
              <c:layout>
                <c:manualLayout>
                  <c:x val="-1.1207319557086249E-2"/>
                  <c:y val="-1.01744908460463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BD9-43D9-ACB9-F5E7F2653E16}"/>
                </c:ext>
              </c:extLst>
            </c:dLbl>
            <c:dLbl>
              <c:idx val="3"/>
              <c:layout>
                <c:manualLayout>
                  <c:x val="-3.1952468244269158E-2"/>
                  <c:y val="-2.40665876306141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BD9-43D9-ACB9-F5E7F2653E16}"/>
                </c:ext>
              </c:extLst>
            </c:dLbl>
            <c:dLbl>
              <c:idx val="5"/>
              <c:layout>
                <c:manualLayout>
                  <c:x val="-7.1177334462837458E-2"/>
                  <c:y val="3.8043835772633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BD9-43D9-ACB9-F5E7F2653E16}"/>
                </c:ext>
              </c:extLst>
            </c:dLbl>
            <c:dLbl>
              <c:idx val="8"/>
              <c:layout>
                <c:manualLayout>
                  <c:x val="7.366189636336698E-2"/>
                  <c:y val="-3.806978318198562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5BD9-43D9-ACB9-F5E7F2653E16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Лист1!$A$2:$A$11</c:f>
              <c:strCache>
                <c:ptCount val="10"/>
                <c:pt idx="0">
                  <c:v>Общегосударственные вопросы 161816,1</c:v>
                </c:pt>
                <c:pt idx="1">
                  <c:v>Национальная безопасность и правоохранительная деятельность 24833,0</c:v>
                </c:pt>
                <c:pt idx="2">
                  <c:v>Национальная экономика 132691,3</c:v>
                </c:pt>
                <c:pt idx="3">
                  <c:v>Жилищно-коммунальное хозяйство 632258,6</c:v>
                </c:pt>
                <c:pt idx="4">
                  <c:v>Охрана окружающей среды 90,3</c:v>
                </c:pt>
                <c:pt idx="5">
                  <c:v>Образование 1506772,4</c:v>
                </c:pt>
                <c:pt idx="6">
                  <c:v>Культура, кинематография 90151,4</c:v>
                </c:pt>
                <c:pt idx="7">
                  <c:v>Здравоохранение 42096,3</c:v>
                </c:pt>
                <c:pt idx="8">
                  <c:v>Социальная политика 1306276,9</c:v>
                </c:pt>
                <c:pt idx="9">
                  <c:v>Физическая культура и спорт 3298,0</c:v>
                </c:pt>
              </c:strCache>
            </c:strRef>
          </c:cat>
          <c:val>
            <c:numRef>
              <c:f>Лист1!$B$2:$B$11</c:f>
              <c:numCache>
                <c:formatCode>0.0%</c:formatCode>
                <c:ptCount val="10"/>
                <c:pt idx="0">
                  <c:v>4.3999999999999997E-2</c:v>
                </c:pt>
                <c:pt idx="1">
                  <c:v>7.0000000000000062E-3</c:v>
                </c:pt>
                <c:pt idx="2">
                  <c:v>3.5999999999999997E-2</c:v>
                </c:pt>
                <c:pt idx="3">
                  <c:v>0.1</c:v>
                </c:pt>
                <c:pt idx="4">
                  <c:v>1.0000000000000013E-3</c:v>
                </c:pt>
                <c:pt idx="5">
                  <c:v>0.41500000000000031</c:v>
                </c:pt>
                <c:pt idx="6">
                  <c:v>2.5000000000000001E-2</c:v>
                </c:pt>
                <c:pt idx="7">
                  <c:v>1.0999999999999998E-2</c:v>
                </c:pt>
                <c:pt idx="8">
                  <c:v>0.36000000000000032</c:v>
                </c:pt>
                <c:pt idx="9">
                  <c:v>1.0000000000000013E-3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4-5BD9-43D9-ACB9-F5E7F2653E1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71998553834251033"/>
          <c:y val="2.6084090071863426E-2"/>
          <c:w val="0.27987434326532118"/>
          <c:h val="0.9739159099281367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1305306943296344E-3"/>
          <c:y val="9.5841833909918489E-2"/>
          <c:w val="0.50739430552914078"/>
          <c:h val="0.9041581660900817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2021 год</c:v>
                </c:pt>
              </c:strCache>
            </c:strRef>
          </c:tx>
          <c:dPt>
            <c:idx val="0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1-FB5A-4AB9-B27D-1DF74A9B7EE1}"/>
              </c:ext>
            </c:extLst>
          </c:dPt>
          <c:dPt>
            <c:idx val="1"/>
            <c:bubble3D val="0"/>
            <c:spPr>
              <a:solidFill>
                <a:srgbClr val="66FF33"/>
              </a:solidFill>
            </c:spPr>
            <c:extLst>
              <c:ext xmlns:c16="http://schemas.microsoft.com/office/drawing/2014/chart" uri="{C3380CC4-5D6E-409C-BE32-E72D297353CC}">
                <c16:uniqueId val="{00000003-FB5A-4AB9-B27D-1DF74A9B7EE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5-FB5A-4AB9-B27D-1DF74A9B7EE1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7-FB5A-4AB9-B27D-1DF74A9B7EE1}"/>
              </c:ext>
            </c:extLst>
          </c:dPt>
          <c:dPt>
            <c:idx val="4"/>
            <c:bubble3D val="0"/>
            <c:spPr>
              <a:solidFill>
                <a:srgbClr val="FF0000"/>
              </a:solidFill>
            </c:spPr>
            <c:extLst>
              <c:ext xmlns:c16="http://schemas.microsoft.com/office/drawing/2014/chart" uri="{C3380CC4-5D6E-409C-BE32-E72D297353CC}">
                <c16:uniqueId val="{00000009-FB5A-4AB9-B27D-1DF74A9B7EE1}"/>
              </c:ext>
            </c:extLst>
          </c:dPt>
          <c:dLbls>
            <c:dLbl>
              <c:idx val="0"/>
              <c:layout>
                <c:manualLayout>
                  <c:x val="8.1479647270830513E-2"/>
                  <c:y val="-0.18101257805710391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B5A-4AB9-B27D-1DF74A9B7EE1}"/>
                </c:ext>
              </c:extLst>
            </c:dLbl>
            <c:dLbl>
              <c:idx val="1"/>
              <c:layout>
                <c:manualLayout>
                  <c:x val="3.3816935607274608E-3"/>
                  <c:y val="8.6806657934655709E-2"/>
                </c:manualLayout>
              </c:layout>
              <c:spPr>
                <a:noFill/>
                <a:ln>
                  <a:noFill/>
                </a:ln>
                <a:effectLst/>
                <a:scene3d>
                  <a:camera prst="orthographicFront"/>
                  <a:lightRig rig="threePt" dir="t"/>
                </a:scene3d>
                <a:sp3d>
                  <a:bevelT prst="relaxedInset"/>
                </a:sp3d>
              </c:spPr>
              <c:txPr>
                <a:bodyPr/>
                <a:lstStyle/>
                <a:p>
                  <a:pPr>
                    <a:defRPr>
                      <a:solidFill>
                        <a:schemeClr val="bg1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B5A-4AB9-B27D-1DF74A9B7EE1}"/>
                </c:ext>
              </c:extLst>
            </c:dLbl>
            <c:dLbl>
              <c:idx val="2"/>
              <c:layout>
                <c:manualLayout>
                  <c:x val="-5.2083333333333787E-2"/>
                  <c:y val="0.1031250000000006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FB5A-4AB9-B27D-1DF74A9B7EE1}"/>
                </c:ext>
              </c:extLst>
            </c:dLbl>
            <c:dLbl>
              <c:idx val="3"/>
              <c:layout>
                <c:manualLayout>
                  <c:x val="-2.4628148661448176E-2"/>
                  <c:y val="-0.2797965482066579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FB5A-4AB9-B27D-1DF74A9B7EE1}"/>
                </c:ext>
              </c:extLst>
            </c:dLbl>
            <c:dLbl>
              <c:idx val="4"/>
              <c:layout>
                <c:manualLayout>
                  <c:x val="4.8551220297556402E-2"/>
                  <c:y val="-9.04128595827782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FB5A-4AB9-B27D-1DF74A9B7EE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>
                    <a:solidFill>
                      <a:schemeClr val="bg1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Образование</c:v>
                </c:pt>
                <c:pt idx="1">
                  <c:v>Культура, кинематография</c:v>
                </c:pt>
                <c:pt idx="2">
                  <c:v>Здравоохранение</c:v>
                </c:pt>
                <c:pt idx="3">
                  <c:v>Социальная политика</c:v>
                </c:pt>
                <c:pt idx="4">
                  <c:v>Физическая культура и спорт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0.41500000000000031</c:v>
                </c:pt>
                <c:pt idx="1">
                  <c:v>2.5000000000000001E-2</c:v>
                </c:pt>
                <c:pt idx="2">
                  <c:v>1.0999999999999998E-2</c:v>
                </c:pt>
                <c:pt idx="3">
                  <c:v>0.36000000000000032</c:v>
                </c:pt>
                <c:pt idx="4">
                  <c:v>1.0000000000000013E-3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B5A-4AB9-B27D-1DF74A9B7E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796015132028663"/>
          <c:y val="3.475910931853339E-2"/>
          <c:w val="0.32307191856272088"/>
          <c:h val="0.91716467741989671"/>
        </c:manualLayout>
      </c:layout>
      <c:overlay val="0"/>
      <c:txPr>
        <a:bodyPr/>
        <a:lstStyle/>
        <a:p>
          <a:pPr>
            <a:defRPr>
              <a:solidFill>
                <a:schemeClr val="bg1"/>
              </a:solidFill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 b="1"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view3D>
      <c:rotX val="15"/>
      <c:rotY val="20"/>
      <c:rAngAx val="1"/>
    </c:view3D>
    <c:floor>
      <c:thickness val="0"/>
    </c:floor>
    <c:sideWall>
      <c:thickness val="0"/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27001188147204702"/>
          <c:y val="5.9489347406142402E-2"/>
          <c:w val="0.6815662388639433"/>
          <c:h val="0.51817043732316936"/>
        </c:manualLayout>
      </c:layout>
      <c:bar3DChart>
        <c:barDir val="col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тыс. рублей</c:v>
                </c:pt>
              </c:strCache>
            </c:strRef>
          </c:tx>
          <c:spPr>
            <a:solidFill>
              <a:srgbClr val="0000FF"/>
            </a:solidFill>
          </c:spPr>
          <c:invertIfNegative val="0"/>
          <c:dPt>
            <c:idx val="0"/>
            <c:invertIfNegative val="0"/>
            <c:bubble3D val="0"/>
            <c:spPr>
              <a:solidFill>
                <a:srgbClr val="FFFF00"/>
              </a:solidFill>
            </c:spPr>
            <c:extLst>
              <c:ext xmlns:c16="http://schemas.microsoft.com/office/drawing/2014/chart" uri="{C3380CC4-5D6E-409C-BE32-E72D297353CC}">
                <c16:uniqueId val="{00000001-0FDE-441D-A2B0-31CC067D5C63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50000"/>
                  <a:lumOff val="5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3-0FDE-441D-A2B0-31CC067D5C63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5">
                  <a:lumMod val="40000"/>
                  <a:lumOff val="60000"/>
                </a:schemeClr>
              </a:solidFill>
            </c:spPr>
            <c:extLst>
              <c:ext xmlns:c16="http://schemas.microsoft.com/office/drawing/2014/chart" uri="{C3380CC4-5D6E-409C-BE32-E72D297353CC}">
                <c16:uniqueId val="{00000005-0FDE-441D-A2B0-31CC067D5C63}"/>
              </c:ext>
            </c:extLst>
          </c:dPt>
          <c:dLbls>
            <c:dLbl>
              <c:idx val="0"/>
              <c:layout>
                <c:manualLayout>
                  <c:x val="-5.5563739348604459E-3"/>
                  <c:y val="-0.29683332546372526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i="0" u="none" strike="noStrike" kern="1200" baseline="0" dirty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1 </a:t>
                    </a:r>
                    <a:r>
                      <a:rPr lang="en-US" sz="2400" b="1" i="0" u="none" strike="noStrike" kern="12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506 772,4</a:t>
                    </a:r>
                    <a:endParaRPr lang="en-US" sz="2400" b="1" i="0" u="none" strike="noStrike" kern="1200" baseline="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FDE-441D-A2B0-31CC067D5C63}"/>
                </c:ext>
              </c:extLst>
            </c:dLbl>
            <c:dLbl>
              <c:idx val="1"/>
              <c:layout>
                <c:manualLayout>
                  <c:x val="0.26186832419437706"/>
                  <c:y val="-0.29764187545154486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i="0" u="none" strike="noStrike" kern="12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1 231 991,6</a:t>
                    </a:r>
                    <a:endParaRPr lang="en-US" sz="2400" b="1" i="0" u="none" strike="noStrike" kern="1200" baseline="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DE-441D-A2B0-31CC067D5C63}"/>
                </c:ext>
              </c:extLst>
            </c:dLbl>
            <c:dLbl>
              <c:idx val="2"/>
              <c:layout>
                <c:manualLayout>
                  <c:x val="-0.13862624436899074"/>
                  <c:y val="-0.29835724370950234"/>
                </c:manualLayout>
              </c:layout>
              <c:tx>
                <c:rich>
                  <a:bodyPr/>
                  <a:lstStyle/>
                  <a:p>
                    <a:r>
                      <a:rPr lang="en-US" sz="2400" b="1" i="0" u="none" strike="noStrike" kern="1200" baseline="0" dirty="0" smtClean="0">
                        <a:solidFill>
                          <a:srgbClr val="7030A0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rPr>
                      <a:t>1 420 004,9</a:t>
                    </a:r>
                    <a:endParaRPr lang="en-US" sz="2400" b="1" i="0" u="none" strike="noStrike" kern="1200" baseline="0" dirty="0">
                      <a:solidFill>
                        <a:srgbClr val="7030A0"/>
                      </a:solidFill>
                      <a:latin typeface="Times New Roman" pitchFamily="18" charset="0"/>
                      <a:ea typeface="+mn-ea"/>
                      <a:cs typeface="Times New Roman" pitchFamily="18" charset="0"/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DE-441D-A2B0-31CC067D5C6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 rtl="0">
                  <a:defRPr lang="ru-RU" sz="2400" b="1" i="0" u="none" strike="noStrike" kern="1200" baseline="0">
                    <a:solidFill>
                      <a:srgbClr val="7030A0"/>
                    </a:solidFill>
                    <a:latin typeface="Times New Roman" pitchFamily="18" charset="0"/>
                    <a:ea typeface="+mn-ea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1506772.4</c:v>
                </c:pt>
                <c:pt idx="1">
                  <c:v>1420004.9</c:v>
                </c:pt>
                <c:pt idx="2">
                  <c:v>1231991.6000000001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0FDE-441D-A2B0-31CC067D5C6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95"/>
        <c:gapDepth val="95"/>
        <c:shape val="box"/>
        <c:axId val="287153184"/>
        <c:axId val="287152008"/>
        <c:axId val="0"/>
      </c:bar3DChart>
      <c:catAx>
        <c:axId val="287153184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extTo"/>
        <c:crossAx val="287152008"/>
        <c:crosses val="autoZero"/>
        <c:auto val="1"/>
        <c:lblAlgn val="ctr"/>
        <c:lblOffset val="100"/>
        <c:noMultiLvlLbl val="0"/>
      </c:catAx>
      <c:valAx>
        <c:axId val="287152008"/>
        <c:scaling>
          <c:orientation val="minMax"/>
        </c:scaling>
        <c:delete val="1"/>
        <c:axPos val="l"/>
        <c:numFmt formatCode="0%" sourceLinked="1"/>
        <c:majorTickMark val="none"/>
        <c:minorTickMark val="none"/>
        <c:tickLblPos val="none"/>
        <c:crossAx val="287153184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.31576889294037536"/>
          <c:y val="0.61409540111319594"/>
          <c:w val="0.58445316839690531"/>
          <c:h val="7.7508630399248921E-2"/>
        </c:manualLayout>
      </c:layout>
      <c:overlay val="0"/>
      <c:spPr>
        <a:gradFill rotWithShape="1">
          <a:gsLst>
            <a:gs pos="0">
              <a:schemeClr val="accent3">
                <a:tint val="10000"/>
                <a:satMod val="300000"/>
              </a:schemeClr>
            </a:gs>
            <a:gs pos="34000">
              <a:schemeClr val="accent3">
                <a:tint val="13500"/>
                <a:satMod val="250000"/>
              </a:schemeClr>
            </a:gs>
            <a:gs pos="100000">
              <a:schemeClr val="accent3">
                <a:tint val="60000"/>
                <a:satMod val="200000"/>
              </a:schemeClr>
            </a:gs>
          </a:gsLst>
          <a:path path="circle">
            <a:fillToRect l="50000" t="155000" r="50000" b="-55000"/>
          </a:path>
        </a:gradFill>
        <a:ln w="9525" cap="flat" cmpd="sng" algn="ctr">
          <a:solidFill>
            <a:schemeClr val="accent3">
              <a:satMod val="120000"/>
            </a:schemeClr>
          </a:solidFill>
          <a:prstDash val="solid"/>
        </a:ln>
        <a:effectLst>
          <a:outerShdw blurRad="63500" dist="25400" dir="14700000" algn="t" rotWithShape="0">
            <a:srgbClr val="000000">
              <a:alpha val="50000"/>
            </a:srgbClr>
          </a:outerShdw>
        </a:effectLst>
      </c:spPr>
      <c:txPr>
        <a:bodyPr/>
        <a:lstStyle/>
        <a:p>
          <a:pPr>
            <a:defRPr sz="1600"/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>
          <a:solidFill>
            <a:schemeClr val="accent3">
              <a:lumMod val="75000"/>
            </a:schemeClr>
          </a:solidFill>
          <a:latin typeface="Arial Black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view3D>
      <c:rotX val="15"/>
      <c:rotY val="20"/>
      <c:rAngAx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1.0602580927384087E-3"/>
          <c:y val="2.5863661865838869E-2"/>
          <c:w val="0.6407714348206508"/>
          <c:h val="0.80772309984906554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Дошкольные организации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  <a:ln w="9525" cap="flat" cmpd="sng" algn="ctr">
              <a:solidFill>
                <a:schemeClr val="dk1">
                  <a:satMod val="12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4.6094050743657057E-2"/>
                  <c:y val="-2.0307909138328879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3 507</a:t>
                    </a:r>
                    <a:endParaRPr lang="en-US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2ECC-4477-9AE9-2D4AE8DD11A9}"/>
                </c:ext>
              </c:extLst>
            </c:dLbl>
            <c:dLbl>
              <c:idx val="1"/>
              <c:layout>
                <c:manualLayout>
                  <c:x val="4.7311570428696451E-2"/>
                  <c:y val="-1.49051510480978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3 507</a:t>
                    </a:r>
                    <a:endParaRPr lang="en-US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ECC-4477-9AE9-2D4AE8DD11A9}"/>
                </c:ext>
              </c:extLst>
            </c:dLbl>
            <c:dLbl>
              <c:idx val="2"/>
              <c:layout>
                <c:manualLayout>
                  <c:x val="7.6661854768153945E-2"/>
                  <c:y val="-1.395087805639954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3 507</a:t>
                    </a:r>
                    <a:endParaRPr lang="en-US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2ECC-4477-9AE9-2D4AE8DD11A9}"/>
                </c:ext>
              </c:extLst>
            </c:dLbl>
            <c:dLbl>
              <c:idx val="3"/>
              <c:layout>
                <c:manualLayout>
                  <c:x val="6.707589676290461E-2"/>
                  <c:y val="-3.40972551712350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3 547</a:t>
                    </a:r>
                    <a:endParaRPr lang="en-US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ECC-4477-9AE9-2D4AE8DD1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20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Franklin Gothic Demi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Лист1!$B$2:$B$5</c:f>
              <c:numCache>
                <c:formatCode>#,##0</c:formatCode>
                <c:ptCount val="4"/>
                <c:pt idx="0">
                  <c:v>3641</c:v>
                </c:pt>
                <c:pt idx="1">
                  <c:v>3958</c:v>
                </c:pt>
                <c:pt idx="2">
                  <c:v>4112</c:v>
                </c:pt>
                <c:pt idx="3">
                  <c:v>4135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2ECC-4477-9AE9-2D4AE8DD11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Общеобразовательные организации</c:v>
                </c:pt>
              </c:strCache>
            </c:strRef>
          </c:tx>
          <c:spPr>
            <a:solidFill>
              <a:srgbClr val="99FF66"/>
            </a:solidFill>
            <a:ln w="9525" cap="flat" cmpd="sng" algn="ctr">
              <a:solidFill>
                <a:schemeClr val="accent2">
                  <a:satMod val="12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5.8590513991089834E-3"/>
                  <c:y val="-1.3158263109269575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accent3">
                            <a:lumMod val="75000"/>
                          </a:schemeClr>
                        </a:solidFill>
                      </a:rPr>
                      <a:t>9 147</a:t>
                    </a:r>
                    <a:endParaRPr lang="en-US" dirty="0">
                      <a:solidFill>
                        <a:schemeClr val="accent3">
                          <a:lumMod val="75000"/>
                        </a:schemeClr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ECC-4477-9AE9-2D4AE8DD11A9}"/>
                </c:ext>
              </c:extLst>
            </c:dLbl>
            <c:dLbl>
              <c:idx val="1"/>
              <c:layout>
                <c:manualLayout>
                  <c:x val="4.9534135193273904E-3"/>
                  <c:y val="-1.03085340103527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9 235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ECC-4477-9AE9-2D4AE8DD11A9}"/>
                </c:ext>
              </c:extLst>
            </c:dLbl>
            <c:dLbl>
              <c:idx val="2"/>
              <c:layout>
                <c:manualLayout>
                  <c:x val="-1.5432445816624841E-3"/>
                  <c:y val="-8.9578351096252732E-3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9 376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ECC-4477-9AE9-2D4AE8DD11A9}"/>
                </c:ext>
              </c:extLst>
            </c:dLbl>
            <c:dLbl>
              <c:idx val="3"/>
              <c:layout>
                <c:manualLayout>
                  <c:x val="4.2527340332458464E-3"/>
                  <c:y val="-1.156694535391906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9 395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ECC-4477-9AE9-2D4AE8DD1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accent3">
                        <a:lumMod val="75000"/>
                      </a:schemeClr>
                    </a:solidFill>
                    <a:latin typeface="Franklin Gothic Demi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Лист1!$C$2:$C$5</c:f>
              <c:numCache>
                <c:formatCode>#,##0</c:formatCode>
                <c:ptCount val="4"/>
                <c:pt idx="0">
                  <c:v>9221</c:v>
                </c:pt>
                <c:pt idx="1">
                  <c:v>9354</c:v>
                </c:pt>
                <c:pt idx="2">
                  <c:v>9473</c:v>
                </c:pt>
                <c:pt idx="3">
                  <c:v>9473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ECC-4477-9AE9-2D4AE8DD11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Дополнительное образование</c:v>
                </c:pt>
              </c:strCache>
            </c:strRef>
          </c:tx>
          <c:spPr>
            <a:solidFill>
              <a:srgbClr val="FFFF66"/>
            </a:solidFill>
            <a:ln w="9525" cap="flat" cmpd="sng" algn="ctr">
              <a:solidFill>
                <a:schemeClr val="accent2">
                  <a:satMod val="120000"/>
                </a:schemeClr>
              </a:solidFill>
              <a:prstDash val="solid"/>
            </a:ln>
            <a:effectLst>
              <a:outerShdw blurRad="50800" dist="38100" dir="14700000" algn="t" rotWithShape="0">
                <a:srgbClr val="000000">
                  <a:alpha val="60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078880896219025E-2"/>
                  <c:y val="9.7698791259553733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9 096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ECC-4477-9AE9-2D4AE8DD11A9}"/>
                </c:ext>
              </c:extLst>
            </c:dLbl>
            <c:dLbl>
              <c:idx val="1"/>
              <c:layout>
                <c:manualLayout>
                  <c:x val="2.5518821309855357E-2"/>
                  <c:y val="9.70625314958425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9 096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2ECC-4477-9AE9-2D4AE8DD11A9}"/>
                </c:ext>
              </c:extLst>
            </c:dLbl>
            <c:dLbl>
              <c:idx val="2"/>
              <c:layout>
                <c:manualLayout>
                  <c:x val="3.8941736152751691E-2"/>
                  <c:y val="9.706253149584255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</a:t>
                    </a:r>
                    <a:r>
                      <a:rPr lang="en-US" baseline="0" dirty="0" smtClean="0"/>
                      <a:t> 096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2ECC-4477-9AE9-2D4AE8DD11A9}"/>
                </c:ext>
              </c:extLst>
            </c:dLbl>
            <c:dLbl>
              <c:idx val="3"/>
              <c:layout>
                <c:manualLayout>
                  <c:x val="4.4248516086437817E-2"/>
                  <c:y val="9.412554417816916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9 096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2ECC-4477-9AE9-2D4AE8DD11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 algn="ctr">
                  <a:defRPr lang="ru-RU" sz="1800" b="1" i="0" u="none" strike="noStrike" kern="1200" baseline="0">
                    <a:solidFill>
                      <a:schemeClr val="accent3">
                        <a:lumMod val="75000"/>
                      </a:schemeClr>
                    </a:solidFill>
                    <a:latin typeface="Franklin Gothic Demi" pitchFamily="34" charset="0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Лист1!$A$2:$A$5</c:f>
              <c:numCache>
                <c:formatCode>General</c:formatCode>
                <c:ptCount val="4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</c:numCache>
            </c:numRef>
          </c:cat>
          <c:val>
            <c:numRef>
              <c:f>Лист1!$D$2:$D$5</c:f>
              <c:numCache>
                <c:formatCode>#,##0</c:formatCode>
                <c:ptCount val="4"/>
                <c:pt idx="0">
                  <c:v>7016</c:v>
                </c:pt>
                <c:pt idx="1">
                  <c:v>7016</c:v>
                </c:pt>
                <c:pt idx="2">
                  <c:v>7016</c:v>
                </c:pt>
                <c:pt idx="3">
                  <c:v>7016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2ECC-4477-9AE9-2D4AE8DD11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7155536"/>
        <c:axId val="283034088"/>
        <c:axId val="280726032"/>
      </c:bar3DChart>
      <c:catAx>
        <c:axId val="287155536"/>
        <c:scaling>
          <c:orientation val="minMax"/>
        </c:scaling>
        <c:delete val="1"/>
        <c:axPos val="b"/>
        <c:numFmt formatCode="General" sourceLinked="0"/>
        <c:majorTickMark val="out"/>
        <c:minorTickMark val="none"/>
        <c:tickLblPos val="low"/>
        <c:crossAx val="283034088"/>
        <c:crosses val="autoZero"/>
        <c:auto val="1"/>
        <c:lblAlgn val="ctr"/>
        <c:lblOffset val="100"/>
        <c:noMultiLvlLbl val="0"/>
      </c:catAx>
      <c:valAx>
        <c:axId val="283034088"/>
        <c:scaling>
          <c:orientation val="minMax"/>
        </c:scaling>
        <c:delete val="1"/>
        <c:axPos val="l"/>
        <c:majorGridlines/>
        <c:numFmt formatCode="#,##0" sourceLinked="1"/>
        <c:majorTickMark val="out"/>
        <c:minorTickMark val="none"/>
        <c:tickLblPos val="none"/>
        <c:crossAx val="287155536"/>
        <c:crosses val="autoZero"/>
        <c:crossBetween val="between"/>
      </c:valAx>
      <c:serAx>
        <c:axId val="280726032"/>
        <c:scaling>
          <c:orientation val="minMax"/>
        </c:scaling>
        <c:delete val="1"/>
        <c:axPos val="b"/>
        <c:majorTickMark val="out"/>
        <c:minorTickMark val="none"/>
        <c:tickLblPos val="none"/>
        <c:crossAx val="283034088"/>
        <c:crosses val="autoZero"/>
      </c:serAx>
    </c:plotArea>
    <c:legend>
      <c:legendPos val="r"/>
      <c:legendEntry>
        <c:idx val="0"/>
        <c:txPr>
          <a:bodyPr/>
          <a:lstStyle/>
          <a:p>
            <a:pPr>
              <a:defRPr sz="2000" b="1" baseline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000" b="1" baseline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2000" b="1" baseline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3905818022747163"/>
          <c:y val="6.5742207274541775E-2"/>
          <c:w val="0.35955293088363982"/>
          <c:h val="0.67082849535406686"/>
        </c:manualLayout>
      </c:layout>
      <c:overlay val="0"/>
      <c:txPr>
        <a:bodyPr/>
        <a:lstStyle/>
        <a:p>
          <a:pPr>
            <a:defRPr sz="2000" b="1" baseline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4793360789889251"/>
          <c:w val="0.65219956192293527"/>
          <c:h val="0.78573944602948809"/>
        </c:manualLayout>
      </c:layout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2020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18"/>
          <c:dPt>
            <c:idx val="0"/>
            <c:bubble3D val="0"/>
            <c:spPr>
              <a:solidFill>
                <a:srgbClr val="CC99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1-2C38-47CE-960D-0F43B2C68C27}"/>
              </c:ext>
            </c:extLst>
          </c:dPt>
          <c:dPt>
            <c:idx val="1"/>
            <c:bubble3D val="0"/>
            <c:spPr>
              <a:solidFill>
                <a:srgbClr val="CCFF99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3-2C38-47CE-960D-0F43B2C68C27}"/>
              </c:ext>
            </c:extLst>
          </c:dPt>
          <c:dPt>
            <c:idx val="2"/>
            <c:bubble3D val="0"/>
            <c:spPr>
              <a:solidFill>
                <a:srgbClr val="9999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5-2C38-47CE-960D-0F43B2C68C27}"/>
              </c:ext>
            </c:extLst>
          </c:dPt>
          <c:dPt>
            <c:idx val="3"/>
            <c:bubble3D val="0"/>
            <c:explosion val="15"/>
            <c:spPr>
              <a:solidFill>
                <a:srgbClr val="FFFF0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7-2C38-47CE-960D-0F43B2C68C27}"/>
              </c:ext>
            </c:extLst>
          </c:dPt>
          <c:dPt>
            <c:idx val="4"/>
            <c:bubble3D val="0"/>
            <c:spPr>
              <a:solidFill>
                <a:srgbClr val="6699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9-2C38-47CE-960D-0F43B2C68C27}"/>
              </c:ext>
            </c:extLst>
          </c:dPt>
          <c:dLbls>
            <c:dLbl>
              <c:idx val="1"/>
              <c:layout>
                <c:manualLayout>
                  <c:x val="-7.0663479224224224E-2"/>
                  <c:y val="-0.13369010966228134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C38-47CE-960D-0F43B2C68C27}"/>
                </c:ext>
              </c:extLst>
            </c:dLbl>
            <c:dLbl>
              <c:idx val="3"/>
              <c:layout>
                <c:manualLayout>
                  <c:x val="2.184508300933791E-2"/>
                  <c:y val="-1.8604300989026211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C38-47CE-960D-0F43B2C68C27}"/>
                </c:ext>
              </c:extLst>
            </c:dLbl>
            <c:dLbl>
              <c:idx val="4"/>
              <c:layout>
                <c:manualLayout>
                  <c:x val="2.9618751191513623E-2"/>
                  <c:y val="1.9922775599026353E-3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2C38-47CE-960D-0F43B2C68C27}"/>
                </c:ext>
              </c:extLst>
            </c:dLbl>
            <c:dLbl>
              <c:idx val="5"/>
              <c:layout>
                <c:manualLayout>
                  <c:x val="1.8931012861014739E-2"/>
                  <c:y val="-1.29863128337329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2C38-47CE-960D-0F43B2C68C27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Обеспечениедеятельности библиотек 33 452,9 тыс. рублей</c:v>
                </c:pt>
                <c:pt idx="1">
                  <c:v>Обеспечение деятельности музеев 4 160,4 тыс. рублей</c:v>
                </c:pt>
                <c:pt idx="2">
                  <c:v>Обеспечение деятельности клубов 47 444,0 тыс. рублей</c:v>
                </c:pt>
                <c:pt idx="3">
                  <c:v>Расходы на мероприятия в области культуры  832,4тыс. рублей</c:v>
                </c:pt>
                <c:pt idx="4">
                  <c:v>Другие расходы в области культуры 4 295,5 тыс. рублей</c:v>
                </c:pt>
              </c:strCache>
            </c:strRef>
          </c:cat>
          <c:val>
            <c:numRef>
              <c:f>Лист1!$B$2:$B$6</c:f>
              <c:numCache>
                <c:formatCode>#,##0.0</c:formatCode>
                <c:ptCount val="5"/>
                <c:pt idx="0">
                  <c:v>33452.9</c:v>
                </c:pt>
                <c:pt idx="1">
                  <c:v>4160.4000000000005</c:v>
                </c:pt>
                <c:pt idx="2">
                  <c:v>47444</c:v>
                </c:pt>
                <c:pt idx="3">
                  <c:v>832.4</c:v>
                </c:pt>
                <c:pt idx="4">
                  <c:v>4295.5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2C38-47CE-960D-0F43B2C68C2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Обеспечениедеятельности библиотек 33 452,9 тыс. рублей</c:v>
                </c:pt>
                <c:pt idx="1">
                  <c:v>Обеспечение деятельности музеев 4 160,4 тыс. рублей</c:v>
                </c:pt>
                <c:pt idx="2">
                  <c:v>Обеспечение деятельности клубов 47 444,0 тыс. рублей</c:v>
                </c:pt>
                <c:pt idx="3">
                  <c:v>Расходы на мероприятия в области культуры  832,4тыс. рублей</c:v>
                </c:pt>
                <c:pt idx="4">
                  <c:v>Другие расходы в области культуры 4 295,5 тыс. рублей</c:v>
                </c:pt>
              </c:strCache>
            </c:strRef>
          </c:cat>
          <c:val>
            <c:numRef>
              <c:f>Лист1!$C$2:$C$6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C-2C38-47CE-960D-0F43B2C68C2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Обеспечениедеятельности библиотек 33 452,9 тыс. рублей</c:v>
                </c:pt>
                <c:pt idx="1">
                  <c:v>Обеспечение деятельности музеев 4 160,4 тыс. рублей</c:v>
                </c:pt>
                <c:pt idx="2">
                  <c:v>Обеспечение деятельности клубов 47 444,0 тыс. рублей</c:v>
                </c:pt>
                <c:pt idx="3">
                  <c:v>Расходы на мероприятия в области культуры  832,4тыс. рублей</c:v>
                </c:pt>
                <c:pt idx="4">
                  <c:v>Другие расходы в области культуры 4 295,5 тыс. рублей</c:v>
                </c:pt>
              </c:strCache>
            </c:strRef>
          </c:cat>
          <c:val>
            <c:numRef>
              <c:f>Лист1!$D$2:$D$6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D-2C38-47CE-960D-0F43B2C68C27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</c:pie3DChart>
    </c:plotArea>
    <c:legend>
      <c:legendPos val="r"/>
      <c:legendEntry>
        <c:idx val="0"/>
        <c:txPr>
          <a:bodyPr/>
          <a:lstStyle/>
          <a:p>
            <a:pPr>
              <a:defRPr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4"/>
        <c:txPr>
          <a:bodyPr/>
          <a:lstStyle/>
          <a:p>
            <a:pPr>
              <a:defRPr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64237304630649683"/>
          <c:y val="1.61615030452344E-2"/>
          <c:w val="0.34893218159978567"/>
          <c:h val="0.91094986370889985"/>
        </c:manualLayout>
      </c:layout>
      <c:overlay val="0"/>
      <c:txPr>
        <a:bodyPr/>
        <a:lstStyle/>
        <a:p>
          <a:pPr>
            <a:defRPr b="1">
              <a:solidFill>
                <a:srgbClr val="0000FF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160203422760395E-2"/>
          <c:y val="6.8644857797689598E-2"/>
          <c:w val="0.45615463169397352"/>
          <c:h val="0.776692963015368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2019 год</c:v>
                </c:pt>
              </c:strCache>
            </c:strRef>
          </c:tx>
          <c:spPr>
            <a:scene3d>
              <a:camera prst="orthographicFront"/>
              <a:lightRig rig="threePt" dir="t"/>
            </a:scene3d>
            <a:sp3d>
              <a:bevelT w="139700" h="139700" prst="divot"/>
            </a:sp3d>
          </c:spPr>
          <c:explosion val="13"/>
          <c:dPt>
            <c:idx val="0"/>
            <c:bubble3D val="0"/>
            <c:explosion val="4"/>
            <c:spPr>
              <a:solidFill>
                <a:srgbClr val="FF99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1-2947-4037-A6CC-1D95206A5EDF}"/>
              </c:ext>
            </c:extLst>
          </c:dPt>
          <c:dPt>
            <c:idx val="1"/>
            <c:bubble3D val="0"/>
            <c:explosion val="4"/>
            <c:spPr>
              <a:solidFill>
                <a:srgbClr val="7030A0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3-2947-4037-A6CC-1D95206A5EDF}"/>
              </c:ext>
            </c:extLst>
          </c:dPt>
          <c:dPt>
            <c:idx val="2"/>
            <c:bubble3D val="0"/>
            <c:explosion val="5"/>
            <c:spPr>
              <a:solidFill>
                <a:srgbClr val="9966FF"/>
              </a:solidFill>
              <a:scene3d>
                <a:camera prst="orthographicFront"/>
                <a:lightRig rig="threePt" dir="t"/>
              </a:scene3d>
              <a:sp3d>
                <a:bevelT w="139700" h="139700" prst="divot"/>
              </a:sp3d>
            </c:spPr>
            <c:extLst>
              <c:ext xmlns:c16="http://schemas.microsoft.com/office/drawing/2014/chart" uri="{C3380CC4-5D6E-409C-BE32-E72D297353CC}">
                <c16:uniqueId val="{00000005-2947-4037-A6CC-1D95206A5EDF}"/>
              </c:ext>
            </c:extLst>
          </c:dPt>
          <c:dLbls>
            <c:dLbl>
              <c:idx val="0"/>
              <c:layout>
                <c:manualLayout>
                  <c:x val="9.0299512640376431E-2"/>
                  <c:y val="-6.966918204634828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947-4037-A6CC-1D95206A5EDF}"/>
                </c:ext>
              </c:extLst>
            </c:dLbl>
            <c:dLbl>
              <c:idx val="1"/>
              <c:layout>
                <c:manualLayout>
                  <c:x val="0.10288089663149934"/>
                  <c:y val="2.0062567957245772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947-4037-A6CC-1D95206A5EDF}"/>
                </c:ext>
              </c:extLst>
            </c:dLbl>
            <c:dLbl>
              <c:idx val="2"/>
              <c:layout>
                <c:manualLayout>
                  <c:x val="-8.6066722985358751E-2"/>
                  <c:y val="-6.2462025282932924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947-4037-A6CC-1D95206A5EDF}"/>
                </c:ext>
              </c:extLst>
            </c:dLbl>
            <c:dLbl>
              <c:idx val="4"/>
              <c:layout>
                <c:manualLayout>
                  <c:x val="1.2687592571443038E-2"/>
                  <c:y val="-3.1641120669369409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2947-4037-A6CC-1D95206A5EDF}"/>
                </c:ext>
              </c:extLst>
            </c:dLbl>
            <c:dLbl>
              <c:idx val="5"/>
              <c:layout>
                <c:manualLayout>
                  <c:x val="1.8931012861014739E-2"/>
                  <c:y val="-1.2986312833732975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947-4037-A6CC-1D95206A5ED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6600CC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На повышение заработной платы работникам библиотек 8 935,3  тыс. рублей</c:v>
                </c:pt>
                <c:pt idx="1">
                  <c:v>На повышение заработной платы работникам клубов 24 761,7 тыс. рублей</c:v>
                </c:pt>
                <c:pt idx="2">
                  <c:v>На повышение заработной планы педагогических работников дополнительного образования детей 21 449,1 тыс. рублей</c:v>
                </c:pt>
              </c:strCache>
            </c:strRef>
          </c:cat>
          <c:val>
            <c:numRef>
              <c:f>Лист1!$B$2:$B$4</c:f>
              <c:numCache>
                <c:formatCode>#,##0.0</c:formatCode>
                <c:ptCount val="3"/>
                <c:pt idx="0">
                  <c:v>8935.2999999999956</c:v>
                </c:pt>
                <c:pt idx="1">
                  <c:v>24761.7</c:v>
                </c:pt>
                <c:pt idx="2">
                  <c:v>21449.1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2947-4037-A6CC-1D95206A5EDF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50"/>
      </c:doughnutChart>
    </c:plotArea>
    <c:legend>
      <c:legendPos val="r"/>
      <c:legendEntry>
        <c:idx val="0"/>
        <c:txPr>
          <a:bodyPr/>
          <a:lstStyle/>
          <a:p>
            <a:pPr>
              <a:defRPr sz="16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6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600" b="1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59299050033129053"/>
          <c:y val="9.609542351220457E-2"/>
          <c:w val="0.3738618684089024"/>
          <c:h val="0.66398986685108941"/>
        </c:manualLayout>
      </c:layout>
      <c:overlay val="0"/>
      <c:txPr>
        <a:bodyPr/>
        <a:lstStyle/>
        <a:p>
          <a:pPr>
            <a:defRPr sz="1600" b="1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7702808044285284E-2"/>
          <c:y val="7.6952341552692982E-2"/>
          <c:w val="0.61191879921259862"/>
          <c:h val="0.91787819881889765"/>
        </c:manualLayout>
      </c:layout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>
              <a:solidFill>
                <a:schemeClr val="bg1"/>
              </a:solidFill>
            </a:ln>
          </c:spPr>
          <c:explosion val="14"/>
          <c:dPt>
            <c:idx val="0"/>
            <c:bubble3D val="0"/>
            <c:spPr>
              <a:solidFill>
                <a:srgbClr val="FF0066"/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0FB0-4B04-9C1B-409BA7F485EF}"/>
              </c:ext>
            </c:extLst>
          </c:dPt>
          <c:dPt>
            <c:idx val="1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0FB0-4B04-9C1B-409BA7F485EF}"/>
              </c:ext>
            </c:extLst>
          </c:dPt>
          <c:dPt>
            <c:idx val="2"/>
            <c:bubble3D val="0"/>
            <c:spPr>
              <a:solidFill>
                <a:schemeClr val="accent4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0FB0-4B04-9C1B-409BA7F485EF}"/>
              </c:ext>
            </c:extLst>
          </c:dPt>
          <c:dPt>
            <c:idx val="3"/>
            <c:bubble3D val="0"/>
            <c:spPr>
              <a:solidFill>
                <a:schemeClr val="tx2">
                  <a:lumMod val="75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0FB0-4B04-9C1B-409BA7F485EF}"/>
              </c:ext>
            </c:extLst>
          </c:dPt>
          <c:dPt>
            <c:idx val="4"/>
            <c:bubble3D val="0"/>
            <c:spPr>
              <a:solidFill>
                <a:schemeClr val="accent5">
                  <a:lumMod val="60000"/>
                  <a:lumOff val="40000"/>
                </a:schemeClr>
              </a:solidFill>
              <a:ln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9-0FB0-4B04-9C1B-409BA7F485EF}"/>
              </c:ext>
            </c:extLst>
          </c:dPt>
          <c:dLbls>
            <c:dLbl>
              <c:idx val="1"/>
              <c:layout>
                <c:manualLayout>
                  <c:x val="-5.2116569233354414E-3"/>
                  <c:y val="3.400572451014219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FB0-4B04-9C1B-409BA7F485EF}"/>
                </c:ext>
              </c:extLst>
            </c:dLbl>
            <c:dLbl>
              <c:idx val="2"/>
              <c:layout>
                <c:manualLayout>
                  <c:x val="0.15647836649922425"/>
                  <c:y val="-2.4283303317175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FB0-4B04-9C1B-409BA7F485EF}"/>
                </c:ext>
              </c:extLst>
            </c:dLbl>
            <c:dLbl>
              <c:idx val="3"/>
              <c:layout>
                <c:manualLayout>
                  <c:x val="0"/>
                  <c:y val="-4.68511539653488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0FB0-4B04-9C1B-409BA7F485E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Пенсионное обеспечение</c:v>
                </c:pt>
                <c:pt idx="1">
                  <c:v>Социальное обслуживание населения</c:v>
                </c:pt>
                <c:pt idx="2">
                  <c:v>Социальное обеспечение населения</c:v>
                </c:pt>
                <c:pt idx="3">
                  <c:v>Охрана семьи и детства</c:v>
                </c:pt>
                <c:pt idx="4">
                  <c:v>Другие вопросы в области социальной политики</c:v>
                </c:pt>
              </c:strCache>
            </c:strRef>
          </c:cat>
          <c:val>
            <c:numRef>
              <c:f>Лист1!$B$2:$B$6</c:f>
              <c:numCache>
                <c:formatCode>#\ ##0.0</c:formatCode>
                <c:ptCount val="5"/>
                <c:pt idx="0">
                  <c:v>7454.4</c:v>
                </c:pt>
                <c:pt idx="1">
                  <c:v>253031.1</c:v>
                </c:pt>
                <c:pt idx="2">
                  <c:v>683738.3</c:v>
                </c:pt>
                <c:pt idx="3">
                  <c:v>330341.90000000002</c:v>
                </c:pt>
                <c:pt idx="4">
                  <c:v>31711.200000000001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0FB0-4B04-9C1B-409BA7F485E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  <c:txPr>
        <a:bodyPr/>
        <a:lstStyle/>
        <a:p>
          <a:pPr>
            <a:defRPr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4440879388056977E-2"/>
          <c:y val="8.6921423780544224E-2"/>
          <c:w val="0.49017831811157808"/>
          <c:h val="0.82127286768280305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rgbClr val="FFFF00"/>
            </a:solidFill>
            <a:ln w="38100">
              <a:solidFill>
                <a:schemeClr val="tx1"/>
              </a:solidFill>
            </a:ln>
          </c:spPr>
          <c:dPt>
            <c:idx val="0"/>
            <c:bubble3D val="0"/>
            <c:explosion val="21"/>
            <c:spPr>
              <a:solidFill>
                <a:srgbClr val="0000FF"/>
              </a:solidFill>
              <a:ln w="381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92A1-402E-A4EB-52F83F63E30D}"/>
              </c:ext>
            </c:extLst>
          </c:dPt>
          <c:dPt>
            <c:idx val="1"/>
            <c:bubble3D val="0"/>
            <c:explosion val="49"/>
            <c:spPr>
              <a:solidFill>
                <a:srgbClr val="FF00FF"/>
              </a:solidFill>
              <a:ln w="38100">
                <a:solidFill>
                  <a:schemeClr val="tx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92A1-402E-A4EB-52F83F63E30D}"/>
              </c:ext>
            </c:extLst>
          </c:dPt>
          <c:dLbls>
            <c:dLbl>
              <c:idx val="0"/>
              <c:layout>
                <c:manualLayout>
                  <c:x val="5.4268275747139265E-2"/>
                  <c:y val="-9.3314519107486713E-2"/>
                </c:manualLayout>
              </c:layout>
              <c:tx>
                <c:rich>
                  <a:bodyPr/>
                  <a:lstStyle/>
                  <a:p>
                    <a:pPr>
                      <a:defRPr sz="1600" b="1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defRPr>
                    </a:pPr>
                    <a:r>
                      <a:rPr lang="en-US" sz="1400" dirty="0" smtClean="0">
                        <a:solidFill>
                          <a:schemeClr val="tx1"/>
                        </a:solidFill>
                      </a:rPr>
                      <a:t> 281 628,0</a:t>
                    </a:r>
                    <a:endParaRPr lang="en-US" sz="1400" dirty="0">
                      <a:solidFill>
                        <a:schemeClr val="tx1"/>
                      </a:solidFill>
                    </a:endParaRPr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A1-402E-A4EB-52F83F63E30D}"/>
                </c:ext>
              </c:extLst>
            </c:dLbl>
            <c:dLbl>
              <c:idx val="1"/>
              <c:layout>
                <c:manualLayout>
                  <c:x val="6.041921268007254E-2"/>
                  <c:y val="-6.5589559118055946E-3"/>
                </c:manualLayout>
              </c:layout>
              <c:tx>
                <c:rich>
                  <a:bodyPr/>
                  <a:lstStyle/>
                  <a:p>
                    <a:r>
                      <a:rPr lang="en-US" sz="1400" dirty="0" smtClean="0"/>
                      <a:t>3 348</a:t>
                    </a:r>
                    <a:r>
                      <a:rPr lang="en-US" sz="1400" baseline="0" dirty="0" smtClean="0"/>
                      <a:t> 656,3</a:t>
                    </a:r>
                    <a:endParaRPr lang="en-US" sz="14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A1-402E-A4EB-52F83F63E30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>
                    <a:solidFill>
                      <a:schemeClr val="tx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Межбюджетные трансферты</c:v>
                </c:pt>
                <c:pt idx="1">
                  <c:v>Расходы бюджета Белокалитвинского района</c:v>
                </c:pt>
              </c:strCache>
            </c:strRef>
          </c:cat>
          <c:val>
            <c:numRef>
              <c:f>Лист1!$B$2:$B$3</c:f>
              <c:numCache>
                <c:formatCode>0.0</c:formatCode>
                <c:ptCount val="2"/>
                <c:pt idx="0">
                  <c:v>281628</c:v>
                </c:pt>
                <c:pt idx="1">
                  <c:v>3630284.3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2A1-402E-A4EB-52F83F63E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52213604352602749"/>
          <c:y val="0.17360589814344954"/>
          <c:w val="0.47050944956733209"/>
          <c:h val="0.40489795428135611"/>
        </c:manualLayout>
      </c:layout>
      <c:overlay val="0"/>
      <c:txPr>
        <a:bodyPr/>
        <a:lstStyle/>
        <a:p>
          <a:pPr>
            <a:defRPr sz="18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0654822778475656E-2"/>
          <c:y val="6.5096382588883481E-3"/>
          <c:w val="0.56310718562134998"/>
          <c:h val="0.99349036174111061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spPr>
            <a:ln w="3175">
              <a:solidFill>
                <a:schemeClr val="bg1"/>
              </a:solidFill>
            </a:ln>
          </c:spPr>
          <c:dPt>
            <c:idx val="0"/>
            <c:bubble3D val="0"/>
            <c:explosion val="22"/>
            <c:spPr>
              <a:solidFill>
                <a:srgbClr val="66FF33"/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1-253C-4957-B612-535CFEF55781}"/>
              </c:ext>
            </c:extLst>
          </c:dPt>
          <c:dPt>
            <c:idx val="1"/>
            <c:bubble3D val="0"/>
            <c:spPr>
              <a:solidFill>
                <a:srgbClr val="FF00FF"/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3-253C-4957-B612-535CFEF55781}"/>
              </c:ext>
            </c:extLst>
          </c:dPt>
          <c:dPt>
            <c:idx val="2"/>
            <c:bubble3D val="0"/>
            <c:spPr>
              <a:solidFill>
                <a:srgbClr val="FFFF00"/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5-253C-4957-B612-535CFEF55781}"/>
              </c:ext>
            </c:extLst>
          </c:dPt>
          <c:dPt>
            <c:idx val="3"/>
            <c:bubble3D val="0"/>
            <c:spPr>
              <a:solidFill>
                <a:schemeClr val="accent3">
                  <a:lumMod val="60000"/>
                  <a:lumOff val="40000"/>
                </a:schemeClr>
              </a:solidFill>
              <a:ln w="3175">
                <a:solidFill>
                  <a:schemeClr val="bg1"/>
                </a:solidFill>
              </a:ln>
            </c:spPr>
            <c:extLst>
              <c:ext xmlns:c16="http://schemas.microsoft.com/office/drawing/2014/chart" uri="{C3380CC4-5D6E-409C-BE32-E72D297353CC}">
                <c16:uniqueId val="{00000007-253C-4957-B612-535CFEF55781}"/>
              </c:ext>
            </c:extLst>
          </c:dPt>
          <c:dLbls>
            <c:dLbl>
              <c:idx val="0"/>
              <c:layout>
                <c:manualLayout>
                  <c:x val="4.6181953192284773E-3"/>
                  <c:y val="-3.3111179886538181E-2"/>
                </c:manualLayout>
              </c:layout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chemeClr val="bg1"/>
                        </a:solidFill>
                      </a:rPr>
                      <a:t>57,1%</a:t>
                    </a:r>
                    <a:endParaRPr lang="en-US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253C-4957-B612-535CFEF55781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4,6</a:t>
                    </a:r>
                    <a:r>
                      <a:rPr lang="en-US" dirty="0" smtClean="0"/>
                      <a:t>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253C-4957-B612-535CFEF55781}"/>
                </c:ext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2</a:t>
                    </a:r>
                    <a:r>
                      <a:rPr lang="en-US" dirty="0" smtClean="0"/>
                      <a:t>3,1%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253C-4957-B612-535CFEF55781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>
                        <a:solidFill>
                          <a:schemeClr val="bg1"/>
                        </a:solidFill>
                      </a:rPr>
                      <a:t>5,7%</a:t>
                    </a:r>
                    <a:endParaRPr lang="en-US" dirty="0">
                      <a:solidFill>
                        <a:schemeClr val="bg1"/>
                      </a:solidFill>
                    </a:endParaRPr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253C-4957-B612-535CFEF55781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0000FF"/>
                        </a:solidFill>
                      </a:rPr>
                      <a:t>9</a:t>
                    </a:r>
                    <a:r>
                      <a:rPr lang="en-US" smtClean="0"/>
                      <a:t>,5</a:t>
                    </a:r>
                    <a:r>
                      <a:rPr lang="ru-RU" smtClean="0"/>
                      <a:t>%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253C-4957-B612-535CFEF5578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Жилищное хозяйство                                                                                                            197 735,6  тыс. рублей</c:v>
                </c:pt>
                <c:pt idx="1">
                  <c:v>Коммунальное хозяйство                                                                                                                35 434,6 тыс. рублей</c:v>
                </c:pt>
                <c:pt idx="2">
                  <c:v>Благоустройство                                                                                                                                 44 950,6 тыс.рублей</c:v>
                </c:pt>
                <c:pt idx="3">
                  <c:v>Культура 29,2 тыс. рублей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197735.6</c:v>
                </c:pt>
                <c:pt idx="1">
                  <c:v>35434.6</c:v>
                </c:pt>
                <c:pt idx="2">
                  <c:v>44950.6</c:v>
                </c:pt>
                <c:pt idx="3">
                  <c:v>29.2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253C-4957-B612-535CFEF557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6078460417979101"/>
          <c:y val="2.6742755078495592E-2"/>
          <c:w val="0.27936366519579547"/>
          <c:h val="0.87848528294034345"/>
        </c:manualLayout>
      </c:layout>
      <c:overlay val="0"/>
      <c:txPr>
        <a:bodyPr/>
        <a:lstStyle/>
        <a:p>
          <a:pPr>
            <a:defRPr sz="14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7398393355903952E-2"/>
          <c:y val="4.2627305886200416E-2"/>
          <c:w val="0.60374602626998675"/>
          <c:h val="0.95737269411380022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ln>
              <a:solidFill>
                <a:schemeClr val="accent6">
                  <a:lumMod val="50000"/>
                </a:schemeClr>
              </a:solidFill>
            </a:ln>
          </c:spPr>
          <c:explosion val="25"/>
          <c:dPt>
            <c:idx val="0"/>
            <c:bubble3D val="0"/>
            <c:spPr>
              <a:solidFill>
                <a:schemeClr val="bg2">
                  <a:lumMod val="60000"/>
                  <a:lumOff val="40000"/>
                </a:schemeClr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1-77FE-436A-9685-1402B20F6FF6}"/>
              </c:ext>
            </c:extLst>
          </c:dPt>
          <c:dPt>
            <c:idx val="1"/>
            <c:bubble3D val="0"/>
            <c:spPr>
              <a:solidFill>
                <a:srgbClr val="FF0066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3-77FE-436A-9685-1402B20F6FF6}"/>
              </c:ext>
            </c:extLst>
          </c:dPt>
          <c:dPt>
            <c:idx val="2"/>
            <c:bubble3D val="0"/>
            <c:spPr>
              <a:solidFill>
                <a:srgbClr val="0000FF"/>
              </a:solidFill>
              <a:ln>
                <a:solidFill>
                  <a:schemeClr val="accent6">
                    <a:lumMod val="50000"/>
                  </a:schemeClr>
                </a:solidFill>
              </a:ln>
            </c:spPr>
            <c:extLst>
              <c:ext xmlns:c16="http://schemas.microsoft.com/office/drawing/2014/chart" uri="{C3380CC4-5D6E-409C-BE32-E72D297353CC}">
                <c16:uniqueId val="{00000005-77FE-436A-9685-1402B20F6FF6}"/>
              </c:ext>
            </c:extLst>
          </c:dPt>
          <c:cat>
            <c:strRef>
              <c:f>Лист1!$A$2:$A$4</c:f>
              <c:strCache>
                <c:ptCount val="3"/>
                <c:pt idx="0">
                  <c:v>Социальное развитие                       2 908 603,4 тыс. рублей</c:v>
                </c:pt>
                <c:pt idx="1">
                  <c:v>Развитие инфраструктуры и обеспечение условий жизнедеятельности                            434 383,5 тыс. рублей</c:v>
                </c:pt>
                <c:pt idx="2">
                  <c:v>Обеспечение высоких темпов экономического роста                                16 984,3 тыс. рублей</c:v>
                </c:pt>
              </c:strCache>
            </c:strRef>
          </c:cat>
          <c:val>
            <c:numRef>
              <c:f>Лист1!$B$2:$B$4</c:f>
              <c:numCache>
                <c:formatCode>#,##0.00</c:formatCode>
                <c:ptCount val="3"/>
                <c:pt idx="0">
                  <c:v>2908603.4</c:v>
                </c:pt>
                <c:pt idx="1">
                  <c:v>434383.5</c:v>
                </c:pt>
                <c:pt idx="2">
                  <c:v>16984.3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7FE-436A-9685-1402B20F6FF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legend>
      <c:legendPos val="r"/>
      <c:layout>
        <c:manualLayout>
          <c:xMode val="edge"/>
          <c:yMode val="edge"/>
          <c:x val="0.60346779207768342"/>
          <c:y val="5.7049792014079052E-2"/>
          <c:w val="0.39640904909201247"/>
          <c:h val="0.88858196522081556"/>
        </c:manualLayout>
      </c:layout>
      <c:overlay val="0"/>
      <c:txPr>
        <a:bodyPr/>
        <a:lstStyle/>
        <a:p>
          <a:pPr>
            <a:defRPr sz="1600" b="1">
              <a:solidFill>
                <a:schemeClr val="tx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20766888128565195"/>
          <c:y val="2.271589039135723E-2"/>
          <c:w val="0.66628764636095561"/>
          <c:h val="0.8879961178457777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'собств. конс. и рай.'!$B$3</c:f>
              <c:strCache>
                <c:ptCount val="1"/>
              </c:strCache>
            </c:strRef>
          </c:tx>
          <c:invertIfNegative val="0"/>
          <c:dLbls>
            <c:dLbl>
              <c:idx val="0"/>
              <c:layout>
                <c:manualLayout>
                  <c:x val="1.6000000000000021E-2"/>
                  <c:y val="9.1549016899203334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1323-40F5-B251-9E9ABD21969C}"/>
                </c:ext>
              </c:extLst>
            </c:dLbl>
            <c:dLbl>
              <c:idx val="1"/>
              <c:layout>
                <c:manualLayout>
                  <c:x val="1.6000000000000021E-2"/>
                  <c:y val="9.409886264217017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1323-40F5-B251-9E9ABD21969C}"/>
                </c:ext>
              </c:extLst>
            </c:dLbl>
            <c:dLbl>
              <c:idx val="2"/>
              <c:layout>
                <c:manualLayout>
                  <c:x val="1.6482099737532868E-2"/>
                  <c:y val="8.7512317539254966E-2"/>
                </c:manualLayout>
              </c:layout>
              <c:spPr/>
              <c:txPr>
                <a:bodyPr/>
                <a:lstStyle/>
                <a:p>
                  <a:pPr>
                    <a:defRPr/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1323-40F5-B251-9E9ABD21969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'собств. конс. и рай.'!$A$4:$A$6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'собств. конс. и рай.'!$B$4:$B$6</c:f>
              <c:numCache>
                <c:formatCode>General</c:formatCode>
                <c:ptCount val="3"/>
              </c:numCache>
            </c:numRef>
          </c:val>
          <c:extLst>
            <c:ext xmlns:c16="http://schemas.microsoft.com/office/drawing/2014/chart" uri="{C3380CC4-5D6E-409C-BE32-E72D297353CC}">
              <c16:uniqueId val="{00000003-1323-40F5-B251-9E9ABD21969C}"/>
            </c:ext>
          </c:extLst>
        </c:ser>
        <c:ser>
          <c:idx val="1"/>
          <c:order val="1"/>
          <c:tx>
            <c:strRef>
              <c:f>'собств. конс. и рай.'!$C$3</c:f>
              <c:strCache>
                <c:ptCount val="1"/>
              </c:strCache>
            </c:strRef>
          </c:tx>
          <c:spPr>
            <a:gradFill>
              <a:gsLst>
                <a:gs pos="87000">
                  <a:srgbClr val="6C4D90">
                    <a:lumMod val="60000"/>
                    <a:lumOff val="40000"/>
                  </a:srgbClr>
                </a:gs>
                <a:gs pos="0">
                  <a:srgbClr val="00B0F0"/>
                </a:gs>
                <a:gs pos="100000">
                  <a:srgbClr val="38540A">
                    <a:tint val="23500"/>
                    <a:satMod val="160000"/>
                  </a:srgbClr>
                </a:gs>
              </a:gsLst>
              <a:lin ang="5400000" scaled="0"/>
            </a:gradFill>
            <a:effectLst>
              <a:outerShdw blurRad="215900" dist="50800" sx="1000" sy="1000" algn="ctr" rotWithShape="0">
                <a:srgbClr val="7030A0">
                  <a:alpha val="43000"/>
                </a:srgbClr>
              </a:outerShdw>
            </a:effectLst>
          </c:spPr>
          <c:invertIfNegative val="0"/>
          <c:dLbls>
            <c:dLbl>
              <c:idx val="0"/>
              <c:layout>
                <c:manualLayout>
                  <c:x val="1.5198012211012003E-2"/>
                  <c:y val="-5.209645660106210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1323-40F5-B251-9E9ABD21969C}"/>
                </c:ext>
              </c:extLst>
            </c:dLbl>
            <c:dLbl>
              <c:idx val="1"/>
              <c:layout>
                <c:manualLayout>
                  <c:x val="1.2376421358252301E-2"/>
                  <c:y val="-1.02392595288532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1323-40F5-B251-9E9ABD21969C}"/>
                </c:ext>
              </c:extLst>
            </c:dLbl>
            <c:dLbl>
              <c:idx val="2"/>
              <c:layout>
                <c:manualLayout>
                  <c:x val="8.6741027248623363E-3"/>
                  <c:y val="-2.47596206189671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323-40F5-B251-9E9ABD21969C}"/>
                </c:ext>
              </c:extLst>
            </c:dLbl>
            <c:dLbl>
              <c:idx val="3"/>
              <c:layout>
                <c:manualLayout>
                  <c:x val="3.1638418079096252E-2"/>
                  <c:y val="-1.1799410029498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323-40F5-B251-9E9ABD21969C}"/>
                </c:ext>
              </c:extLst>
            </c:dLbl>
            <c:dLbl>
              <c:idx val="4"/>
              <c:layout>
                <c:manualLayout>
                  <c:x val="2.9378531073446332E-2"/>
                  <c:y val="-7.8662733529990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1323-40F5-B251-9E9ABD21969C}"/>
                </c:ext>
              </c:extLst>
            </c:dLbl>
            <c:dLbl>
              <c:idx val="5"/>
              <c:layout>
                <c:manualLayout>
                  <c:x val="2.9378531073446332E-2"/>
                  <c:y val="-7.866273352999051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1323-40F5-B251-9E9ABD21969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solidFill>
                      <a:srgbClr val="FF3300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'собств. конс. и рай.'!$A$4:$A$6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'собств. конс. и рай.'!$C$4:$C$6</c:f>
              <c:numCache>
                <c:formatCode>#,##0.0</c:formatCode>
                <c:ptCount val="3"/>
                <c:pt idx="0">
                  <c:v>560.5</c:v>
                </c:pt>
                <c:pt idx="1">
                  <c:v>614.79999999999995</c:v>
                </c:pt>
                <c:pt idx="2">
                  <c:v>654.1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1323-40F5-B251-9E9ABD21969C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481"/>
        <c:shape val="cylinder"/>
        <c:axId val="145597280"/>
        <c:axId val="145594536"/>
        <c:axId val="0"/>
      </c:bar3DChart>
      <c:catAx>
        <c:axId val="1455972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noFill/>
          <a:ln>
            <a:noFill/>
          </a:ln>
        </c:spPr>
        <c:txPr>
          <a:bodyPr rot="0" vert="horz"/>
          <a:lstStyle/>
          <a:p>
            <a:pPr>
              <a:defRPr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594536"/>
        <c:crosses val="autoZero"/>
        <c:auto val="1"/>
        <c:lblAlgn val="ctr"/>
        <c:lblOffset val="100"/>
        <c:noMultiLvlLbl val="0"/>
      </c:catAx>
      <c:valAx>
        <c:axId val="145594536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6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145597280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defRPr>
            </a:pPr>
            <a:r>
              <a:rPr lang="ru-RU" sz="20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Структура</a:t>
            </a:r>
            <a:r>
              <a:rPr lang="ru-RU" sz="2000" baseline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налоговых и неналоговых доходов бюджета Белокалитвинского района в </a:t>
            </a:r>
            <a:r>
              <a:rPr lang="ru-RU" sz="2000" baseline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2000" baseline="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году, </a:t>
            </a:r>
            <a:r>
              <a:rPr lang="ru-RU" sz="2000" baseline="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20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c:rich>
      </c:tx>
      <c:overlay val="0"/>
    </c:title>
    <c:autoTitleDeleted val="0"/>
    <c:view3D>
      <c:rotX val="30"/>
      <c:rotY val="0"/>
      <c:rAngAx val="0"/>
      <c:perspective val="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5923700043043673E-2"/>
          <c:y val="0.13615295501855279"/>
          <c:w val="0.94407629995695352"/>
          <c:h val="0.8638470449814466"/>
        </c:manualLayout>
      </c:layout>
      <c:pie3DChart>
        <c:varyColors val="1"/>
        <c:ser>
          <c:idx val="0"/>
          <c:order val="0"/>
          <c:explosion val="25"/>
          <c:dPt>
            <c:idx val="0"/>
            <c:bubble3D val="0"/>
            <c:explosion val="38"/>
            <c:spPr>
              <a:solidFill>
                <a:srgbClr val="0070C0"/>
              </a:solidFill>
            </c:spPr>
            <c:extLst>
              <c:ext xmlns:c16="http://schemas.microsoft.com/office/drawing/2014/chart" uri="{C3380CC4-5D6E-409C-BE32-E72D297353CC}">
                <c16:uniqueId val="{00000001-5F60-4C49-BFD3-230C122837FF}"/>
              </c:ext>
            </c:extLst>
          </c:dPt>
          <c:dLbls>
            <c:dLbl>
              <c:idx val="0"/>
              <c:layout>
                <c:manualLayout>
                  <c:x val="-0.14933156827012345"/>
                  <c:y val="-0.19967139902666847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5F60-4C49-BFD3-230C122837FF}"/>
                </c:ext>
              </c:extLst>
            </c:dLbl>
            <c:dLbl>
              <c:idx val="1"/>
              <c:layout>
                <c:manualLayout>
                  <c:x val="4.3668122270742364E-3"/>
                  <c:y val="4.6889499898273498E-3"/>
                </c:manualLayout>
              </c:layout>
              <c:tx>
                <c:rich>
                  <a:bodyPr/>
                  <a:lstStyle/>
                  <a:p>
                    <a:r>
                      <a:rPr lang="ru-RU" dirty="0"/>
                      <a:t>Акцизы ; </a:t>
                    </a:r>
                    <a:r>
                      <a:rPr lang="ru-RU" dirty="0" smtClean="0"/>
                      <a:t>36</a:t>
                    </a:r>
                    <a:r>
                      <a:rPr lang="ru-RU" baseline="0" dirty="0" smtClean="0"/>
                      <a:t> 490,5</a:t>
                    </a:r>
                    <a:endParaRPr lang="ru-RU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5F60-4C49-BFD3-230C122837FF}"/>
                </c:ext>
              </c:extLst>
            </c:dLbl>
            <c:dLbl>
              <c:idx val="2"/>
              <c:layout>
                <c:manualLayout>
                  <c:x val="2.1475776226661653E-2"/>
                  <c:y val="-5.2769912615478885E-2"/>
                </c:manualLayout>
              </c:layout>
              <c:tx>
                <c:rich>
                  <a:bodyPr/>
                  <a:lstStyle/>
                  <a:p>
                    <a:r>
                      <a:rPr lang="ru-RU" b="1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Е</a:t>
                    </a:r>
                    <a:r>
                      <a:rPr lang="ru-RU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СХН; 5 426,8</a:t>
                    </a: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5F60-4C49-BFD3-230C122837FF}"/>
                </c:ext>
              </c:extLst>
            </c:dLbl>
            <c:dLbl>
              <c:idx val="3"/>
              <c:layout>
                <c:manualLayout>
                  <c:x val="-3.4337986681795801E-2"/>
                  <c:y val="-1.4302400829994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5F60-4C49-BFD3-230C122837FF}"/>
                </c:ext>
              </c:extLst>
            </c:dLbl>
            <c:dLbl>
              <c:idx val="4"/>
              <c:layout>
                <c:manualLayout>
                  <c:x val="-1.406136460016735E-2"/>
                  <c:y val="2.7782797698923899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F60-4C49-BFD3-230C122837FF}"/>
                </c:ext>
              </c:extLst>
            </c:dLbl>
            <c:dLbl>
              <c:idx val="5"/>
              <c:layout>
                <c:manualLayout>
                  <c:x val="5.5221263280954471E-3"/>
                  <c:y val="-3.72409421165106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5F60-4C49-BFD3-230C122837FF}"/>
                </c:ext>
              </c:extLst>
            </c:dLbl>
            <c:dLbl>
              <c:idx val="6"/>
              <c:layout>
                <c:manualLayout>
                  <c:x val="3.4963094132884037E-2"/>
                  <c:y val="-1.294209043113498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5F60-4C49-BFD3-230C122837FF}"/>
                </c:ext>
              </c:extLst>
            </c:dLbl>
            <c:dLbl>
              <c:idx val="7"/>
              <c:layout>
                <c:manualLayout>
                  <c:x val="0.11959621313711342"/>
                  <c:y val="-3.5528893598048589E-2"/>
                </c:manualLayout>
              </c:layout>
              <c:tx>
                <c:rich>
                  <a:bodyPr/>
                  <a:lstStyle/>
                  <a:p>
                    <a:r>
                      <a:rPr lang="ru-RU" sz="1100" b="1" dirty="0">
                        <a:solidFill>
                          <a:schemeClr val="accent3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rPr>
                      <a:t>Д</a:t>
                    </a:r>
                    <a:r>
                      <a:rPr lang="ru-RU" sz="1100" dirty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оходы от использования имущества; </a:t>
                    </a:r>
                    <a:r>
                      <a:rPr lang="ru-RU" sz="1100" dirty="0" smtClean="0">
                        <a:solidFill>
                          <a:schemeClr val="accent3">
                            <a:lumMod val="50000"/>
                          </a:schemeClr>
                        </a:solidFill>
                      </a:rPr>
                      <a:t>30,5</a:t>
                    </a:r>
                    <a:endParaRPr lang="ru-RU" sz="1100" dirty="0">
                      <a:solidFill>
                        <a:schemeClr val="accent3">
                          <a:lumMod val="50000"/>
                        </a:schemeClr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5F60-4C49-BFD3-230C122837FF}"/>
                </c:ext>
              </c:extLst>
            </c:dLbl>
            <c:dLbl>
              <c:idx val="8"/>
              <c:layout>
                <c:manualLayout>
                  <c:x val="0.1375550076740259"/>
                  <c:y val="-8.6688741326833227E-3"/>
                </c:manualLayout>
              </c:layout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5F60-4C49-BFD3-230C122837F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100" b="1">
                    <a:solidFill>
                      <a:schemeClr val="accent3">
                        <a:lumMod val="50000"/>
                      </a:schemeClr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'налоговые и неналоговые'!$A$15:$A$23</c:f>
              <c:strCache>
                <c:ptCount val="9"/>
                <c:pt idx="0">
                  <c:v>НДФЛ </c:v>
                </c:pt>
                <c:pt idx="1">
                  <c:v>Акцизы </c:v>
                </c:pt>
                <c:pt idx="2">
                  <c:v>ЕСХН</c:v>
                </c:pt>
                <c:pt idx="3">
                  <c:v>ЕНВД</c:v>
                </c:pt>
                <c:pt idx="4">
                  <c:v>ЕНПС</c:v>
                </c:pt>
                <c:pt idx="5">
                  <c:v>Транспортный налог</c:v>
                </c:pt>
                <c:pt idx="6">
                  <c:v>Государственная пошлина</c:v>
                </c:pt>
                <c:pt idx="7">
                  <c:v>Доходы от использования имущества</c:v>
                </c:pt>
                <c:pt idx="8">
                  <c:v>Прочие доходы</c:v>
                </c:pt>
              </c:strCache>
            </c:strRef>
          </c:cat>
          <c:val>
            <c:numRef>
              <c:f>'налоговые и неналоговые'!$B$15:$B$23</c:f>
              <c:numCache>
                <c:formatCode>#,##0.0</c:formatCode>
                <c:ptCount val="9"/>
                <c:pt idx="0">
                  <c:v>438</c:v>
                </c:pt>
                <c:pt idx="1">
                  <c:v>38.1</c:v>
                </c:pt>
                <c:pt idx="2" formatCode="General">
                  <c:v>3.5</c:v>
                </c:pt>
                <c:pt idx="3">
                  <c:v>2.2999999999999998</c:v>
                </c:pt>
                <c:pt idx="4">
                  <c:v>4.2</c:v>
                </c:pt>
                <c:pt idx="5">
                  <c:v>28.5</c:v>
                </c:pt>
                <c:pt idx="6">
                  <c:v>15.3</c:v>
                </c:pt>
                <c:pt idx="7" formatCode="General">
                  <c:v>30.5</c:v>
                </c:pt>
                <c:pt idx="8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5F60-4C49-BFD3-230C122837FF}"/>
            </c:ext>
          </c:extLst>
        </c:ser>
        <c:ser>
          <c:idx val="1"/>
          <c:order val="1"/>
          <c:explosion val="25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1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'налоговые и неналоговые'!$A$15:$A$23</c:f>
              <c:strCache>
                <c:ptCount val="9"/>
                <c:pt idx="0">
                  <c:v>НДФЛ </c:v>
                </c:pt>
                <c:pt idx="1">
                  <c:v>Акцизы </c:v>
                </c:pt>
                <c:pt idx="2">
                  <c:v>ЕСХН</c:v>
                </c:pt>
                <c:pt idx="3">
                  <c:v>ЕНВД</c:v>
                </c:pt>
                <c:pt idx="4">
                  <c:v>ЕНПС</c:v>
                </c:pt>
                <c:pt idx="5">
                  <c:v>Транспортный налог</c:v>
                </c:pt>
                <c:pt idx="6">
                  <c:v>Государственная пошлина</c:v>
                </c:pt>
                <c:pt idx="7">
                  <c:v>Доходы от использования имущества</c:v>
                </c:pt>
                <c:pt idx="8">
                  <c:v>Прочие доходы</c:v>
                </c:pt>
              </c:strCache>
            </c:strRef>
          </c:cat>
          <c:val>
            <c:numRef>
              <c:f>'налоговые и неналоговые'!$C$15:$C$23</c:f>
              <c:numCache>
                <c:formatCode>0.0%</c:formatCode>
                <c:ptCount val="9"/>
                <c:pt idx="0">
                  <c:v>0.7813057438458797</c:v>
                </c:pt>
                <c:pt idx="1">
                  <c:v>6.7962896896182734E-2</c:v>
                </c:pt>
                <c:pt idx="2">
                  <c:v>6.2433107384944758E-3</c:v>
                </c:pt>
                <c:pt idx="3">
                  <c:v>4.1027470567249393E-3</c:v>
                </c:pt>
                <c:pt idx="4">
                  <c:v>7.4919728861933717E-3</c:v>
                </c:pt>
                <c:pt idx="5">
                  <c:v>5.0838387442026449E-2</c:v>
                </c:pt>
                <c:pt idx="6">
                  <c:v>2.7292186942561542E-2</c:v>
                </c:pt>
                <c:pt idx="7">
                  <c:v>5.4405993578308984E-2</c:v>
                </c:pt>
                <c:pt idx="8">
                  <c:v>3.5676061362825587E-4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5F60-4C49-BFD3-230C122837FF}"/>
            </c:ext>
          </c:extLst>
        </c:ser>
        <c:dLbls>
          <c:showLegendKey val="0"/>
          <c:showVal val="1"/>
          <c:showCatName val="1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zero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37"/>
    </mc:Choice>
    <mc:Fallback>
      <c:style val="37"/>
    </mc:Fallback>
  </mc:AlternateContent>
  <c:chart>
    <c:title>
      <c:tx>
        <c:rich>
          <a:bodyPr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r>
              <a:rPr lang="ru-RU" sz="1600" b="1" i="0" strike="noStrike">
                <a:solidFill>
                  <a:srgbClr val="008000"/>
                </a:solidFill>
                <a:latin typeface="Calibri"/>
                <a:cs typeface="Calibri"/>
              </a:rPr>
              <a:t>ДИНАМИКА ПОСТУПЛЕНИЙ НАЛОГА НА ДОХОДЫ ФИЗИЧЕСКИЗ ЛИЦ В БЮДЖЕТ БЕЛОКАЛИТВИНСКОГО РАЙОНА     </a:t>
            </a:r>
            <a:r>
              <a:rPr lang="ru-RU" sz="1050" b="0" i="0" strike="noStrike">
                <a:solidFill>
                  <a:srgbClr val="000000"/>
                </a:solidFill>
                <a:latin typeface="Calibri"/>
                <a:cs typeface="Calibri"/>
              </a:rPr>
              <a:t>(тыс.руб.)</a:t>
            </a:r>
          </a:p>
        </c:rich>
      </c:tx>
      <c:layout>
        <c:manualLayout>
          <c:xMode val="edge"/>
          <c:yMode val="edge"/>
          <c:x val="9.9995116889458627E-2"/>
          <c:y val="2.8985507246376812E-2"/>
        </c:manualLayout>
      </c:layout>
      <c:overlay val="0"/>
    </c:title>
    <c:autoTitleDeleted val="0"/>
    <c:view3D>
      <c:rotX val="15"/>
      <c:rotY val="20"/>
      <c:depthPercent val="100"/>
      <c:rAngAx val="1"/>
    </c:view3D>
    <c:floor>
      <c:thickness val="0"/>
    </c:floor>
    <c:sideWall>
      <c:thickness val="0"/>
      <c:spPr>
        <a:noFill/>
      </c:spPr>
    </c:sideWall>
    <c:backWall>
      <c:thickness val="0"/>
      <c:spPr>
        <a:noFill/>
      </c:spPr>
    </c:backWall>
    <c:plotArea>
      <c:layout>
        <c:manualLayout>
          <c:layoutTarget val="inner"/>
          <c:xMode val="edge"/>
          <c:yMode val="edge"/>
          <c:x val="1.0288208717549902E-2"/>
          <c:y val="0.12884310451724154"/>
          <c:w val="0.96766562974484349"/>
          <c:h val="0.78962073587092996"/>
        </c:manualLayout>
      </c:layout>
      <c:bar3DChart>
        <c:barDir val="col"/>
        <c:grouping val="standard"/>
        <c:varyColors val="0"/>
        <c:ser>
          <c:idx val="1"/>
          <c:order val="0"/>
          <c:invertIfNegative val="0"/>
          <c:dLbls>
            <c:dLbl>
              <c:idx val="0"/>
              <c:layout>
                <c:manualLayout>
                  <c:x val="1.3094366111212842E-3"/>
                  <c:y val="-0.10288211799612006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438,0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71CE-4066-AFE9-913957755652}"/>
                </c:ext>
              </c:extLst>
            </c:dLbl>
            <c:dLbl>
              <c:idx val="1"/>
              <c:layout>
                <c:manualLayout>
                  <c:x val="3.1419764389916457E-4"/>
                  <c:y val="-6.650325231085244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494,8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1CE-4066-AFE9-913957755652}"/>
                </c:ext>
              </c:extLst>
            </c:dLbl>
            <c:dLbl>
              <c:idx val="2"/>
              <c:layout>
                <c:manualLayout>
                  <c:x val="1.068516144784231E-2"/>
                  <c:y val="-6.6587241812164799E-2"/>
                </c:manualLayout>
              </c:layout>
              <c:tx>
                <c:rich>
                  <a:bodyPr/>
                  <a:lstStyle/>
                  <a:p>
                    <a:pPr>
                      <a:defRPr sz="1400" b="1" i="0" u="none" strike="noStrike" baseline="0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</a:defRPr>
                    </a:pPr>
                    <a:r>
                      <a:rPr lang="en-US" dirty="0" smtClean="0"/>
                      <a:t>533,4</a:t>
                    </a:r>
                    <a:endParaRPr lang="en-US" dirty="0"/>
                  </a:p>
                </c:rich>
              </c:tx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71CE-4066-AFE9-913957755652}"/>
                </c:ext>
              </c:extLst>
            </c:dLbl>
            <c:dLbl>
              <c:idx val="3"/>
              <c:layout>
                <c:manualLayout>
                  <c:x val="1.1318897637795283E-2"/>
                  <c:y val="-0.35356432963865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1CE-4066-AFE9-913957755652}"/>
                </c:ext>
              </c:extLst>
            </c:dLbl>
            <c:dLbl>
              <c:idx val="4"/>
              <c:layout>
                <c:manualLayout>
                  <c:x val="9.5588414820240494E-3"/>
                  <c:y val="-0.34479351951509629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71CE-4066-AFE9-913957755652}"/>
                </c:ext>
              </c:extLst>
            </c:dLbl>
            <c:dLbl>
              <c:idx val="5"/>
              <c:layout>
                <c:manualLayout>
                  <c:x val="2.0426661783556187E-3"/>
                  <c:y val="-0.2758747962260121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1CE-4066-AFE9-913957755652}"/>
                </c:ext>
              </c:extLst>
            </c:dLbl>
            <c:dLbl>
              <c:idx val="6"/>
              <c:layout>
                <c:manualLayout>
                  <c:x val="7.7519379844961491E-3"/>
                  <c:y val="-0.3069546882179308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1CE-4066-AFE9-91395775565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0" i="0" u="none" strike="noStrike" baseline="0">
                    <a:solidFill>
                      <a:srgbClr val="000000"/>
                    </a:solidFill>
                    <a:latin typeface="Calibri"/>
                    <a:ea typeface="Calibri"/>
                    <a:cs typeface="Calibri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'НДФЛ 2018-2020'!$A$4:$A$6</c:f>
              <c:strCache>
                <c:ptCount val="3"/>
                <c:pt idx="0">
                  <c:v> 2021 год</c:v>
                </c:pt>
                <c:pt idx="1">
                  <c:v> 2022 год</c:v>
                </c:pt>
                <c:pt idx="2">
                  <c:v> 2023 год</c:v>
                </c:pt>
              </c:strCache>
            </c:strRef>
          </c:cat>
          <c:val>
            <c:numRef>
              <c:f>'НДФЛ 2018-2020'!$B$4:$B$6</c:f>
              <c:numCache>
                <c:formatCode>#\ ##0.0</c:formatCode>
                <c:ptCount val="3"/>
                <c:pt idx="0">
                  <c:v>438</c:v>
                </c:pt>
                <c:pt idx="1">
                  <c:v>494.8</c:v>
                </c:pt>
                <c:pt idx="2">
                  <c:v>533.4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7-71CE-4066-AFE9-913957755652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5594928"/>
        <c:axId val="145598064"/>
        <c:axId val="147003496"/>
      </c:bar3DChart>
      <c:catAx>
        <c:axId val="1455949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0" i="0" u="none" strike="noStrike" baseline="0">
                <a:solidFill>
                  <a:srgbClr val="000000"/>
                </a:solidFill>
                <a:latin typeface="Calibri"/>
                <a:ea typeface="Calibri"/>
                <a:cs typeface="Calibri"/>
              </a:defRPr>
            </a:pPr>
            <a:endParaRPr lang="ru-RU"/>
          </a:p>
        </c:txPr>
        <c:crossAx val="145598064"/>
        <c:crosses val="autoZero"/>
        <c:auto val="1"/>
        <c:lblAlgn val="ctr"/>
        <c:lblOffset val="100"/>
        <c:noMultiLvlLbl val="0"/>
      </c:catAx>
      <c:valAx>
        <c:axId val="145598064"/>
        <c:scaling>
          <c:orientation val="minMax"/>
        </c:scaling>
        <c:delete val="1"/>
        <c:axPos val="l"/>
        <c:numFmt formatCode="#\ ##0.0" sourceLinked="1"/>
        <c:majorTickMark val="out"/>
        <c:minorTickMark val="none"/>
        <c:tickLblPos val="none"/>
        <c:crossAx val="145594928"/>
        <c:crosses val="autoZero"/>
        <c:crossBetween val="between"/>
      </c:valAx>
      <c:serAx>
        <c:axId val="14700349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one"/>
        <c:crossAx val="145598064"/>
        <c:crosses val="autoZero"/>
        <c:tickLblSkip val="1"/>
        <c:tickMarkSkip val="1"/>
      </c:ser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59477571623708E-2"/>
          <c:y val="0.26740022393051732"/>
          <c:w val="0.95439267907440961"/>
          <c:h val="0.56410458199040558"/>
        </c:manualLayout>
      </c:layout>
      <c:bar3DChart>
        <c:barDir val="col"/>
        <c:grouping val="clustered"/>
        <c:varyColors val="0"/>
        <c:ser>
          <c:idx val="1"/>
          <c:order val="0"/>
          <c:spPr>
            <a:gradFill>
              <a:gsLst>
                <a:gs pos="50000">
                  <a:srgbClr val="6C4D90">
                    <a:lumMod val="40000"/>
                    <a:lumOff val="60000"/>
                  </a:srgbClr>
                </a:gs>
                <a:gs pos="50000">
                  <a:srgbClr val="38540A">
                    <a:tint val="44500"/>
                    <a:satMod val="160000"/>
                  </a:srgbClr>
                </a:gs>
                <a:gs pos="100000">
                  <a:srgbClr val="38540A">
                    <a:tint val="23500"/>
                    <a:satMod val="160000"/>
                  </a:srgbClr>
                </a:gs>
              </a:gsLst>
              <a:lin ang="5400000" scaled="0"/>
            </a:gra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513513513513521E-2"/>
                  <c:y val="-4.55062571103526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B691-4568-B487-2761340EF01D}"/>
                </c:ext>
              </c:extLst>
            </c:dLbl>
            <c:dLbl>
              <c:idx val="1"/>
              <c:layout>
                <c:manualLayout>
                  <c:x val="2.2522522522522592E-3"/>
                  <c:y val="-3.95018993232874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B691-4568-B487-2761340EF01D}"/>
                </c:ext>
              </c:extLst>
            </c:dLbl>
            <c:dLbl>
              <c:idx val="2"/>
              <c:layout>
                <c:manualLayout>
                  <c:x val="1.8018018018018021E-2"/>
                  <c:y val="-3.466042782990784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B691-4568-B487-2761340EF01D}"/>
                </c:ext>
              </c:extLst>
            </c:dLbl>
            <c:dLbl>
              <c:idx val="3"/>
              <c:layout>
                <c:manualLayout>
                  <c:x val="8.3333333333333367E-3"/>
                  <c:y val="-6.44196608529739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B691-4568-B487-2761340EF01D}"/>
                </c:ext>
              </c:extLst>
            </c:dLbl>
            <c:dLbl>
              <c:idx val="4"/>
              <c:layout>
                <c:manualLayout>
                  <c:x val="2.13962190536994E-2"/>
                  <c:y val="-5.0846971773579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B691-4568-B487-2761340EF01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'совокупный доход'!$A$4:$A$6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'совокупный доход'!$B$4:$B$6</c:f>
              <c:numCache>
                <c:formatCode>#,##0.0</c:formatCode>
                <c:ptCount val="3"/>
                <c:pt idx="0">
                  <c:v>10037</c:v>
                </c:pt>
                <c:pt idx="1">
                  <c:v>6767.3</c:v>
                </c:pt>
                <c:pt idx="2">
                  <c:v>7045.2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691-4568-B487-2761340EF01D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7382336"/>
        <c:axId val="147379592"/>
        <c:axId val="0"/>
      </c:bar3DChart>
      <c:catAx>
        <c:axId val="147382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47379592"/>
        <c:crosses val="autoZero"/>
        <c:auto val="1"/>
        <c:lblAlgn val="ctr"/>
        <c:lblOffset val="100"/>
        <c:noMultiLvlLbl val="0"/>
      </c:catAx>
      <c:valAx>
        <c:axId val="14737959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47382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59477571623708E-2"/>
          <c:y val="0.28888978450454178"/>
          <c:w val="0.95439267907440961"/>
          <c:h val="0.56508111694294649"/>
        </c:manualLayout>
      </c:layout>
      <c:bar3D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2.0270270270270389E-2"/>
                  <c:y val="0.106874640669916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0013-4255-A7A1-694664E0EDB3}"/>
                </c:ext>
              </c:extLst>
            </c:dLbl>
            <c:dLbl>
              <c:idx val="1"/>
              <c:layout>
                <c:manualLayout>
                  <c:x val="2.2522522522522542E-2"/>
                  <c:y val="0.1509741282339707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0013-4255-A7A1-694664E0EDB3}"/>
                </c:ext>
              </c:extLst>
            </c:dLbl>
            <c:dLbl>
              <c:idx val="2"/>
              <c:layout>
                <c:manualLayout>
                  <c:x val="1.8018018018018021E-2"/>
                  <c:y val="0.1431171103612052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0013-4255-A7A1-694664E0EDB3}"/>
                </c:ext>
              </c:extLst>
            </c:dLbl>
            <c:dLbl>
              <c:idx val="3"/>
              <c:layout>
                <c:manualLayout>
                  <c:x val="8.3333333333333367E-3"/>
                  <c:y val="-6.44196608529739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0013-4255-A7A1-694664E0EDB3}"/>
                </c:ext>
              </c:extLst>
            </c:dLbl>
            <c:dLbl>
              <c:idx val="4"/>
              <c:layout>
                <c:manualLayout>
                  <c:x val="2.13962190536994E-2"/>
                  <c:y val="-5.0846971773579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0013-4255-A7A1-694664E0ED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Акцизы!$A$4:$A$6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Акцизы!$B$4:$B$6</c:f>
              <c:numCache>
                <c:formatCode>#,##0.0</c:formatCode>
                <c:ptCount val="3"/>
                <c:pt idx="0">
                  <c:v>38088.300000000003</c:v>
                </c:pt>
                <c:pt idx="1">
                  <c:v>40071</c:v>
                </c:pt>
                <c:pt idx="2">
                  <c:v>40071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0013-4255-A7A1-694664E0ED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7382728"/>
        <c:axId val="147383512"/>
        <c:axId val="0"/>
      </c:bar3DChart>
      <c:catAx>
        <c:axId val="1473827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47383512"/>
        <c:crosses val="autoZero"/>
        <c:auto val="1"/>
        <c:lblAlgn val="ctr"/>
        <c:lblOffset val="100"/>
        <c:noMultiLvlLbl val="0"/>
      </c:catAx>
      <c:valAx>
        <c:axId val="147383512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4738272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2.1959477571623708E-2"/>
          <c:y val="0.28571517148800685"/>
          <c:w val="0.95439267907440961"/>
          <c:h val="0.5682557299594807"/>
        </c:manualLayout>
      </c:layout>
      <c:bar3DChart>
        <c:barDir val="col"/>
        <c:grouping val="clustered"/>
        <c:varyColors val="0"/>
        <c:ser>
          <c:idx val="1"/>
          <c:order val="0"/>
          <c:spPr>
            <a:solidFill>
              <a:srgbClr val="00B050"/>
            </a:solidFill>
            <a:scene3d>
              <a:camera prst="orthographicFront"/>
              <a:lightRig rig="threePt" dir="t"/>
            </a:scene3d>
            <a:sp3d>
              <a:bevelT/>
            </a:sp3d>
          </c:spPr>
          <c:invertIfNegative val="0"/>
          <c:dLbls>
            <c:dLbl>
              <c:idx val="0"/>
              <c:layout>
                <c:manualLayout>
                  <c:x val="1.3513513513513521E-2"/>
                  <c:y val="0.1068746406699165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F87C-4303-9726-FA36811426B3}"/>
                </c:ext>
              </c:extLst>
            </c:dLbl>
            <c:dLbl>
              <c:idx val="1"/>
              <c:layout>
                <c:manualLayout>
                  <c:x val="2.0270270270270389E-2"/>
                  <c:y val="0.1636725409323833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87C-4303-9726-FA36811426B3}"/>
                </c:ext>
              </c:extLst>
            </c:dLbl>
            <c:dLbl>
              <c:idx val="2"/>
              <c:layout>
                <c:manualLayout>
                  <c:x val="1.801784067532099E-2"/>
                  <c:y val="0.1642814648168983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87C-4303-9726-FA36811426B3}"/>
                </c:ext>
              </c:extLst>
            </c:dLbl>
            <c:dLbl>
              <c:idx val="3"/>
              <c:layout>
                <c:manualLayout>
                  <c:x val="8.3333333333333367E-3"/>
                  <c:y val="-6.44196608529740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87C-4303-9726-FA36811426B3}"/>
                </c:ext>
              </c:extLst>
            </c:dLbl>
            <c:dLbl>
              <c:idx val="4"/>
              <c:layout>
                <c:manualLayout>
                  <c:x val="2.13962190536994E-2"/>
                  <c:y val="-5.084697177357949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F87C-4303-9726-FA36811426B3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i="0" u="none" strike="noStrike" baseline="0">
                    <a:solidFill>
                      <a:srgbClr val="000000"/>
                    </a:solidFill>
                    <a:latin typeface="Times New Roman" pitchFamily="18" charset="0"/>
                    <a:ea typeface="Calibri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'Налог на имущество'!$A$4:$A$6</c:f>
              <c:strCache>
                <c:ptCount val="3"/>
                <c:pt idx="0">
                  <c:v>2021 год</c:v>
                </c:pt>
                <c:pt idx="1">
                  <c:v>2022 год</c:v>
                </c:pt>
                <c:pt idx="2">
                  <c:v>2023 год</c:v>
                </c:pt>
              </c:strCache>
            </c:strRef>
          </c:cat>
          <c:val>
            <c:numRef>
              <c:f>'Налог на имущество'!$B$4:$B$6</c:f>
              <c:numCache>
                <c:formatCode>#,##0.0</c:formatCode>
                <c:ptCount val="3"/>
                <c:pt idx="0">
                  <c:v>28505.1</c:v>
                </c:pt>
                <c:pt idx="1">
                  <c:v>28318.9</c:v>
                </c:pt>
                <c:pt idx="2">
                  <c:v>28134.799999999996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F87C-4303-9726-FA36811426B3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shape val="cylinder"/>
        <c:axId val="147380768"/>
        <c:axId val="147383904"/>
        <c:axId val="0"/>
      </c:bar3DChart>
      <c:catAx>
        <c:axId val="147380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0" vert="horz"/>
          <a:lstStyle/>
          <a:p>
            <a:pPr>
              <a:defRPr sz="1400" b="1" i="0" u="none" strike="noStrike" baseline="0">
                <a:solidFill>
                  <a:srgbClr val="000000"/>
                </a:solidFill>
                <a:latin typeface="Times New Roman" pitchFamily="18" charset="0"/>
                <a:ea typeface="Calibri"/>
                <a:cs typeface="Times New Roman" pitchFamily="18" charset="0"/>
              </a:defRPr>
            </a:pPr>
            <a:endParaRPr lang="ru-RU"/>
          </a:p>
        </c:txPr>
        <c:crossAx val="147383904"/>
        <c:crosses val="autoZero"/>
        <c:auto val="1"/>
        <c:lblAlgn val="ctr"/>
        <c:lblOffset val="100"/>
        <c:noMultiLvlLbl val="0"/>
      </c:catAx>
      <c:valAx>
        <c:axId val="147383904"/>
        <c:scaling>
          <c:orientation val="minMax"/>
        </c:scaling>
        <c:delete val="1"/>
        <c:axPos val="l"/>
        <c:numFmt formatCode="#,##0.0" sourceLinked="1"/>
        <c:majorTickMark val="out"/>
        <c:minorTickMark val="none"/>
        <c:tickLblPos val="none"/>
        <c:crossAx val="147380768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txPr>
    <a:bodyPr/>
    <a:lstStyle/>
    <a:p>
      <a:pPr>
        <a:defRPr sz="10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rotY val="20"/>
      <c:depthPercent val="100"/>
      <c:rAngAx val="1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>
        <c:manualLayout>
          <c:layoutTarget val="inner"/>
          <c:xMode val="edge"/>
          <c:yMode val="edge"/>
          <c:x val="0.18172656741843499"/>
          <c:y val="7.2731270599563011E-2"/>
          <c:w val="0.53015136296331378"/>
          <c:h val="0.85047818760878913"/>
        </c:manualLayout>
      </c:layout>
      <c:bar3DChart>
        <c:barDir val="col"/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Бюджет Белокалитвинского района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tint val="62000"/>
                    <a:hueMod val="94000"/>
                    <a:satMod val="140000"/>
                    <a:lumMod val="110000"/>
                  </a:schemeClr>
                </a:gs>
                <a:gs pos="100000">
                  <a:schemeClr val="accent1">
                    <a:tint val="84000"/>
                    <a:satMod val="160000"/>
                  </a:schemeClr>
                </a:gs>
              </a:gsLst>
              <a:lin ang="5400000" scaled="0"/>
            </a:gradFill>
            <a:ln w="9525" cap="flat" cmpd="sng" algn="ctr">
              <a:solidFill>
                <a:schemeClr val="accent1">
                  <a:shade val="95000"/>
                </a:schemeClr>
              </a:solidFill>
              <a:round/>
            </a:ln>
            <a:effectLst/>
            <a:sp3d contourW="9525">
              <a:contourClr>
                <a:schemeClr val="accent1">
                  <a:shade val="95000"/>
                </a:schemeClr>
              </a:contourClr>
            </a:sp3d>
          </c:spPr>
          <c:invertIfNegative val="0"/>
          <c:dLbls>
            <c:dLbl>
              <c:idx val="0"/>
              <c:layout>
                <c:manualLayout>
                  <c:x val="1.9596588033428383E-2"/>
                  <c:y val="-2.732481993393535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81BF-4135-A79E-441028DA4D48}"/>
                </c:ext>
              </c:extLst>
            </c:dLbl>
            <c:dLbl>
              <c:idx val="1"/>
              <c:layout>
                <c:manualLayout>
                  <c:x val="3.0794638338244598E-2"/>
                  <c:y val="-9.93629815779467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81BF-4135-A79E-441028DA4D48}"/>
                </c:ext>
              </c:extLst>
            </c:dLbl>
            <c:dLbl>
              <c:idx val="2"/>
              <c:layout>
                <c:manualLayout>
                  <c:x val="2.6595369473938441E-2"/>
                  <c:y val="-2.48407453944867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81BF-4135-A79E-441028DA4D48}"/>
                </c:ext>
              </c:extLst>
            </c:dLbl>
            <c:dLbl>
              <c:idx val="3"/>
              <c:layout>
                <c:manualLayout>
                  <c:x val="2.7995125762040583E-2"/>
                  <c:y val="-1.98725963155893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81BF-4135-A79E-441028DA4D48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 algn="ctr">
                  <a:defRPr lang="ru-RU" sz="1600" b="0" i="0" u="none" strike="noStrike" kern="1200" baseline="0">
                    <a:solidFill>
                      <a:schemeClr val="bg1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 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0.0</c:formatCode>
                <c:ptCount val="4"/>
                <c:pt idx="0">
                  <c:v>3735.8</c:v>
                </c:pt>
                <c:pt idx="1">
                  <c:v>3630.3</c:v>
                </c:pt>
                <c:pt idx="2">
                  <c:v>3311.3</c:v>
                </c:pt>
                <c:pt idx="3">
                  <c:v>2489.1999999999998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81BF-4135-A79E-441028DA4D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box"/>
        <c:axId val="283040752"/>
        <c:axId val="283036048"/>
        <c:axId val="280722640"/>
      </c:bar3DChart>
      <c:catAx>
        <c:axId val="283040752"/>
        <c:scaling>
          <c:orientation val="minMax"/>
        </c:scaling>
        <c:delete val="0"/>
        <c:axPos val="b"/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3036048"/>
        <c:crosses val="autoZero"/>
        <c:auto val="1"/>
        <c:lblAlgn val="ctr"/>
        <c:lblOffset val="100"/>
        <c:noMultiLvlLbl val="0"/>
      </c:catAx>
      <c:valAx>
        <c:axId val="2830360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 algn="ctr">
              <a:defRPr lang="ru-RU" sz="16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  <c:crossAx val="283040752"/>
        <c:crosses val="autoZero"/>
        <c:crossBetween val="between"/>
      </c:valAx>
      <c:serAx>
        <c:axId val="280722640"/>
        <c:scaling>
          <c:orientation val="minMax"/>
        </c:scaling>
        <c:delete val="0"/>
        <c:axPos val="b"/>
        <c:majorTickMark val="none"/>
        <c:minorTickMark val="none"/>
        <c:tickLblPos val="none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RU"/>
          </a:p>
        </c:txPr>
        <c:crossAx val="283036048"/>
        <c:crosses val="autoZero"/>
      </c:ser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bg1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endParaRPr lang="ru-RU"/>
          </a:p>
        </c:txPr>
      </c:legendEntry>
      <c:layout>
        <c:manualLayout>
          <c:xMode val="edge"/>
          <c:yMode val="edge"/>
          <c:x val="0.18348247901908604"/>
          <c:y val="0.86108194551153161"/>
          <c:w val="0.6720762660898113"/>
          <c:h val="8.0258492405382353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bg1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view3D>
      <c:rotX val="15"/>
      <c:rotY val="20"/>
      <c:rAngAx val="1"/>
    </c:view3D>
    <c:floor>
      <c:thickness val="0"/>
    </c:floor>
    <c:sideWall>
      <c:thickness val="0"/>
      <c:spPr>
        <a:noFill/>
        <a:ln w="25400">
          <a:noFill/>
        </a:ln>
      </c:spPr>
    </c:sideWall>
    <c:backWall>
      <c:thickness val="0"/>
      <c:spPr>
        <a:noFill/>
        <a:ln w="25400">
          <a:noFill/>
        </a:ln>
      </c:spPr>
    </c:backWall>
    <c:plotArea>
      <c:layout>
        <c:manualLayout>
          <c:layoutTarget val="inner"/>
          <c:xMode val="edge"/>
          <c:yMode val="edge"/>
          <c:x val="0.13644202526624691"/>
          <c:y val="2.5527134411965996E-2"/>
          <c:w val="0.49497897846061639"/>
          <c:h val="0.94894573117606862"/>
        </c:manualLayout>
      </c:layout>
      <c:bar3D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Общегосударственные вопросы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-1.3118377113286769E-2"/>
                  <c:y val="-6.729880890427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5C3-42AF-AC6A-8DB73C0ED9A9}"/>
                </c:ext>
              </c:extLst>
            </c:dLbl>
            <c:dLbl>
              <c:idx val="1"/>
              <c:layout>
                <c:manualLayout>
                  <c:x val="-1.3118377113286769E-2"/>
                  <c:y val="-6.49781603213678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C3-42AF-AC6A-8DB73C0ED9A9}"/>
                </c:ext>
              </c:extLst>
            </c:dLbl>
            <c:dLbl>
              <c:idx val="2"/>
              <c:layout>
                <c:manualLayout>
                  <c:x val="-1.4575974570318633E-2"/>
                  <c:y val="-6.49781603213677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C3-42AF-AC6A-8DB73C0ED9A9}"/>
                </c:ext>
              </c:extLst>
            </c:dLbl>
            <c:dLbl>
              <c:idx val="3"/>
              <c:layout>
                <c:manualLayout>
                  <c:x val="-1.0203182199223042E-2"/>
                  <c:y val="-6.265751173846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Лист1!$B$2:$B$5</c:f>
              <c:numCache>
                <c:formatCode>#\ ##0.0</c:formatCode>
                <c:ptCount val="4"/>
                <c:pt idx="0">
                  <c:v>161917.79999999999</c:v>
                </c:pt>
                <c:pt idx="1">
                  <c:v>161816.1</c:v>
                </c:pt>
                <c:pt idx="2">
                  <c:v>181892</c:v>
                </c:pt>
                <c:pt idx="3">
                  <c:v>192139.8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95C3-42AF-AC6A-8DB73C0ED9A9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Национальная безопасность и правоохранительная деятельность</c:v>
                </c:pt>
              </c:strCache>
            </c:strRef>
          </c:tx>
          <c:spPr>
            <a:solidFill>
              <a:schemeClr val="accent5">
                <a:lumMod val="75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3.060954659766945E-2"/>
                  <c:y val="-6.729880890427371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C3-42AF-AC6A-8DB73C0ED9A9}"/>
                </c:ext>
              </c:extLst>
            </c:dLbl>
            <c:dLbl>
              <c:idx val="1"/>
              <c:layout>
                <c:manualLayout>
                  <c:x val="2.7694351683605636E-2"/>
                  <c:y val="-6.265751173846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C3-42AF-AC6A-8DB73C0ED9A9}"/>
                </c:ext>
              </c:extLst>
            </c:dLbl>
            <c:dLbl>
              <c:idx val="2"/>
              <c:layout>
                <c:manualLayout>
                  <c:x val="2.477915676954168E-2"/>
                  <c:y val="-6.265751173846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C3-42AF-AC6A-8DB73C0ED9A9}"/>
                </c:ext>
              </c:extLst>
            </c:dLbl>
            <c:dLbl>
              <c:idx val="3"/>
              <c:layout>
                <c:manualLayout>
                  <c:x val="2.4779156769541649E-2"/>
                  <c:y val="-6.729880890427379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Лист1!$C$2:$C$5</c:f>
              <c:numCache>
                <c:formatCode>#\ ##0.0</c:formatCode>
                <c:ptCount val="4"/>
                <c:pt idx="0">
                  <c:v>25168.9</c:v>
                </c:pt>
                <c:pt idx="1">
                  <c:v>24833</c:v>
                </c:pt>
                <c:pt idx="2">
                  <c:v>24253.9</c:v>
                </c:pt>
                <c:pt idx="3">
                  <c:v>24270.7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9-95C3-42AF-AC6A-8DB73C0ED9A9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Национальная экономика</c:v>
                </c:pt>
              </c:strCache>
            </c:strRef>
          </c:tx>
          <c:spPr>
            <a:solidFill>
              <a:srgbClr val="FF00FF"/>
            </a:solidFill>
          </c:spPr>
          <c:invertIfNegative val="0"/>
          <c:dLbls>
            <c:dLbl>
              <c:idx val="0"/>
              <c:layout>
                <c:manualLayout>
                  <c:x val="2.1863961855477981E-2"/>
                  <c:y val="5.10542688239319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95C3-42AF-AC6A-8DB73C0ED9A9}"/>
                </c:ext>
              </c:extLst>
            </c:dLbl>
            <c:dLbl>
              <c:idx val="1"/>
              <c:layout>
                <c:manualLayout>
                  <c:x val="2.4779156769541649E-2"/>
                  <c:y val="5.3374917406837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95C3-42AF-AC6A-8DB73C0ED9A9}"/>
                </c:ext>
              </c:extLst>
            </c:dLbl>
            <c:dLbl>
              <c:idx val="2"/>
              <c:layout>
                <c:manualLayout>
                  <c:x val="2.6236754226573757E-2"/>
                  <c:y val="5.3374917406837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C-95C3-42AF-AC6A-8DB73C0ED9A9}"/>
                </c:ext>
              </c:extLst>
            </c:dLbl>
            <c:dLbl>
              <c:idx val="3"/>
              <c:layout>
                <c:manualLayout>
                  <c:x val="1.8948766941414223E-2"/>
                  <c:y val="4.177167449230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Лист1!$D$2:$D$5</c:f>
              <c:numCache>
                <c:formatCode>#\ ##0.0</c:formatCode>
                <c:ptCount val="4"/>
                <c:pt idx="0">
                  <c:v>222710.39999999982</c:v>
                </c:pt>
                <c:pt idx="1">
                  <c:v>132691.29999999999</c:v>
                </c:pt>
                <c:pt idx="2">
                  <c:v>73901.899999999994</c:v>
                </c:pt>
                <c:pt idx="3">
                  <c:v>70133.399999999994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95C3-42AF-AC6A-8DB73C0ED9A9}"/>
            </c:ext>
          </c:extLst>
        </c:ser>
        <c:ser>
          <c:idx val="3"/>
          <c:order val="3"/>
          <c:tx>
            <c:strRef>
              <c:f>Лист1!$E$1</c:f>
              <c:strCache>
                <c:ptCount val="1"/>
                <c:pt idx="0">
                  <c:v>Жилищно-коммунальное хозяйство</c:v>
                </c:pt>
              </c:strCache>
            </c:strRef>
          </c:tx>
          <c:spPr>
            <a:solidFill>
              <a:schemeClr val="bg2">
                <a:lumMod val="40000"/>
                <a:lumOff val="6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Лист1!$E$2:$E$5</c:f>
              <c:numCache>
                <c:formatCode>#\ ##0.0</c:formatCode>
                <c:ptCount val="4"/>
                <c:pt idx="0">
                  <c:v>421865.2</c:v>
                </c:pt>
                <c:pt idx="1">
                  <c:v>362258.6</c:v>
                </c:pt>
                <c:pt idx="2">
                  <c:v>423840.6</c:v>
                </c:pt>
                <c:pt idx="3">
                  <c:v>55270.6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F-95C3-42AF-AC6A-8DB73C0ED9A9}"/>
            </c:ext>
          </c:extLst>
        </c:ser>
        <c:ser>
          <c:idx val="4"/>
          <c:order val="4"/>
          <c:tx>
            <c:strRef>
              <c:f>Лист1!$F$1</c:f>
              <c:strCache>
                <c:ptCount val="1"/>
                <c:pt idx="0">
                  <c:v>Охрана окружающей среды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Лист1!$F$2:$F$5</c:f>
              <c:numCache>
                <c:formatCode>#\ ##0.0</c:formatCode>
                <c:ptCount val="4"/>
                <c:pt idx="0">
                  <c:v>90.3</c:v>
                </c:pt>
                <c:pt idx="1">
                  <c:v>90.3</c:v>
                </c:pt>
                <c:pt idx="2">
                  <c:v>90.3</c:v>
                </c:pt>
                <c:pt idx="3">
                  <c:v>90.3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5C3-42AF-AC6A-8DB73C0ED9A9}"/>
            </c:ext>
          </c:extLst>
        </c:ser>
        <c:ser>
          <c:idx val="5"/>
          <c:order val="5"/>
          <c:tx>
            <c:strRef>
              <c:f>Лист1!$G$1</c:f>
              <c:strCache>
                <c:ptCount val="1"/>
                <c:pt idx="0">
                  <c:v>Образование</c:v>
                </c:pt>
              </c:strCache>
            </c:strRef>
          </c:tx>
          <c:spPr>
            <a:solidFill>
              <a:schemeClr val="accent4">
                <a:lumMod val="60000"/>
                <a:lumOff val="4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Лист1!$G$2:$G$5</c:f>
              <c:numCache>
                <c:formatCode>#\ ##0.0</c:formatCode>
                <c:ptCount val="4"/>
                <c:pt idx="0">
                  <c:v>1491857.6</c:v>
                </c:pt>
                <c:pt idx="1">
                  <c:v>1506772.4</c:v>
                </c:pt>
                <c:pt idx="2">
                  <c:v>1420004.9</c:v>
                </c:pt>
                <c:pt idx="3">
                  <c:v>1231991.6000000001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1-95C3-42AF-AC6A-8DB73C0ED9A9}"/>
            </c:ext>
          </c:extLst>
        </c:ser>
        <c:ser>
          <c:idx val="6"/>
          <c:order val="6"/>
          <c:tx>
            <c:strRef>
              <c:f>Лист1!$H$1</c:f>
              <c:strCache>
                <c:ptCount val="1"/>
                <c:pt idx="0">
                  <c:v>Культура, кинематография</c:v>
                </c:pt>
              </c:strCache>
            </c:strRef>
          </c:tx>
          <c:spPr>
            <a:solidFill>
              <a:srgbClr val="000099"/>
            </a:solidFill>
          </c:spPr>
          <c:invertIfNegative val="0"/>
          <c:dLbls>
            <c:dLbl>
              <c:idx val="0"/>
              <c:layout>
                <c:manualLayout>
                  <c:x val="-4.3727923710955904E-3"/>
                  <c:y val="-6.4978160321367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95C3-42AF-AC6A-8DB73C0ED9A9}"/>
                </c:ext>
              </c:extLst>
            </c:dLbl>
            <c:dLbl>
              <c:idx val="1"/>
              <c:layout>
                <c:manualLayout>
                  <c:x val="5.8303898281274E-3"/>
                  <c:y val="-6.265751173846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95C3-42AF-AC6A-8DB73C0ED9A9}"/>
                </c:ext>
              </c:extLst>
            </c:dLbl>
            <c:dLbl>
              <c:idx val="2"/>
              <c:layout>
                <c:manualLayout>
                  <c:x val="7.2879872851593572E-3"/>
                  <c:y val="-6.265751173846181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95C3-42AF-AC6A-8DB73C0ED9A9}"/>
                </c:ext>
              </c:extLst>
            </c:dLbl>
            <c:dLbl>
              <c:idx val="3"/>
              <c:layout>
                <c:manualLayout>
                  <c:x val="0"/>
                  <c:y val="-7.4260754652991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Лист1!$H$2:$H$5</c:f>
              <c:numCache>
                <c:formatCode>#\ ##0.0</c:formatCode>
                <c:ptCount val="4"/>
                <c:pt idx="0">
                  <c:v>95235.5</c:v>
                </c:pt>
                <c:pt idx="1">
                  <c:v>90151.4</c:v>
                </c:pt>
                <c:pt idx="2">
                  <c:v>60224.800000000003</c:v>
                </c:pt>
                <c:pt idx="3">
                  <c:v>59985.5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6-95C3-42AF-AC6A-8DB73C0ED9A9}"/>
            </c:ext>
          </c:extLst>
        </c:ser>
        <c:ser>
          <c:idx val="7"/>
          <c:order val="7"/>
          <c:tx>
            <c:strRef>
              <c:f>Лист1!$I$1</c:f>
              <c:strCache>
                <c:ptCount val="1"/>
                <c:pt idx="0">
                  <c:v>Здравоохранение</c:v>
                </c:pt>
              </c:strCache>
            </c:strRef>
          </c:tx>
          <c:spPr>
            <a:solidFill>
              <a:schemeClr val="accent3">
                <a:lumMod val="60000"/>
                <a:lumOff val="40000"/>
              </a:schemeClr>
            </a:solidFill>
          </c:spPr>
          <c:invertIfNegative val="0"/>
          <c:dLbls>
            <c:dLbl>
              <c:idx val="0"/>
              <c:layout>
                <c:manualLayout>
                  <c:x val="2.3321559312509867E-2"/>
                  <c:y val="5.10542688239319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95C3-42AF-AC6A-8DB73C0ED9A9}"/>
                </c:ext>
              </c:extLst>
            </c:dLbl>
            <c:dLbl>
              <c:idx val="1"/>
              <c:layout>
                <c:manualLayout>
                  <c:x val="1.7491169484382441E-2"/>
                  <c:y val="5.3374917406837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95C3-42AF-AC6A-8DB73C0ED9A9}"/>
                </c:ext>
              </c:extLst>
            </c:dLbl>
            <c:dLbl>
              <c:idx val="2"/>
              <c:layout>
                <c:manualLayout>
                  <c:x val="2.477915676954168E-2"/>
                  <c:y val="5.3374917406837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95C3-42AF-AC6A-8DB73C0ED9A9}"/>
                </c:ext>
              </c:extLst>
            </c:dLbl>
            <c:dLbl>
              <c:idx val="3"/>
              <c:layout>
                <c:manualLayout>
                  <c:x val="2.4779156769541736E-2"/>
                  <c:y val="4.1771674492307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A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Лист1!$I$2:$I$5</c:f>
              <c:numCache>
                <c:formatCode>#\ ##0.0</c:formatCode>
                <c:ptCount val="4"/>
                <c:pt idx="0">
                  <c:v>60408.4</c:v>
                </c:pt>
                <c:pt idx="1">
                  <c:v>42096.3</c:v>
                </c:pt>
                <c:pt idx="2">
                  <c:v>56782.8</c:v>
                </c:pt>
                <c:pt idx="3">
                  <c:v>46933.2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B-95C3-42AF-AC6A-8DB73C0ED9A9}"/>
            </c:ext>
          </c:extLst>
        </c:ser>
        <c:ser>
          <c:idx val="8"/>
          <c:order val="8"/>
          <c:tx>
            <c:strRef>
              <c:f>Лист1!$J$1</c:f>
              <c:strCache>
                <c:ptCount val="1"/>
                <c:pt idx="0">
                  <c:v>Социальная политика</c:v>
                </c:pt>
              </c:strCache>
            </c:strRef>
          </c:tx>
          <c:spPr>
            <a:solidFill>
              <a:srgbClr val="FFFF00"/>
            </a:solidFill>
          </c:spPr>
          <c:invertIfNegative val="0"/>
          <c:dLbls>
            <c:dLbl>
              <c:idx val="0"/>
              <c:layout>
                <c:manualLayout>
                  <c:x val="4.9558313539083403E-2"/>
                  <c:y val="-3.945102590940188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95C3-42AF-AC6A-8DB73C0ED9A9}"/>
                </c:ext>
              </c:extLst>
            </c:dLbl>
            <c:dLbl>
              <c:idx val="1"/>
              <c:layout>
                <c:manualLayout>
                  <c:x val="4.2270326253924038E-2"/>
                  <c:y val="-3.7130377326496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95C3-42AF-AC6A-8DB73C0ED9A9}"/>
                </c:ext>
              </c:extLst>
            </c:dLbl>
            <c:dLbl>
              <c:idx val="2"/>
              <c:layout>
                <c:manualLayout>
                  <c:x val="4.9558313539083403E-2"/>
                  <c:y val="-3.48097287435898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95C3-42AF-AC6A-8DB73C0ED9A9}"/>
                </c:ext>
              </c:extLst>
            </c:dLbl>
            <c:dLbl>
              <c:idx val="3"/>
              <c:layout>
                <c:manualLayout>
                  <c:x val="5.1015910996115299E-2"/>
                  <c:y val="-3.71303773264959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95C3-42AF-AC6A-8DB73C0ED9A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 b="1">
                    <a:solidFill>
                      <a:schemeClr val="bg1"/>
                    </a:solidFill>
                    <a:latin typeface="Times New Roman" pitchFamily="18" charset="0"/>
                    <a:cs typeface="Times New Roman" pitchFamily="18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Лист1!$J$2:$J$5</c:f>
              <c:numCache>
                <c:formatCode>#\ ##0.0</c:formatCode>
                <c:ptCount val="4"/>
                <c:pt idx="0">
                  <c:v>1252897.2</c:v>
                </c:pt>
                <c:pt idx="1">
                  <c:v>1306276.9000000004</c:v>
                </c:pt>
                <c:pt idx="2">
                  <c:v>1067053.4000000004</c:v>
                </c:pt>
                <c:pt idx="3">
                  <c:v>805084.4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0-95C3-42AF-AC6A-8DB73C0ED9A9}"/>
            </c:ext>
          </c:extLst>
        </c:ser>
        <c:ser>
          <c:idx val="9"/>
          <c:order val="9"/>
          <c:tx>
            <c:strRef>
              <c:f>Лист1!$K$1</c:f>
              <c:strCache>
                <c:ptCount val="1"/>
                <c:pt idx="0">
                  <c:v>Физическая культура и спорт</c:v>
                </c:pt>
              </c:strCache>
            </c:strRef>
          </c:tx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Лист1!$K$2:$K$5</c:f>
              <c:numCache>
                <c:formatCode>#\ ##0.0</c:formatCode>
                <c:ptCount val="4"/>
                <c:pt idx="0">
                  <c:v>3657.5</c:v>
                </c:pt>
                <c:pt idx="1">
                  <c:v>3298</c:v>
                </c:pt>
                <c:pt idx="2">
                  <c:v>3298</c:v>
                </c:pt>
                <c:pt idx="3">
                  <c:v>3298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21-95C3-42AF-AC6A-8DB73C0ED9A9}"/>
            </c:ext>
          </c:extLst>
        </c:ser>
        <c:ser>
          <c:idx val="10"/>
          <c:order val="10"/>
          <c:tx>
            <c:strRef>
              <c:f>Лист1!$L$1</c:f>
              <c:strCache>
                <c:ptCount val="1"/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Лист1!$A$2:$A$5</c:f>
              <c:strCache>
                <c:ptCount val="4"/>
                <c:pt idx="0">
                  <c:v>2020 год</c:v>
                </c:pt>
                <c:pt idx="1">
                  <c:v>2021 год</c:v>
                </c:pt>
                <c:pt idx="2">
                  <c:v>2022 год</c:v>
                </c:pt>
                <c:pt idx="3">
                  <c:v>2023 год</c:v>
                </c:pt>
              </c:strCache>
            </c:strRef>
          </c:cat>
          <c:val>
            <c:numRef>
              <c:f>Лист1!$L$2:$L$5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22-95C3-42AF-AC6A-8DB73C0ED9A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283037224"/>
        <c:axId val="283805240"/>
        <c:axId val="0"/>
      </c:bar3DChart>
      <c:catAx>
        <c:axId val="283037224"/>
        <c:scaling>
          <c:orientation val="minMax"/>
        </c:scaling>
        <c:delete val="0"/>
        <c:axPos val="l"/>
        <c:numFmt formatCode="#,##0.0" sourceLinked="0"/>
        <c:majorTickMark val="out"/>
        <c:minorTickMark val="none"/>
        <c:tickLblPos val="nextTo"/>
        <c:txPr>
          <a:bodyPr/>
          <a:lstStyle/>
          <a:p>
            <a:pPr>
              <a:defRPr sz="1000" b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defRPr>
            </a:pPr>
            <a:endParaRPr lang="ru-RU"/>
          </a:p>
        </c:txPr>
        <c:crossAx val="283805240"/>
        <c:crosses val="autoZero"/>
        <c:auto val="1"/>
        <c:lblAlgn val="ctr"/>
        <c:lblOffset val="100"/>
        <c:noMultiLvlLbl val="0"/>
      </c:catAx>
      <c:valAx>
        <c:axId val="283805240"/>
        <c:scaling>
          <c:orientation val="minMax"/>
        </c:scaling>
        <c:delete val="1"/>
        <c:axPos val="b"/>
        <c:numFmt formatCode="0%" sourceLinked="1"/>
        <c:majorTickMark val="out"/>
        <c:minorTickMark val="none"/>
        <c:tickLblPos val="none"/>
        <c:crossAx val="283037224"/>
        <c:crosses val="autoZero"/>
        <c:crossBetween val="between"/>
      </c:valAx>
    </c:plotArea>
    <c:legend>
      <c:legendPos val="r"/>
      <c:legendEntry>
        <c:idx val="10"/>
        <c:delete val="1"/>
      </c:legendEntry>
      <c:layout>
        <c:manualLayout>
          <c:xMode val="edge"/>
          <c:yMode val="edge"/>
          <c:x val="0.65980559093066793"/>
          <c:y val="1.4288617054245414E-2"/>
          <c:w val="0.33651185221844204"/>
          <c:h val="0.97217816441448235"/>
        </c:manualLayout>
      </c:layout>
      <c:overlay val="0"/>
      <c:txPr>
        <a:bodyPr/>
        <a:lstStyle/>
        <a:p>
          <a:pPr>
            <a:defRPr sz="1000" b="1">
              <a:solidFill>
                <a:schemeClr val="bg1"/>
              </a:solidFill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89">
  <cs:axisTitle>
    <cs:lnRef idx="0"/>
    <cs:fillRef idx="0"/>
    <cs:effectRef idx="0"/>
    <cs:fontRef idx="minor">
      <a:schemeClr val="tx1">
        <a:lumMod val="50000"/>
        <a:lumOff val="50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>
  <cs:dataPoint3D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3D>
  <cs:dataPointLine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158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2">
      <cs:styleClr val="auto"/>
    </cs:fillRef>
    <cs:effectRef idx="1"/>
    <cs:fontRef idx="minor">
      <a:schemeClr val="dk1"/>
    </cs:fontRef>
    <cs:spPr>
      <a:ln w="9525" cap="flat" cmpd="sng" algn="ctr">
        <a:solidFill>
          <a:schemeClr val="phClr">
            <a:shade val="95000"/>
          </a:schemeClr>
        </a:solidFill>
        <a:round/>
      </a:ln>
    </cs:spPr>
  </cs:dataPointMarker>
  <cs:dataPointMarkerLayout symbol="circle" size="4"/>
  <cs:dataPointWirefram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50000"/>
        <a:lumOff val="50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62" kern="1200" cap="none" spc="20" baseline="0"/>
  </cs:title>
  <cs:trendline>
    <cs:lnRef idx="0">
      <cs:styleClr val="auto"/>
    </cs:lnRef>
    <cs:fillRef idx="2"/>
    <cs:effectRef idx="0"/>
    <cs:fontRef idx="minor">
      <a:schemeClr val="dk1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50000"/>
        <a:lumOff val="50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345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8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3913F-9D56-4414-A30C-A0C6FC043AC7}" type="doc">
      <dgm:prSet loTypeId="urn:microsoft.com/office/officeart/2005/8/layout/cycle3" loCatId="cycle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4796B5F9-2971-4DC2-B076-B6C7E66E5589}">
      <dgm:prSet phldrT="[Текст]" custT="1"/>
      <dgm:spPr/>
      <dgm:t>
        <a:bodyPr/>
        <a:lstStyle/>
        <a:p>
          <a:r>
            <a:rPr lang="ru-RU" sz="16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послания Президента  Федеральному Собранию, определяющие бюджетную политику</a:t>
          </a:r>
          <a:endParaRPr lang="ru-RU" sz="16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9545812-695C-4858-8EB7-F96A2320D6C5}" type="parTrans" cxnId="{0C52BA77-2A4E-42AB-B470-59094B6D73A9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C0C08EF-6B12-4C51-8843-C8347B15D434}" type="sibTrans" cxnId="{0C52BA77-2A4E-42AB-B470-59094B6D73A9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45AEA3-6ABB-4109-9888-166F9740FAEB}">
      <dgm:prSet phldrT="[Текст]" custT="1"/>
      <dgm:spPr/>
      <dgm:t>
        <a:bodyPr/>
        <a:lstStyle/>
        <a:p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налоговой политики Белокалитвинского района на 20</a:t>
          </a:r>
          <a:r>
            <a:rPr lang="en-US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1-2023</a:t>
          </a:r>
          <a:r>
            <a:rPr lang="en-US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годы (Постановления Администрации Белокалитвинского района от </a:t>
          </a:r>
          <a:r>
            <a:rPr lang="en-US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6.11.2020     № 1740)</a:t>
          </a:r>
          <a:endParaRPr lang="ru-RU" sz="1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8A344A8-AFE2-45BE-8590-9CF65FB91F3A}" type="parTrans" cxnId="{7820298E-9C45-47BA-8110-1BD6A1A26AA5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9AF67B-7DB5-4F39-AD11-1882A12B88CF}" type="sibTrans" cxnId="{7820298E-9C45-47BA-8110-1BD6A1A26AA5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D98592-2A33-4BB4-9BDD-AE072F960582}">
      <dgm:prSet phldrT="[Текст]" custT="1"/>
      <dgm:spPr/>
      <dgm:t>
        <a:bodyPr/>
        <a:lstStyle/>
        <a:p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программы Белокалитвинского района</a:t>
          </a:r>
          <a:endParaRPr lang="ru-RU" sz="1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05BCF87-D67F-4B9E-A38D-D86710F40CAC}" type="parTrans" cxnId="{FFD0B14A-541C-445B-A925-AF8BC7ADA2D3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8283A42-208D-429F-A057-CD8A49004637}" type="sibTrans" cxnId="{FFD0B14A-541C-445B-A925-AF8BC7ADA2D3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5208201-EB69-4665-8C80-2471CA118D75}">
      <dgm:prSet phldrT="[Текст]" custT="1"/>
      <dgm:spPr/>
      <dgm:t>
        <a:bodyPr/>
        <a:lstStyle/>
        <a:p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областного закона «Об областном бюджете на 2021 год и на плановый период 2022 и 2023 годов»</a:t>
          </a:r>
          <a:endParaRPr lang="ru-RU" sz="1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9DBF55D-F97B-441B-A4B7-129570FE11F4}" type="parTrans" cxnId="{C07A9B8F-CBDC-47E7-850A-2BB6D3BA442C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034220-ED76-46B4-ACAA-130C2149D090}" type="sibTrans" cxnId="{C07A9B8F-CBDC-47E7-850A-2BB6D3BA442C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38894F3-7706-40C3-80D3-B1C5B90DE5D7}">
      <dgm:prSet phldrT="[Текст]" custT="1"/>
      <dgm:spPr/>
      <dgm:t>
        <a:bodyPr/>
        <a:lstStyle/>
        <a:p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 социально-экономического развития Белокалитвинского района на 20</a:t>
          </a:r>
          <a:r>
            <a:rPr lang="en-US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1-2023 годы (Распоряжение Администрации Белокалитвинского района от 19.1</a:t>
          </a:r>
          <a:r>
            <a:rPr lang="en-US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0" i="0" u="none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.2020 № 99)</a:t>
          </a:r>
          <a:endParaRPr lang="ru-RU" sz="1400" b="0" i="0" u="none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A3A5515-CEC5-45FB-8A41-12CE4F5313C9}" type="parTrans" cxnId="{2E6B2E24-2630-4AD2-A1A7-ABCB134A43F9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CB9F2E-075C-44B7-82E5-A0373AD7FBA7}" type="sibTrans" cxnId="{2E6B2E24-2630-4AD2-A1A7-ABCB134A43F9}">
      <dgm:prSet/>
      <dgm:spPr/>
      <dgm:t>
        <a:bodyPr/>
        <a:lstStyle/>
        <a:p>
          <a:endParaRPr lang="ru-RU" sz="1400" b="0" i="0" u="none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E6F2DAC-5964-45DE-8840-F1E8918F7948}" type="pres">
      <dgm:prSet presAssocID="{9253913F-9D56-4414-A30C-A0C6FC043AC7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B795520-A168-4A6A-AE81-333C8B85D41E}" type="pres">
      <dgm:prSet presAssocID="{9253913F-9D56-4414-A30C-A0C6FC043AC7}" presName="cycle" presStyleCnt="0"/>
      <dgm:spPr/>
    </dgm:pt>
    <dgm:pt modelId="{3FF107A0-0E33-4893-8244-970CB816A892}" type="pres">
      <dgm:prSet presAssocID="{4796B5F9-2971-4DC2-B076-B6C7E66E5589}" presName="nodeFirstNode" presStyleLbl="node1" presStyleIdx="0" presStyleCnt="5" custScaleX="74311" custScaleY="122065" custRadScaleRad="90951" custRadScaleInc="-123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30FDF6-358A-44BC-810B-00C6F9AE8269}" type="pres">
      <dgm:prSet presAssocID="{0C0C08EF-6B12-4C51-8843-C8347B15D434}" presName="sibTransFirstNode" presStyleLbl="bgShp" presStyleIdx="0" presStyleCnt="1"/>
      <dgm:spPr/>
      <dgm:t>
        <a:bodyPr/>
        <a:lstStyle/>
        <a:p>
          <a:endParaRPr lang="ru-RU"/>
        </a:p>
      </dgm:t>
    </dgm:pt>
    <dgm:pt modelId="{7EEDAE7F-8E08-40B2-A137-519E2454D675}" type="pres">
      <dgm:prSet presAssocID="{1D45AEA3-6ABB-4109-9888-166F9740FAEB}" presName="nodeFollowingNodes" presStyleLbl="node1" presStyleIdx="1" presStyleCnt="5" custScaleX="77885" custScaleY="150765" custRadScaleRad="127244" custRadScaleInc="886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25042-737C-4874-9094-20F97018F0A4}" type="pres">
      <dgm:prSet presAssocID="{738894F3-7706-40C3-80D3-B1C5B90DE5D7}" presName="nodeFollowingNodes" presStyleLbl="node1" presStyleIdx="2" presStyleCnt="5" custScaleX="86316" custScaleY="125209" custRadScaleRad="91055" custRadScaleInc="-730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1EDCE6-097C-4B91-8E5C-322C8C82FB2C}" type="pres">
      <dgm:prSet presAssocID="{84D98592-2A33-4BB4-9BDD-AE072F960582}" presName="nodeFollowingNodes" presStyleLbl="node1" presStyleIdx="3" presStyleCnt="5" custScaleX="85292" custScaleY="126913" custRadScaleRad="91101" custRadScaleInc="69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1C3F8FE-0B6F-42CA-A2E4-82C488208B34}" type="pres">
      <dgm:prSet presAssocID="{95208201-EB69-4665-8C80-2471CA118D75}" presName="nodeFollowingNodes" presStyleLbl="node1" presStyleIdx="4" presStyleCnt="5" custScaleX="73567" custScaleY="150395" custRadScaleRad="129703" custRadScaleInc="-715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C52BA77-2A4E-42AB-B470-59094B6D73A9}" srcId="{9253913F-9D56-4414-A30C-A0C6FC043AC7}" destId="{4796B5F9-2971-4DC2-B076-B6C7E66E5589}" srcOrd="0" destOrd="0" parTransId="{F9545812-695C-4858-8EB7-F96A2320D6C5}" sibTransId="{0C0C08EF-6B12-4C51-8843-C8347B15D434}"/>
    <dgm:cxn modelId="{7820298E-9C45-47BA-8110-1BD6A1A26AA5}" srcId="{9253913F-9D56-4414-A30C-A0C6FC043AC7}" destId="{1D45AEA3-6ABB-4109-9888-166F9740FAEB}" srcOrd="1" destOrd="0" parTransId="{C8A344A8-AFE2-45BE-8590-9CF65FB91F3A}" sibTransId="{689AF67B-7DB5-4F39-AD11-1882A12B88CF}"/>
    <dgm:cxn modelId="{3730ADC2-144C-4C86-B0C5-D06BFBD42DC4}" type="presOf" srcId="{9253913F-9D56-4414-A30C-A0C6FC043AC7}" destId="{3E6F2DAC-5964-45DE-8840-F1E8918F7948}" srcOrd="0" destOrd="0" presId="urn:microsoft.com/office/officeart/2005/8/layout/cycle3"/>
    <dgm:cxn modelId="{FFD0B14A-541C-445B-A925-AF8BC7ADA2D3}" srcId="{9253913F-9D56-4414-A30C-A0C6FC043AC7}" destId="{84D98592-2A33-4BB4-9BDD-AE072F960582}" srcOrd="3" destOrd="0" parTransId="{505BCF87-D67F-4B9E-A38D-D86710F40CAC}" sibTransId="{68283A42-208D-429F-A057-CD8A49004637}"/>
    <dgm:cxn modelId="{2E6B2E24-2630-4AD2-A1A7-ABCB134A43F9}" srcId="{9253913F-9D56-4414-A30C-A0C6FC043AC7}" destId="{738894F3-7706-40C3-80D3-B1C5B90DE5D7}" srcOrd="2" destOrd="0" parTransId="{0A3A5515-CEC5-45FB-8A41-12CE4F5313C9}" sibTransId="{94CB9F2E-075C-44B7-82E5-A0373AD7FBA7}"/>
    <dgm:cxn modelId="{D6985A7D-ACDB-4318-9E9B-90299C895E0A}" type="presOf" srcId="{0C0C08EF-6B12-4C51-8843-C8347B15D434}" destId="{B030FDF6-358A-44BC-810B-00C6F9AE8269}" srcOrd="0" destOrd="0" presId="urn:microsoft.com/office/officeart/2005/8/layout/cycle3"/>
    <dgm:cxn modelId="{002B37EC-7BB2-4F58-9AA1-3D7C7E61BD50}" type="presOf" srcId="{1D45AEA3-6ABB-4109-9888-166F9740FAEB}" destId="{7EEDAE7F-8E08-40B2-A137-519E2454D675}" srcOrd="0" destOrd="0" presId="urn:microsoft.com/office/officeart/2005/8/layout/cycle3"/>
    <dgm:cxn modelId="{EE4FE9C2-2D7B-4761-8740-9DBA3DEF897F}" type="presOf" srcId="{84D98592-2A33-4BB4-9BDD-AE072F960582}" destId="{D11EDCE6-097C-4B91-8E5C-322C8C82FB2C}" srcOrd="0" destOrd="0" presId="urn:microsoft.com/office/officeart/2005/8/layout/cycle3"/>
    <dgm:cxn modelId="{847B3209-FA1D-43E8-8C36-C4486EEF2A7D}" type="presOf" srcId="{4796B5F9-2971-4DC2-B076-B6C7E66E5589}" destId="{3FF107A0-0E33-4893-8244-970CB816A892}" srcOrd="0" destOrd="0" presId="urn:microsoft.com/office/officeart/2005/8/layout/cycle3"/>
    <dgm:cxn modelId="{37EE8942-A858-4667-BC56-F77A780BAF7A}" type="presOf" srcId="{95208201-EB69-4665-8C80-2471CA118D75}" destId="{21C3F8FE-0B6F-42CA-A2E4-82C488208B34}" srcOrd="0" destOrd="0" presId="urn:microsoft.com/office/officeart/2005/8/layout/cycle3"/>
    <dgm:cxn modelId="{C07A9B8F-CBDC-47E7-850A-2BB6D3BA442C}" srcId="{9253913F-9D56-4414-A30C-A0C6FC043AC7}" destId="{95208201-EB69-4665-8C80-2471CA118D75}" srcOrd="4" destOrd="0" parTransId="{09DBF55D-F97B-441B-A4B7-129570FE11F4}" sibTransId="{F7034220-ED76-46B4-ACAA-130C2149D090}"/>
    <dgm:cxn modelId="{B3C8EF04-5E37-466A-B870-6850E9165035}" type="presOf" srcId="{738894F3-7706-40C3-80D3-B1C5B90DE5D7}" destId="{F4D25042-737C-4874-9094-20F97018F0A4}" srcOrd="0" destOrd="0" presId="urn:microsoft.com/office/officeart/2005/8/layout/cycle3"/>
    <dgm:cxn modelId="{75E37F32-6840-404F-885D-9185F2503EEE}" type="presParOf" srcId="{3E6F2DAC-5964-45DE-8840-F1E8918F7948}" destId="{FB795520-A168-4A6A-AE81-333C8B85D41E}" srcOrd="0" destOrd="0" presId="urn:microsoft.com/office/officeart/2005/8/layout/cycle3"/>
    <dgm:cxn modelId="{1F9E6BA4-231E-4F9F-952B-640C002FF22C}" type="presParOf" srcId="{FB795520-A168-4A6A-AE81-333C8B85D41E}" destId="{3FF107A0-0E33-4893-8244-970CB816A892}" srcOrd="0" destOrd="0" presId="urn:microsoft.com/office/officeart/2005/8/layout/cycle3"/>
    <dgm:cxn modelId="{4F4C598B-329F-48AE-A9BB-050290F53D6C}" type="presParOf" srcId="{FB795520-A168-4A6A-AE81-333C8B85D41E}" destId="{B030FDF6-358A-44BC-810B-00C6F9AE8269}" srcOrd="1" destOrd="0" presId="urn:microsoft.com/office/officeart/2005/8/layout/cycle3"/>
    <dgm:cxn modelId="{A845AAEB-C747-4419-B7D4-8FEB8962452B}" type="presParOf" srcId="{FB795520-A168-4A6A-AE81-333C8B85D41E}" destId="{7EEDAE7F-8E08-40B2-A137-519E2454D675}" srcOrd="2" destOrd="0" presId="urn:microsoft.com/office/officeart/2005/8/layout/cycle3"/>
    <dgm:cxn modelId="{7B0D8057-8BFA-44B9-B5A4-B373FFE19523}" type="presParOf" srcId="{FB795520-A168-4A6A-AE81-333C8B85D41E}" destId="{F4D25042-737C-4874-9094-20F97018F0A4}" srcOrd="3" destOrd="0" presId="urn:microsoft.com/office/officeart/2005/8/layout/cycle3"/>
    <dgm:cxn modelId="{92C0A776-F64F-4767-8EAC-B9DA3746C303}" type="presParOf" srcId="{FB795520-A168-4A6A-AE81-333C8B85D41E}" destId="{D11EDCE6-097C-4B91-8E5C-322C8C82FB2C}" srcOrd="4" destOrd="0" presId="urn:microsoft.com/office/officeart/2005/8/layout/cycle3"/>
    <dgm:cxn modelId="{D2C97C39-2227-4EA0-8857-3D7CE881F2B3}" type="presParOf" srcId="{FB795520-A168-4A6A-AE81-333C8B85D41E}" destId="{21C3F8FE-0B6F-42CA-A2E4-82C488208B34}" srcOrd="5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00663BBC-99C9-4D84-80FC-0302E948E76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459631C-4B00-4E31-A143-779C8BB58294}">
      <dgm:prSet custT="1"/>
      <dgm:spPr>
        <a:noFill/>
      </dgm:spPr>
      <dgm:t>
        <a:bodyPr/>
        <a:lstStyle/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Назначение и выплата единовременного пособия при всех формах устройства детей, лишенных родительского попечения, в семью</a:t>
          </a:r>
        </a:p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год-559,9 тыс. рублей, 2022 год-582,3 тыс. рублей, 2023 год-0,0 тыс. рублей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765BD2F3-16A8-4A89-BB95-EC47DA3FEF87}" type="parTrans" cxnId="{6DC280B9-F4EA-46A4-A08C-C90C26E1ADDE}">
      <dgm:prSet/>
      <dgm:spPr/>
      <dgm:t>
        <a:bodyPr/>
        <a:lstStyle/>
        <a:p>
          <a:endParaRPr lang="ru-RU"/>
        </a:p>
      </dgm:t>
    </dgm:pt>
    <dgm:pt modelId="{56586E5E-A436-41D6-B855-DB26BED67051}" type="sibTrans" cxnId="{6DC280B9-F4EA-46A4-A08C-C90C26E1ADDE}">
      <dgm:prSet/>
      <dgm:spPr/>
      <dgm:t>
        <a:bodyPr/>
        <a:lstStyle/>
        <a:p>
          <a:endParaRPr lang="ru-RU"/>
        </a:p>
      </dgm:t>
    </dgm:pt>
    <dgm:pt modelId="{FC8C92DC-3F68-4178-8A8B-4DD9BAF03F44}" type="pres">
      <dgm:prSet presAssocID="{00663BBC-99C9-4D84-80FC-0302E948E76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B0AB98-CFB9-4BCF-A901-CCB3A8C7E12E}" type="pres">
      <dgm:prSet presAssocID="{1459631C-4B00-4E31-A143-779C8BB58294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F6D9AD1-104C-465F-8927-97055C82F387}" type="presOf" srcId="{00663BBC-99C9-4D84-80FC-0302E948E763}" destId="{FC8C92DC-3F68-4178-8A8B-4DD9BAF03F44}" srcOrd="0" destOrd="0" presId="urn:microsoft.com/office/officeart/2005/8/layout/vList2"/>
    <dgm:cxn modelId="{05429B0E-4AA7-46E3-A59B-30CD354B1CD1}" type="presOf" srcId="{1459631C-4B00-4E31-A143-779C8BB58294}" destId="{B4B0AB98-CFB9-4BCF-A901-CCB3A8C7E12E}" srcOrd="0" destOrd="0" presId="urn:microsoft.com/office/officeart/2005/8/layout/vList2"/>
    <dgm:cxn modelId="{6DC280B9-F4EA-46A4-A08C-C90C26E1ADDE}" srcId="{00663BBC-99C9-4D84-80FC-0302E948E763}" destId="{1459631C-4B00-4E31-A143-779C8BB58294}" srcOrd="0" destOrd="0" parTransId="{765BD2F3-16A8-4A89-BB95-EC47DA3FEF87}" sibTransId="{56586E5E-A436-41D6-B855-DB26BED67051}"/>
    <dgm:cxn modelId="{0C5F1093-2C3E-48A2-B50B-1085FBB03679}" type="presParOf" srcId="{FC8C92DC-3F68-4178-8A8B-4DD9BAF03F44}" destId="{B4B0AB98-CFB9-4BCF-A901-CCB3A8C7E12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B1A89C0A-F197-47A9-B0B8-732F2FC18B8B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FB52785-4092-4BC4-BDEF-9F36989BD519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Поддержка малоимущих семей, имеющих детей в виде предоставления регионального материнского капитала</a:t>
          </a:r>
        </a:p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год-10 460,2 тыс. рублей, 2022 год-10 460,2 тыс. рублей, 2023 год-10 460,2 тыс. рублей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3177C9F6-0DD2-47F8-9CAE-644DD08796C8}" type="parTrans" cxnId="{BC0D66D8-233E-46C5-8588-504E752ED734}">
      <dgm:prSet/>
      <dgm:spPr/>
      <dgm:t>
        <a:bodyPr/>
        <a:lstStyle/>
        <a:p>
          <a:endParaRPr lang="ru-RU"/>
        </a:p>
      </dgm:t>
    </dgm:pt>
    <dgm:pt modelId="{9AB11615-E73C-40AF-880A-78FFC452FCF6}" type="sibTrans" cxnId="{BC0D66D8-233E-46C5-8588-504E752ED734}">
      <dgm:prSet/>
      <dgm:spPr/>
      <dgm:t>
        <a:bodyPr/>
        <a:lstStyle/>
        <a:p>
          <a:endParaRPr lang="ru-RU"/>
        </a:p>
      </dgm:t>
    </dgm:pt>
    <dgm:pt modelId="{A6725A33-7DFA-4D5D-9CFA-871087EBA46E}" type="pres">
      <dgm:prSet presAssocID="{B1A89C0A-F197-47A9-B0B8-732F2FC18B8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C1A6A4D-E305-49AB-B1C8-0BA2B35ADF06}" type="pres">
      <dgm:prSet presAssocID="{6FB52785-4092-4BC4-BDEF-9F36989BD519}" presName="parentText" presStyleLbl="node1" presStyleIdx="0" presStyleCnt="1" custScaleY="7101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6BC4C64-EB1A-4ABE-9AB1-74B394520D2D}" type="presOf" srcId="{6FB52785-4092-4BC4-BDEF-9F36989BD519}" destId="{4C1A6A4D-E305-49AB-B1C8-0BA2B35ADF06}" srcOrd="0" destOrd="0" presId="urn:microsoft.com/office/officeart/2005/8/layout/vList2"/>
    <dgm:cxn modelId="{BC0D66D8-233E-46C5-8588-504E752ED734}" srcId="{B1A89C0A-F197-47A9-B0B8-732F2FC18B8B}" destId="{6FB52785-4092-4BC4-BDEF-9F36989BD519}" srcOrd="0" destOrd="0" parTransId="{3177C9F6-0DD2-47F8-9CAE-644DD08796C8}" sibTransId="{9AB11615-E73C-40AF-880A-78FFC452FCF6}"/>
    <dgm:cxn modelId="{7AE22CAC-F6D2-48A9-9020-54020BA29A80}" type="presOf" srcId="{B1A89C0A-F197-47A9-B0B8-732F2FC18B8B}" destId="{A6725A33-7DFA-4D5D-9CFA-871087EBA46E}" srcOrd="0" destOrd="0" presId="urn:microsoft.com/office/officeart/2005/8/layout/vList2"/>
    <dgm:cxn modelId="{C52B6F5E-FFC0-4E3E-B8E7-92C45900DF0D}" type="presParOf" srcId="{A6725A33-7DFA-4D5D-9CFA-871087EBA46E}" destId="{4C1A6A4D-E305-49AB-B1C8-0BA2B35ADF06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0855139F-B84E-4E18-AE42-D55B5869B0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0FEA66-8710-46DA-96C4-FB2032BC2A4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Поддержка граждан, усыновивших (удочеривших) ребенка (детей), в виде единовременного денежного пособия</a:t>
          </a:r>
        </a:p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год-60,0 тыс. рублей, 2022 год-30,0 тыс. рублей, 2023 год-30,0 тыс. рублей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569C457E-044D-4B48-ACDC-413D2190DDAA}" type="parTrans" cxnId="{6E50B33E-F226-4844-A82F-C6AADD100E1E}">
      <dgm:prSet/>
      <dgm:spPr/>
      <dgm:t>
        <a:bodyPr/>
        <a:lstStyle/>
        <a:p>
          <a:endParaRPr lang="ru-RU"/>
        </a:p>
      </dgm:t>
    </dgm:pt>
    <dgm:pt modelId="{C6475225-764D-4CE0-B3E9-ADDD3E0D4165}" type="sibTrans" cxnId="{6E50B33E-F226-4844-A82F-C6AADD100E1E}">
      <dgm:prSet/>
      <dgm:spPr/>
      <dgm:t>
        <a:bodyPr/>
        <a:lstStyle/>
        <a:p>
          <a:endParaRPr lang="ru-RU"/>
        </a:p>
      </dgm:t>
    </dgm:pt>
    <dgm:pt modelId="{FA5D2848-C3FC-4269-B7FA-2ED6959A36B7}" type="pres">
      <dgm:prSet presAssocID="{0855139F-B84E-4E18-AE42-D55B5869B0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92B03-259D-4FD3-BBBD-4ECC0AB9F3FA}" type="pres">
      <dgm:prSet presAssocID="{CE0FEA66-8710-46DA-96C4-FB2032BC2A42}" presName="parentText" presStyleLbl="node1" presStyleIdx="0" presStyleCnt="1" custScaleY="266024" custLinFactNeighborX="826" custLinFactNeighborY="-130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D91119A-CF72-429D-A658-5077CF440494}" type="presOf" srcId="{0855139F-B84E-4E18-AE42-D55B5869B042}" destId="{FA5D2848-C3FC-4269-B7FA-2ED6959A36B7}" srcOrd="0" destOrd="0" presId="urn:microsoft.com/office/officeart/2005/8/layout/vList2"/>
    <dgm:cxn modelId="{CFF51F1B-AD16-41AA-8972-823E40D315DC}" type="presOf" srcId="{CE0FEA66-8710-46DA-96C4-FB2032BC2A42}" destId="{2F792B03-259D-4FD3-BBBD-4ECC0AB9F3FA}" srcOrd="0" destOrd="0" presId="urn:microsoft.com/office/officeart/2005/8/layout/vList2"/>
    <dgm:cxn modelId="{6E50B33E-F226-4844-A82F-C6AADD100E1E}" srcId="{0855139F-B84E-4E18-AE42-D55B5869B042}" destId="{CE0FEA66-8710-46DA-96C4-FB2032BC2A42}" srcOrd="0" destOrd="0" parTransId="{569C457E-044D-4B48-ACDC-413D2190DDAA}" sibTransId="{C6475225-764D-4CE0-B3E9-ADDD3E0D4165}"/>
    <dgm:cxn modelId="{1D969025-DD4A-4363-8715-D0D9D63AD915}" type="presParOf" srcId="{FA5D2848-C3FC-4269-B7FA-2ED6959A36B7}" destId="{2F792B03-259D-4FD3-BBBD-4ECC0AB9F3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F3550DA4-2ED0-4E8D-92AD-BE04D3C068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2DAF0E-5A61-49F1-9B43-1087F22A75B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Поддержка беременных женщин из малоимущих семей, кормящих матерей и детей в возрасте до 3-х лет из малоимущих семей</a:t>
          </a:r>
        </a:p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год-213,8 тыс. рублей, 2022 год-213,8 тыс. рублей, 2023 год-213,8 тыс. рублей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8C22765-8A4C-488F-A8FF-31851F9AAB2C}" type="parTrans" cxnId="{FDBDE5ED-ABFF-48D1-9D4C-971BF30CDE6D}">
      <dgm:prSet/>
      <dgm:spPr/>
      <dgm:t>
        <a:bodyPr/>
        <a:lstStyle/>
        <a:p>
          <a:endParaRPr lang="ru-RU"/>
        </a:p>
      </dgm:t>
    </dgm:pt>
    <dgm:pt modelId="{7D2FEC26-9BDB-44B8-824F-EB2BF30E9E7A}" type="sibTrans" cxnId="{FDBDE5ED-ABFF-48D1-9D4C-971BF30CDE6D}">
      <dgm:prSet/>
      <dgm:spPr/>
      <dgm:t>
        <a:bodyPr/>
        <a:lstStyle/>
        <a:p>
          <a:endParaRPr lang="ru-RU"/>
        </a:p>
      </dgm:t>
    </dgm:pt>
    <dgm:pt modelId="{88025758-8663-4146-AF65-8404A627CD15}" type="pres">
      <dgm:prSet presAssocID="{F3550DA4-2ED0-4E8D-92AD-BE04D3C068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CDE43-A700-4035-9F18-FD32B44BFC5A}" type="pres">
      <dgm:prSet presAssocID="{302DAF0E-5A61-49F1-9B43-1087F22A75B7}" presName="parentText" presStyleLbl="node1" presStyleIdx="0" presStyleCnt="1" custScaleY="72045" custLinFactNeighborX="0" custLinFactNeighborY="469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AAA08D49-FD27-48FF-9D35-D0CDB615EB72}" type="presOf" srcId="{302DAF0E-5A61-49F1-9B43-1087F22A75B7}" destId="{D6CCDE43-A700-4035-9F18-FD32B44BFC5A}" srcOrd="0" destOrd="0" presId="urn:microsoft.com/office/officeart/2005/8/layout/vList2"/>
    <dgm:cxn modelId="{FDBDE5ED-ABFF-48D1-9D4C-971BF30CDE6D}" srcId="{F3550DA4-2ED0-4E8D-92AD-BE04D3C068E2}" destId="{302DAF0E-5A61-49F1-9B43-1087F22A75B7}" srcOrd="0" destOrd="0" parTransId="{C8C22765-8A4C-488F-A8FF-31851F9AAB2C}" sibTransId="{7D2FEC26-9BDB-44B8-824F-EB2BF30E9E7A}"/>
    <dgm:cxn modelId="{487D154C-9DC5-43C5-BA39-4017F68940A1}" type="presOf" srcId="{F3550DA4-2ED0-4E8D-92AD-BE04D3C068E2}" destId="{88025758-8663-4146-AF65-8404A627CD15}" srcOrd="0" destOrd="0" presId="urn:microsoft.com/office/officeart/2005/8/layout/vList2"/>
    <dgm:cxn modelId="{3379FC37-C8CA-4B39-89AE-ECE24098ADEC}" type="presParOf" srcId="{88025758-8663-4146-AF65-8404A627CD15}" destId="{D6CCDE43-A700-4035-9F18-FD32B44BFC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2E3F37A-4945-422C-AB5F-50DE908B4E2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DB6B104-0075-486D-BB95-7FC791617A4F}" type="pres">
      <dgm:prSet presAssocID="{A2E3F37A-4945-422C-AB5F-50DE908B4E2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</dgm:ptLst>
  <dgm:cxnLst>
    <dgm:cxn modelId="{9427E16B-153C-4306-B6FA-937066BC5C99}" type="presOf" srcId="{A2E3F37A-4945-422C-AB5F-50DE908B4E2C}" destId="{1DB6B104-0075-486D-BB95-7FC791617A4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3550DA4-2ED0-4E8D-92AD-BE04D3C068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02DAF0E-5A61-49F1-9B43-1087F22A75B7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Ежемесячная денежная выплата, назначаемая в случае рождения третьего ребенка или последующих детей до достижения ребенком возраста трех лет </a:t>
          </a:r>
        </a:p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год-47 626,4 тыс. рублей, 2022 год-51 077,4 тыс. рублей, 2023 год-0,0 тыс. рублей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C8C22765-8A4C-488F-A8FF-31851F9AAB2C}" type="parTrans" cxnId="{FDBDE5ED-ABFF-48D1-9D4C-971BF30CDE6D}">
      <dgm:prSet/>
      <dgm:spPr/>
      <dgm:t>
        <a:bodyPr/>
        <a:lstStyle/>
        <a:p>
          <a:endParaRPr lang="ru-RU"/>
        </a:p>
      </dgm:t>
    </dgm:pt>
    <dgm:pt modelId="{7D2FEC26-9BDB-44B8-824F-EB2BF30E9E7A}" type="sibTrans" cxnId="{FDBDE5ED-ABFF-48D1-9D4C-971BF30CDE6D}">
      <dgm:prSet/>
      <dgm:spPr/>
      <dgm:t>
        <a:bodyPr/>
        <a:lstStyle/>
        <a:p>
          <a:endParaRPr lang="ru-RU"/>
        </a:p>
      </dgm:t>
    </dgm:pt>
    <dgm:pt modelId="{88025758-8663-4146-AF65-8404A627CD15}" type="pres">
      <dgm:prSet presAssocID="{F3550DA4-2ED0-4E8D-92AD-BE04D3C068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CCDE43-A700-4035-9F18-FD32B44BFC5A}" type="pres">
      <dgm:prSet presAssocID="{302DAF0E-5A61-49F1-9B43-1087F22A75B7}" presName="parentText" presStyleLbl="node1" presStyleIdx="0" presStyleCnt="1" custScaleY="72045" custLinFactNeighborY="-3044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7642C1A-8A3B-4277-ACEF-D950BDD39443}" type="presOf" srcId="{302DAF0E-5A61-49F1-9B43-1087F22A75B7}" destId="{D6CCDE43-A700-4035-9F18-FD32B44BFC5A}" srcOrd="0" destOrd="0" presId="urn:microsoft.com/office/officeart/2005/8/layout/vList2"/>
    <dgm:cxn modelId="{CD33205F-EF1F-44F7-B639-8863126A55BC}" type="presOf" srcId="{F3550DA4-2ED0-4E8D-92AD-BE04D3C068E2}" destId="{88025758-8663-4146-AF65-8404A627CD15}" srcOrd="0" destOrd="0" presId="urn:microsoft.com/office/officeart/2005/8/layout/vList2"/>
    <dgm:cxn modelId="{FDBDE5ED-ABFF-48D1-9D4C-971BF30CDE6D}" srcId="{F3550DA4-2ED0-4E8D-92AD-BE04D3C068E2}" destId="{302DAF0E-5A61-49F1-9B43-1087F22A75B7}" srcOrd="0" destOrd="0" parTransId="{C8C22765-8A4C-488F-A8FF-31851F9AAB2C}" sibTransId="{7D2FEC26-9BDB-44B8-824F-EB2BF30E9E7A}"/>
    <dgm:cxn modelId="{ACAFC443-BDB7-43A4-A654-66D04203EAAC}" type="presParOf" srcId="{88025758-8663-4146-AF65-8404A627CD15}" destId="{D6CCDE43-A700-4035-9F18-FD32B44BFC5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0855139F-B84E-4E18-AE42-D55B5869B04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E0FEA66-8710-46DA-96C4-FB2032BC2A42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 rtl="0"/>
          <a:r>
            <a:rPr lang="ru-RU" sz="1600" b="1" dirty="0" smtClean="0">
              <a:latin typeface="Times New Roman" pitchFamily="18" charset="0"/>
              <a:cs typeface="Times New Roman" pitchFamily="18" charset="0"/>
            </a:rPr>
            <a:t>Оплата жилищно-коммунальных услуг отдельным категориям граждан</a:t>
          </a:r>
        </a:p>
        <a:p>
          <a:pPr rtl="0"/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год-68 168,5 тыс. рублей, 2022 год-68 161,5 тыс. рублей, 2023 год-0,0 тыс. рублей</a:t>
          </a:r>
          <a:endParaRPr lang="ru-RU" sz="1600" b="1" dirty="0">
            <a:latin typeface="Times New Roman" pitchFamily="18" charset="0"/>
            <a:cs typeface="Times New Roman" pitchFamily="18" charset="0"/>
          </a:endParaRPr>
        </a:p>
      </dgm:t>
    </dgm:pt>
    <dgm:pt modelId="{569C457E-044D-4B48-ACDC-413D2190DDAA}" type="parTrans" cxnId="{6E50B33E-F226-4844-A82F-C6AADD100E1E}">
      <dgm:prSet/>
      <dgm:spPr/>
      <dgm:t>
        <a:bodyPr/>
        <a:lstStyle/>
        <a:p>
          <a:endParaRPr lang="ru-RU"/>
        </a:p>
      </dgm:t>
    </dgm:pt>
    <dgm:pt modelId="{C6475225-764D-4CE0-B3E9-ADDD3E0D4165}" type="sibTrans" cxnId="{6E50B33E-F226-4844-A82F-C6AADD100E1E}">
      <dgm:prSet/>
      <dgm:spPr/>
      <dgm:t>
        <a:bodyPr/>
        <a:lstStyle/>
        <a:p>
          <a:endParaRPr lang="ru-RU"/>
        </a:p>
      </dgm:t>
    </dgm:pt>
    <dgm:pt modelId="{FA5D2848-C3FC-4269-B7FA-2ED6959A36B7}" type="pres">
      <dgm:prSet presAssocID="{0855139F-B84E-4E18-AE42-D55B5869B04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F792B03-259D-4FD3-BBBD-4ECC0AB9F3FA}" type="pres">
      <dgm:prSet presAssocID="{CE0FEA66-8710-46DA-96C4-FB2032BC2A42}" presName="parentText" presStyleLbl="node1" presStyleIdx="0" presStyleCnt="1" custScaleY="303928" custLinFactNeighborX="826" custLinFactNeighborY="-1302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76E2493-7D57-4AEA-9399-3F95D3443CD4}" type="presOf" srcId="{CE0FEA66-8710-46DA-96C4-FB2032BC2A42}" destId="{2F792B03-259D-4FD3-BBBD-4ECC0AB9F3FA}" srcOrd="0" destOrd="0" presId="urn:microsoft.com/office/officeart/2005/8/layout/vList2"/>
    <dgm:cxn modelId="{F72C9164-871E-426F-86E5-86709298674E}" type="presOf" srcId="{0855139F-B84E-4E18-AE42-D55B5869B042}" destId="{FA5D2848-C3FC-4269-B7FA-2ED6959A36B7}" srcOrd="0" destOrd="0" presId="urn:microsoft.com/office/officeart/2005/8/layout/vList2"/>
    <dgm:cxn modelId="{6E50B33E-F226-4844-A82F-C6AADD100E1E}" srcId="{0855139F-B84E-4E18-AE42-D55B5869B042}" destId="{CE0FEA66-8710-46DA-96C4-FB2032BC2A42}" srcOrd="0" destOrd="0" parTransId="{569C457E-044D-4B48-ACDC-413D2190DDAA}" sibTransId="{C6475225-764D-4CE0-B3E9-ADDD3E0D4165}"/>
    <dgm:cxn modelId="{4A9B208F-2CA7-43BC-8BD6-C96B98804836}" type="presParOf" srcId="{FA5D2848-C3FC-4269-B7FA-2ED6959A36B7}" destId="{2F792B03-259D-4FD3-BBBD-4ECC0AB9F3F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32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71359E30-6C61-4859-A2A6-7B47EFE9406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730B0995-1463-4FCF-A819-EBB7F54BB6F0}">
      <dgm:prSet custT="1"/>
      <dgm:spPr>
        <a:solidFill>
          <a:schemeClr val="accent2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Поддержка детей-сирот и детей, оставшихся без попечения родителей, лиц из числа детей-сирот, оставшихся без попечения родителей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год-28 867,9 тыс. рублей, 2022 год-28 898,0 тыс. рублей, 2023 год-28 584,8 тыс. рублей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A2594B2A-AA71-4B3A-8EC4-751BFD94331C}" type="parTrans" cxnId="{63D09192-E1CA-4E10-8A29-0305C06E4AD6}">
      <dgm:prSet/>
      <dgm:spPr/>
      <dgm:t>
        <a:bodyPr/>
        <a:lstStyle/>
        <a:p>
          <a:endParaRPr lang="ru-RU"/>
        </a:p>
      </dgm:t>
    </dgm:pt>
    <dgm:pt modelId="{DE5DEE10-2545-4946-92CF-14048ABCEE55}" type="sibTrans" cxnId="{63D09192-E1CA-4E10-8A29-0305C06E4AD6}">
      <dgm:prSet/>
      <dgm:spPr/>
      <dgm:t>
        <a:bodyPr/>
        <a:lstStyle/>
        <a:p>
          <a:endParaRPr lang="ru-RU"/>
        </a:p>
      </dgm:t>
    </dgm:pt>
    <dgm:pt modelId="{25A922DE-B9B6-4B5A-BB3E-3D825D425955}" type="pres">
      <dgm:prSet presAssocID="{71359E30-6C61-4859-A2A6-7B47EFE9406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72E089B-2104-4524-9334-3DF3B1F2AC34}" type="pres">
      <dgm:prSet presAssocID="{730B0995-1463-4FCF-A819-EBB7F54BB6F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592CA1B-B717-43A5-B119-087E9898ACF2}" type="presOf" srcId="{730B0995-1463-4FCF-A819-EBB7F54BB6F0}" destId="{372E089B-2104-4524-9334-3DF3B1F2AC34}" srcOrd="0" destOrd="0" presId="urn:microsoft.com/office/officeart/2005/8/layout/vList2"/>
    <dgm:cxn modelId="{2DAC7EC7-FDAE-421D-BB1B-C38B4A09ADE3}" type="presOf" srcId="{71359E30-6C61-4859-A2A6-7B47EFE9406E}" destId="{25A922DE-B9B6-4B5A-BB3E-3D825D425955}" srcOrd="0" destOrd="0" presId="urn:microsoft.com/office/officeart/2005/8/layout/vList2"/>
    <dgm:cxn modelId="{63D09192-E1CA-4E10-8A29-0305C06E4AD6}" srcId="{71359E30-6C61-4859-A2A6-7B47EFE9406E}" destId="{730B0995-1463-4FCF-A819-EBB7F54BB6F0}" srcOrd="0" destOrd="0" parTransId="{A2594B2A-AA71-4B3A-8EC4-751BFD94331C}" sibTransId="{DE5DEE10-2545-4946-92CF-14048ABCEE55}"/>
    <dgm:cxn modelId="{5DA4FC8C-FA37-41F4-99A9-5B38F62A21A0}" type="presParOf" srcId="{25A922DE-B9B6-4B5A-BB3E-3D825D425955}" destId="{372E089B-2104-4524-9334-3DF3B1F2AC3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D35B0CB2-333C-444B-AAC9-A80E85FD35B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F2A44DB-6EBE-44BA-A176-F8638535832F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Предоставление жилых помещений детям-сиротам и детям, оставшимся без попечения родителей, лиц из числа детей-сирот, оставшихся без попечения родителей по договорам найма специализированных жилых помещений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год-25 872,0 тыс. рублей, 2022 год-25 872,0 тыс. рублей, 2023 год-25 872,0 тыс. рублей</a:t>
          </a:r>
          <a:endParaRPr lang="ru-RU" sz="16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B6881316-846E-4D7E-9439-A09855023B86}" type="parTrans" cxnId="{975CA638-783F-4BDC-B8BB-5AF08339EEF0}">
      <dgm:prSet/>
      <dgm:spPr/>
      <dgm:t>
        <a:bodyPr/>
        <a:lstStyle/>
        <a:p>
          <a:endParaRPr lang="ru-RU"/>
        </a:p>
      </dgm:t>
    </dgm:pt>
    <dgm:pt modelId="{9833D3AF-976A-4549-95DE-637C7DF1AD20}" type="sibTrans" cxnId="{975CA638-783F-4BDC-B8BB-5AF08339EEF0}">
      <dgm:prSet/>
      <dgm:spPr/>
      <dgm:t>
        <a:bodyPr/>
        <a:lstStyle/>
        <a:p>
          <a:endParaRPr lang="ru-RU"/>
        </a:p>
      </dgm:t>
    </dgm:pt>
    <dgm:pt modelId="{49DCD380-FF52-4CAA-BB4C-88AA6C5A4315}" type="pres">
      <dgm:prSet presAssocID="{D35B0CB2-333C-444B-AAC9-A80E85FD35B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1821909-7C73-45C7-B243-3B841B0EA9B1}" type="pres">
      <dgm:prSet presAssocID="{0F2A44DB-6EBE-44BA-A176-F8638535832F}" presName="parentText" presStyleLbl="node1" presStyleIdx="0" presStyleCnt="1" custScaleY="406293" custLinFactNeighborX="-2060" custLinFactNeighborY="-40415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7A55EF9-B697-4176-A5D1-07EC0D8838F6}" type="presOf" srcId="{0F2A44DB-6EBE-44BA-A176-F8638535832F}" destId="{01821909-7C73-45C7-B243-3B841B0EA9B1}" srcOrd="0" destOrd="0" presId="urn:microsoft.com/office/officeart/2005/8/layout/vList2"/>
    <dgm:cxn modelId="{5252D403-A36C-49CB-ACA3-1B688821B154}" type="presOf" srcId="{D35B0CB2-333C-444B-AAC9-A80E85FD35B2}" destId="{49DCD380-FF52-4CAA-BB4C-88AA6C5A4315}" srcOrd="0" destOrd="0" presId="urn:microsoft.com/office/officeart/2005/8/layout/vList2"/>
    <dgm:cxn modelId="{975CA638-783F-4BDC-B8BB-5AF08339EEF0}" srcId="{D35B0CB2-333C-444B-AAC9-A80E85FD35B2}" destId="{0F2A44DB-6EBE-44BA-A176-F8638535832F}" srcOrd="0" destOrd="0" parTransId="{B6881316-846E-4D7E-9439-A09855023B86}" sibTransId="{9833D3AF-976A-4549-95DE-637C7DF1AD20}"/>
    <dgm:cxn modelId="{0F6A0DD2-79B7-4F74-AE87-8EED37AB7038}" type="presParOf" srcId="{49DCD380-FF52-4CAA-BB4C-88AA6C5A4315}" destId="{01821909-7C73-45C7-B243-3B841B0EA9B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1C8100D6-25A6-4111-BCA5-0C94CE71608A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F8B9A34C-2CC0-4CDB-886B-49D2FBC18EEF}">
      <dgm:prSet custT="1"/>
      <dgm:spPr>
        <a:solidFill>
          <a:schemeClr val="accent3">
            <a:lumMod val="20000"/>
            <a:lumOff val="8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Единовременное пособие беременной жене военнослужащего, проходящего военную службу по призыву, а так же ежемесячного пособия на ребенка военнослужащего, проходящего военную службу по призыву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год-174,6 тыс. рублей, 2022 год-181,5 тыс. рублей, 2023 год-0,0 тыс. рублей</a:t>
          </a:r>
          <a:endParaRPr lang="ru-RU" sz="16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649133F8-BF27-4202-93F8-05D6C246E58B}" type="parTrans" cxnId="{C77B31B2-4299-4D36-9749-B0AA8E8E3006}">
      <dgm:prSet/>
      <dgm:spPr/>
      <dgm:t>
        <a:bodyPr/>
        <a:lstStyle/>
        <a:p>
          <a:endParaRPr lang="ru-RU"/>
        </a:p>
      </dgm:t>
    </dgm:pt>
    <dgm:pt modelId="{5F81EB10-2487-4754-B4EA-A8F2EA373E80}" type="sibTrans" cxnId="{C77B31B2-4299-4D36-9749-B0AA8E8E3006}">
      <dgm:prSet/>
      <dgm:spPr/>
      <dgm:t>
        <a:bodyPr/>
        <a:lstStyle/>
        <a:p>
          <a:endParaRPr lang="ru-RU"/>
        </a:p>
      </dgm:t>
    </dgm:pt>
    <dgm:pt modelId="{B9272C1A-E26D-40EE-9B8C-8B1A129ADDBF}" type="pres">
      <dgm:prSet presAssocID="{1C8100D6-25A6-4111-BCA5-0C94CE71608A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57850B7-4B25-43D0-889B-4ADB206F9A6D}" type="pres">
      <dgm:prSet presAssocID="{F8B9A34C-2CC0-4CDB-886B-49D2FBC18EEF}" presName="parentText" presStyleLbl="node1" presStyleIdx="0" presStyleCnt="1" custScaleY="96165" custLinFactNeighborX="-826" custLinFactNeighborY="-5918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7B31B2-4299-4D36-9749-B0AA8E8E3006}" srcId="{1C8100D6-25A6-4111-BCA5-0C94CE71608A}" destId="{F8B9A34C-2CC0-4CDB-886B-49D2FBC18EEF}" srcOrd="0" destOrd="0" parTransId="{649133F8-BF27-4202-93F8-05D6C246E58B}" sibTransId="{5F81EB10-2487-4754-B4EA-A8F2EA373E80}"/>
    <dgm:cxn modelId="{ED50B706-D516-4BA9-A962-E6ACB9D29FD0}" type="presOf" srcId="{1C8100D6-25A6-4111-BCA5-0C94CE71608A}" destId="{B9272C1A-E26D-40EE-9B8C-8B1A129ADDBF}" srcOrd="0" destOrd="0" presId="urn:microsoft.com/office/officeart/2005/8/layout/vList2"/>
    <dgm:cxn modelId="{94D18C05-76C2-4A9B-9834-954A34CA93DD}" type="presOf" srcId="{F8B9A34C-2CC0-4CDB-886B-49D2FBC18EEF}" destId="{D57850B7-4B25-43D0-889B-4ADB206F9A6D}" srcOrd="0" destOrd="0" presId="urn:microsoft.com/office/officeart/2005/8/layout/vList2"/>
    <dgm:cxn modelId="{9A85EBF0-C674-4F9A-A4E1-92FE6176AAAB}" type="presParOf" srcId="{B9272C1A-E26D-40EE-9B8C-8B1A129ADDBF}" destId="{D57850B7-4B25-43D0-889B-4ADB206F9A6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A9CA16-7FA0-460B-9B6D-07BD988119A9}" type="doc">
      <dgm:prSet loTypeId="urn:microsoft.com/office/officeart/2005/8/layout/chevron2" loCatId="process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ru-RU"/>
        </a:p>
      </dgm:t>
    </dgm:pt>
    <dgm:pt modelId="{96E69C05-9E08-4011-836C-F1D9A5AD0A17}">
      <dgm:prSet phldrT="[Текст]"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F0CA85-D46B-4878-8CBD-F86A200F507A}" type="sibTrans" cxnId="{2B5D6955-6E3F-41C8-A08E-5F92C71AFBE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E0D5EF-4DA0-418D-B93F-7DC6E4C726C6}" type="parTrans" cxnId="{2B5D6955-6E3F-41C8-A08E-5F92C71AFBE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7930F24-494F-402C-AFC8-EE167A82C55D}">
      <dgm:prSet custT="1"/>
      <dgm:spPr>
        <a:solidFill>
          <a:schemeClr val="accent2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населения, здоровье и благополучие людей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F8A4E18-6722-48A3-831D-6C2102C9E10F}" type="sibTrans" cxnId="{844E8D46-36D5-4844-8E69-28F6BA716EC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636972E-B731-4326-8183-91C2D6108775}" type="parTrans" cxnId="{844E8D46-36D5-4844-8E69-28F6BA716EC6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0BB173B-6C48-4300-A101-23971714EC3A}">
      <dgm:prSet phldrT="[Текст]"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ADA7E-EE0D-41E6-BCF4-365CAC7C26B4}" type="sibTrans" cxnId="{579660BA-5AD0-4272-B7EC-7F652A0EFCAC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6FA9B04-E175-4AF4-9204-92EC1202DFEA}" type="parTrans" cxnId="{579660BA-5AD0-4272-B7EC-7F652A0EFCAC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724B780-55D9-45FB-8DA8-61EAC5AE20C9}">
      <dgm:prSet custT="1"/>
      <dgm:spPr>
        <a:solidFill>
          <a:schemeClr val="accent3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Возможности для самореализации и развития талантов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E6A8941-BD09-41EE-9C26-C993A353EFD5}" type="sibTrans" cxnId="{A56AB273-619A-4E4E-99B4-CCEE26261BC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48495-0880-4FC4-A593-0A64B0543816}" type="parTrans" cxnId="{A56AB273-619A-4E4E-99B4-CCEE26261BCE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4AA8FE-E2B8-4237-B3D7-753AD8BC61B6}">
      <dgm:prSet phldrT="[Текст]"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E90147-D850-4222-B62B-91E90BFAE1DE}" type="sibTrans" cxnId="{F6C48C1E-7A58-408D-B268-297928A70CF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6F7B15D-2CA7-47F8-8D46-5662EE960886}" type="parTrans" cxnId="{F6C48C1E-7A58-408D-B268-297928A70CF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C30660B-52EA-4ED5-8CE5-40710F09FA7A}">
      <dgm:prSet custT="1"/>
      <dgm:spPr>
        <a:solidFill>
          <a:schemeClr val="accent4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Комфортная и безопасная среда для жизни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06E0856-1D82-4EB6-BAF4-8A5644A7B093}" type="sibTrans" cxnId="{0B22330E-11CB-4364-8F3C-C505D2B2178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4834845-9CAB-41BA-87A3-5C6B33C7968F}" type="parTrans" cxnId="{0B22330E-11CB-4364-8F3C-C505D2B21788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3B058D-2EBB-4007-8511-AA50BB337C39}">
      <dgm:prSet phldrT="[Текст]"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FDB50BB-3D84-4923-9B1D-425F7F5C43A1}" type="sibTrans" cxnId="{DD97ECF1-F368-4C35-868B-8DA7167AF88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33D3304-2150-499A-A66B-8C7F0FF23918}" type="parTrans" cxnId="{DD97ECF1-F368-4C35-868B-8DA7167AF887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3A1F1BF-C8A6-4BE1-AB05-9CA5E3479818}">
      <dgm:prSet phldrT="[Текст]" custT="1"/>
      <dgm:spPr/>
      <dgm:t>
        <a:bodyPr/>
        <a:lstStyle/>
        <a:p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B6929E1-8151-44DF-AF3E-0D286EB65AEB}" type="sibTrans" cxnId="{41F836D0-D109-4D33-B99E-E3151D37974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0B8A7A5-61F7-43EC-A102-B838F98E1595}" type="parTrans" cxnId="{41F836D0-D109-4D33-B99E-E3151D37974A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D298CE-8005-454F-8702-ECB17EBC38DA}">
      <dgm:prSet custT="1"/>
      <dgm:spPr>
        <a:solidFill>
          <a:schemeClr val="accent5">
            <a:lumMod val="40000"/>
            <a:lumOff val="60000"/>
            <a:alpha val="9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Достойный эффективный труд и успешное предпринимательство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ED7857-0F29-47D9-BC9A-E0CFDD444058}" type="parTrans" cxnId="{6703A795-8476-41FC-8903-B5D944CDB38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41259BA-672D-4435-8E92-725EFD991B9F}" type="sibTrans" cxnId="{6703A795-8476-41FC-8903-B5D944CDB382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DA454D5-B29D-4F4C-A2EF-1E5319AA6BB7}">
      <dgm:prSet custT="1"/>
      <dgm:spPr>
        <a:solidFill>
          <a:schemeClr val="accent6">
            <a:lumMod val="60000"/>
            <a:lumOff val="40000"/>
            <a:alpha val="90000"/>
          </a:schemeClr>
        </a:solidFill>
      </dgm:spPr>
      <dgm:t>
        <a:bodyPr/>
        <a:lstStyle/>
        <a:p>
          <a:r>
            <a: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Цифровая трансформация</a:t>
          </a:r>
          <a:endParaRPr lang="ru-RU" sz="16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BDD6589-B189-4D5A-B032-A90A62CBF295}" type="parTrans" cxnId="{4FC9708A-F8F9-43E6-9736-787A6CC9BB2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1E50C71-7C63-45AB-B3B1-A8F76101703C}" type="sibTrans" cxnId="{4FC9708A-F8F9-43E6-9736-787A6CC9BB2F}">
      <dgm:prSet/>
      <dgm:spPr/>
      <dgm:t>
        <a:bodyPr/>
        <a:lstStyle/>
        <a:p>
          <a:endParaRPr lang="ru-RU" sz="16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55F789-F2B4-47E1-A93A-976B86E46547}" type="pres">
      <dgm:prSet presAssocID="{1EA9CA16-7FA0-460B-9B6D-07BD988119A9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548B971-ECB8-4F9F-B37B-CA572431F666}" type="pres">
      <dgm:prSet presAssocID="{96E69C05-9E08-4011-836C-F1D9A5AD0A17}" presName="composite" presStyleCnt="0"/>
      <dgm:spPr/>
    </dgm:pt>
    <dgm:pt modelId="{C0BC7E8F-C521-4F20-8892-A32CEF302BE9}" type="pres">
      <dgm:prSet presAssocID="{96E69C05-9E08-4011-836C-F1D9A5AD0A17}" presName="parentText" presStyleLbl="alignNode1" presStyleIdx="0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A0602EF-002B-45F6-A2B8-3E14A7F85477}" type="pres">
      <dgm:prSet presAssocID="{96E69C05-9E08-4011-836C-F1D9A5AD0A17}" presName="descendantText" presStyleLbl="align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C25A355-C525-44C4-9EE4-9DECEC7F35A7}" type="pres">
      <dgm:prSet presAssocID="{1EF0CA85-D46B-4878-8CBD-F86A200F507A}" presName="sp" presStyleCnt="0"/>
      <dgm:spPr/>
    </dgm:pt>
    <dgm:pt modelId="{9115BC38-0CCB-4247-ADAD-04DED859AED5}" type="pres">
      <dgm:prSet presAssocID="{90BB173B-6C48-4300-A101-23971714EC3A}" presName="composite" presStyleCnt="0"/>
      <dgm:spPr/>
    </dgm:pt>
    <dgm:pt modelId="{1E629F60-8789-4D69-B557-7B89B88AFFC3}" type="pres">
      <dgm:prSet presAssocID="{90BB173B-6C48-4300-A101-23971714EC3A}" presName="parentText" presStyleLbl="alignNode1" presStyleIdx="1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870D351-77DD-4EAA-956E-D7CC5716D4F1}" type="pres">
      <dgm:prSet presAssocID="{90BB173B-6C48-4300-A101-23971714EC3A}" presName="descendantText" presStyleLbl="align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E8467CF-99AA-4E7E-A8C4-0C73C75A3CDB}" type="pres">
      <dgm:prSet presAssocID="{B3EADA7E-EE0D-41E6-BCF4-365CAC7C26B4}" presName="sp" presStyleCnt="0"/>
      <dgm:spPr/>
    </dgm:pt>
    <dgm:pt modelId="{FBC83879-76E3-4A26-BEC5-AD7648962EB2}" type="pres">
      <dgm:prSet presAssocID="{7D3B058D-2EBB-4007-8511-AA50BB337C39}" presName="composite" presStyleCnt="0"/>
      <dgm:spPr/>
    </dgm:pt>
    <dgm:pt modelId="{150136FB-215D-4B48-85F2-D9CCFAA6ED07}" type="pres">
      <dgm:prSet presAssocID="{7D3B058D-2EBB-4007-8511-AA50BB337C39}" presName="parentText" presStyleLbl="alignNode1" presStyleIdx="2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98396BA-4D87-4B61-9B4C-C7CDAED71CD4}" type="pres">
      <dgm:prSet presAssocID="{7D3B058D-2EBB-4007-8511-AA50BB337C39}" presName="descendantText" presStyleLbl="alignAcc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31DBCFE-843C-423B-BCCB-C0B929E84877}" type="pres">
      <dgm:prSet presAssocID="{BFDB50BB-3D84-4923-9B1D-425F7F5C43A1}" presName="sp" presStyleCnt="0"/>
      <dgm:spPr/>
    </dgm:pt>
    <dgm:pt modelId="{763B6E92-C71A-4639-B372-375E8E9DE359}" type="pres">
      <dgm:prSet presAssocID="{C3A1F1BF-C8A6-4BE1-AB05-9CA5E3479818}" presName="composite" presStyleCnt="0"/>
      <dgm:spPr/>
    </dgm:pt>
    <dgm:pt modelId="{298CF710-443E-46DB-A261-5D7EE82D1D83}" type="pres">
      <dgm:prSet presAssocID="{C3A1F1BF-C8A6-4BE1-AB05-9CA5E3479818}" presName="parentText" presStyleLbl="alignNode1" presStyleIdx="3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162BD00-77E3-4810-AB65-F49BC3AA7C4F}" type="pres">
      <dgm:prSet presAssocID="{C3A1F1BF-C8A6-4BE1-AB05-9CA5E3479818}" presName="descendantText" presStyleLbl="alignAcc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949D0A1-0F31-4629-B405-C7B8C1C19580}" type="pres">
      <dgm:prSet presAssocID="{1B6929E1-8151-44DF-AF3E-0D286EB65AEB}" presName="sp" presStyleCnt="0"/>
      <dgm:spPr/>
    </dgm:pt>
    <dgm:pt modelId="{4745C638-B308-47BD-93A0-6F055D82EB87}" type="pres">
      <dgm:prSet presAssocID="{484AA8FE-E2B8-4237-B3D7-753AD8BC61B6}" presName="composite" presStyleCnt="0"/>
      <dgm:spPr/>
    </dgm:pt>
    <dgm:pt modelId="{B52E08AB-C777-4DEA-88A4-2A602ED8C5F1}" type="pres">
      <dgm:prSet presAssocID="{484AA8FE-E2B8-4237-B3D7-753AD8BC61B6}" presName="parentText" presStyleLbl="alignNode1" presStyleIdx="4" presStyleCnt="5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11A22BC-3AEE-4E63-B333-6D9355A019B2}" type="pres">
      <dgm:prSet presAssocID="{484AA8FE-E2B8-4237-B3D7-753AD8BC61B6}" presName="descendantText" presStyleLbl="alignAcc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96371E1-0149-4C66-AF20-F1AB48A6877E}" type="presOf" srcId="{8724B780-55D9-45FB-8DA8-61EAC5AE20C9}" destId="{2870D351-77DD-4EAA-956E-D7CC5716D4F1}" srcOrd="0" destOrd="0" presId="urn:microsoft.com/office/officeart/2005/8/layout/chevron2"/>
    <dgm:cxn modelId="{15E69AF1-2D92-4E33-B346-506AE50028F8}" type="presOf" srcId="{C3A1F1BF-C8A6-4BE1-AB05-9CA5E3479818}" destId="{298CF710-443E-46DB-A261-5D7EE82D1D83}" srcOrd="0" destOrd="0" presId="urn:microsoft.com/office/officeart/2005/8/layout/chevron2"/>
    <dgm:cxn modelId="{39371BBF-CC64-4513-A382-24F276AED0BE}" type="presOf" srcId="{90BB173B-6C48-4300-A101-23971714EC3A}" destId="{1E629F60-8789-4D69-B557-7B89B88AFFC3}" srcOrd="0" destOrd="0" presId="urn:microsoft.com/office/officeart/2005/8/layout/chevron2"/>
    <dgm:cxn modelId="{4AF74438-F365-4372-8898-ADCA63172C2F}" type="presOf" srcId="{A7930F24-494F-402C-AFC8-EE167A82C55D}" destId="{DA0602EF-002B-45F6-A2B8-3E14A7F85477}" srcOrd="0" destOrd="0" presId="urn:microsoft.com/office/officeart/2005/8/layout/chevron2"/>
    <dgm:cxn modelId="{4FC9708A-F8F9-43E6-9736-787A6CC9BB2F}" srcId="{484AA8FE-E2B8-4237-B3D7-753AD8BC61B6}" destId="{4DA454D5-B29D-4F4C-A2EF-1E5319AA6BB7}" srcOrd="0" destOrd="0" parTransId="{4BDD6589-B189-4D5A-B032-A90A62CBF295}" sibTransId="{F1E50C71-7C63-45AB-B3B1-A8F76101703C}"/>
    <dgm:cxn modelId="{0B22330E-11CB-4364-8F3C-C505D2B21788}" srcId="{7D3B058D-2EBB-4007-8511-AA50BB337C39}" destId="{2C30660B-52EA-4ED5-8CE5-40710F09FA7A}" srcOrd="0" destOrd="0" parTransId="{B4834845-9CAB-41BA-87A3-5C6B33C7968F}" sibTransId="{D06E0856-1D82-4EB6-BAF4-8A5644A7B093}"/>
    <dgm:cxn modelId="{6703A795-8476-41FC-8903-B5D944CDB382}" srcId="{C3A1F1BF-C8A6-4BE1-AB05-9CA5E3479818}" destId="{91D298CE-8005-454F-8702-ECB17EBC38DA}" srcOrd="0" destOrd="0" parTransId="{6AED7857-0F29-47D9-BC9A-E0CFDD444058}" sibTransId="{641259BA-672D-4435-8E92-725EFD991B9F}"/>
    <dgm:cxn modelId="{01701B86-09F7-4A3E-95D9-97B2ECF49CA5}" type="presOf" srcId="{4DA454D5-B29D-4F4C-A2EF-1E5319AA6BB7}" destId="{111A22BC-3AEE-4E63-B333-6D9355A019B2}" srcOrd="0" destOrd="0" presId="urn:microsoft.com/office/officeart/2005/8/layout/chevron2"/>
    <dgm:cxn modelId="{06B7B98D-E5D2-4E06-96CF-85E49351DD5C}" type="presOf" srcId="{7D3B058D-2EBB-4007-8511-AA50BB337C39}" destId="{150136FB-215D-4B48-85F2-D9CCFAA6ED07}" srcOrd="0" destOrd="0" presId="urn:microsoft.com/office/officeart/2005/8/layout/chevron2"/>
    <dgm:cxn modelId="{CE33EC36-AB51-47C6-9F27-CE903994D5B7}" type="presOf" srcId="{91D298CE-8005-454F-8702-ECB17EBC38DA}" destId="{D162BD00-77E3-4810-AB65-F49BC3AA7C4F}" srcOrd="0" destOrd="0" presId="urn:microsoft.com/office/officeart/2005/8/layout/chevron2"/>
    <dgm:cxn modelId="{A56AB273-619A-4E4E-99B4-CCEE26261BCE}" srcId="{90BB173B-6C48-4300-A101-23971714EC3A}" destId="{8724B780-55D9-45FB-8DA8-61EAC5AE20C9}" srcOrd="0" destOrd="0" parTransId="{48248495-0880-4FC4-A593-0A64B0543816}" sibTransId="{9E6A8941-BD09-41EE-9C26-C993A353EFD5}"/>
    <dgm:cxn modelId="{DD97ECF1-F368-4C35-868B-8DA7167AF887}" srcId="{1EA9CA16-7FA0-460B-9B6D-07BD988119A9}" destId="{7D3B058D-2EBB-4007-8511-AA50BB337C39}" srcOrd="2" destOrd="0" parTransId="{433D3304-2150-499A-A66B-8C7F0FF23918}" sibTransId="{BFDB50BB-3D84-4923-9B1D-425F7F5C43A1}"/>
    <dgm:cxn modelId="{2B5D6955-6E3F-41C8-A08E-5F92C71AFBEA}" srcId="{1EA9CA16-7FA0-460B-9B6D-07BD988119A9}" destId="{96E69C05-9E08-4011-836C-F1D9A5AD0A17}" srcOrd="0" destOrd="0" parTransId="{1BE0D5EF-4DA0-418D-B93F-7DC6E4C726C6}" sibTransId="{1EF0CA85-D46B-4878-8CBD-F86A200F507A}"/>
    <dgm:cxn modelId="{C40600AE-F4C2-421B-A73F-C2F704C65D5A}" type="presOf" srcId="{484AA8FE-E2B8-4237-B3D7-753AD8BC61B6}" destId="{B52E08AB-C777-4DEA-88A4-2A602ED8C5F1}" srcOrd="0" destOrd="0" presId="urn:microsoft.com/office/officeart/2005/8/layout/chevron2"/>
    <dgm:cxn modelId="{F6C48C1E-7A58-408D-B268-297928A70CF2}" srcId="{1EA9CA16-7FA0-460B-9B6D-07BD988119A9}" destId="{484AA8FE-E2B8-4237-B3D7-753AD8BC61B6}" srcOrd="4" destOrd="0" parTransId="{06F7B15D-2CA7-47F8-8D46-5662EE960886}" sibTransId="{B3E90147-D850-4222-B62B-91E90BFAE1DE}"/>
    <dgm:cxn modelId="{41F836D0-D109-4D33-B99E-E3151D37974A}" srcId="{1EA9CA16-7FA0-460B-9B6D-07BD988119A9}" destId="{C3A1F1BF-C8A6-4BE1-AB05-9CA5E3479818}" srcOrd="3" destOrd="0" parTransId="{20B8A7A5-61F7-43EC-A102-B838F98E1595}" sibTransId="{1B6929E1-8151-44DF-AF3E-0D286EB65AEB}"/>
    <dgm:cxn modelId="{BB1050A0-71A4-468B-A35F-4DD58166FDCF}" type="presOf" srcId="{2C30660B-52EA-4ED5-8CE5-40710F09FA7A}" destId="{D98396BA-4D87-4B61-9B4C-C7CDAED71CD4}" srcOrd="0" destOrd="0" presId="urn:microsoft.com/office/officeart/2005/8/layout/chevron2"/>
    <dgm:cxn modelId="{579660BA-5AD0-4272-B7EC-7F652A0EFCAC}" srcId="{1EA9CA16-7FA0-460B-9B6D-07BD988119A9}" destId="{90BB173B-6C48-4300-A101-23971714EC3A}" srcOrd="1" destOrd="0" parTransId="{D6FA9B04-E175-4AF4-9204-92EC1202DFEA}" sibTransId="{B3EADA7E-EE0D-41E6-BCF4-365CAC7C26B4}"/>
    <dgm:cxn modelId="{5DDF5AEF-0B22-4FBD-9FF7-E9BE6C4347FB}" type="presOf" srcId="{96E69C05-9E08-4011-836C-F1D9A5AD0A17}" destId="{C0BC7E8F-C521-4F20-8892-A32CEF302BE9}" srcOrd="0" destOrd="0" presId="urn:microsoft.com/office/officeart/2005/8/layout/chevron2"/>
    <dgm:cxn modelId="{844E8D46-36D5-4844-8E69-28F6BA716EC6}" srcId="{96E69C05-9E08-4011-836C-F1D9A5AD0A17}" destId="{A7930F24-494F-402C-AFC8-EE167A82C55D}" srcOrd="0" destOrd="0" parTransId="{3636972E-B731-4326-8183-91C2D6108775}" sibTransId="{9F8A4E18-6722-48A3-831D-6C2102C9E10F}"/>
    <dgm:cxn modelId="{CB046891-684F-4285-8979-903D1D176881}" type="presOf" srcId="{1EA9CA16-7FA0-460B-9B6D-07BD988119A9}" destId="{8855F789-F2B4-47E1-A93A-976B86E46547}" srcOrd="0" destOrd="0" presId="urn:microsoft.com/office/officeart/2005/8/layout/chevron2"/>
    <dgm:cxn modelId="{B8E08C80-1B5C-4ED8-8FE6-84CBBC3ABC6C}" type="presParOf" srcId="{8855F789-F2B4-47E1-A93A-976B86E46547}" destId="{4548B971-ECB8-4F9F-B37B-CA572431F666}" srcOrd="0" destOrd="0" presId="urn:microsoft.com/office/officeart/2005/8/layout/chevron2"/>
    <dgm:cxn modelId="{3C7AD5AC-17F3-495F-BA45-9F6A77E603B9}" type="presParOf" srcId="{4548B971-ECB8-4F9F-B37B-CA572431F666}" destId="{C0BC7E8F-C521-4F20-8892-A32CEF302BE9}" srcOrd="0" destOrd="0" presId="urn:microsoft.com/office/officeart/2005/8/layout/chevron2"/>
    <dgm:cxn modelId="{FE4E6F4F-6AF9-4ECD-BE19-F9AB12CD57A3}" type="presParOf" srcId="{4548B971-ECB8-4F9F-B37B-CA572431F666}" destId="{DA0602EF-002B-45F6-A2B8-3E14A7F85477}" srcOrd="1" destOrd="0" presId="urn:microsoft.com/office/officeart/2005/8/layout/chevron2"/>
    <dgm:cxn modelId="{BA11A959-062E-4418-8C71-CB7EA5088789}" type="presParOf" srcId="{8855F789-F2B4-47E1-A93A-976B86E46547}" destId="{9C25A355-C525-44C4-9EE4-9DECEC7F35A7}" srcOrd="1" destOrd="0" presId="urn:microsoft.com/office/officeart/2005/8/layout/chevron2"/>
    <dgm:cxn modelId="{E7D50EB8-B8BF-4938-A6D6-5AB9D1266FCE}" type="presParOf" srcId="{8855F789-F2B4-47E1-A93A-976B86E46547}" destId="{9115BC38-0CCB-4247-ADAD-04DED859AED5}" srcOrd="2" destOrd="0" presId="urn:microsoft.com/office/officeart/2005/8/layout/chevron2"/>
    <dgm:cxn modelId="{B45F166D-42B0-4661-A0C1-8D5D05E0C32E}" type="presParOf" srcId="{9115BC38-0CCB-4247-ADAD-04DED859AED5}" destId="{1E629F60-8789-4D69-B557-7B89B88AFFC3}" srcOrd="0" destOrd="0" presId="urn:microsoft.com/office/officeart/2005/8/layout/chevron2"/>
    <dgm:cxn modelId="{A85A7B72-7C61-4FBE-89A8-BC2EAB8E6371}" type="presParOf" srcId="{9115BC38-0CCB-4247-ADAD-04DED859AED5}" destId="{2870D351-77DD-4EAA-956E-D7CC5716D4F1}" srcOrd="1" destOrd="0" presId="urn:microsoft.com/office/officeart/2005/8/layout/chevron2"/>
    <dgm:cxn modelId="{768A195A-3336-41EC-BE5C-587F1B0224AF}" type="presParOf" srcId="{8855F789-F2B4-47E1-A93A-976B86E46547}" destId="{9E8467CF-99AA-4E7E-A8C4-0C73C75A3CDB}" srcOrd="3" destOrd="0" presId="urn:microsoft.com/office/officeart/2005/8/layout/chevron2"/>
    <dgm:cxn modelId="{20FCB3ED-23B4-4AE3-AD18-8BA8F7ABF372}" type="presParOf" srcId="{8855F789-F2B4-47E1-A93A-976B86E46547}" destId="{FBC83879-76E3-4A26-BEC5-AD7648962EB2}" srcOrd="4" destOrd="0" presId="urn:microsoft.com/office/officeart/2005/8/layout/chevron2"/>
    <dgm:cxn modelId="{DF741829-1574-48C9-B2A4-586FD1553860}" type="presParOf" srcId="{FBC83879-76E3-4A26-BEC5-AD7648962EB2}" destId="{150136FB-215D-4B48-85F2-D9CCFAA6ED07}" srcOrd="0" destOrd="0" presId="urn:microsoft.com/office/officeart/2005/8/layout/chevron2"/>
    <dgm:cxn modelId="{1D2C4372-CB9E-458B-9DCB-FCDDDA2F7F30}" type="presParOf" srcId="{FBC83879-76E3-4A26-BEC5-AD7648962EB2}" destId="{D98396BA-4D87-4B61-9B4C-C7CDAED71CD4}" srcOrd="1" destOrd="0" presId="urn:microsoft.com/office/officeart/2005/8/layout/chevron2"/>
    <dgm:cxn modelId="{82A23EF5-E5F1-4FA2-BF16-D39F91DDA49F}" type="presParOf" srcId="{8855F789-F2B4-47E1-A93A-976B86E46547}" destId="{A31DBCFE-843C-423B-BCCB-C0B929E84877}" srcOrd="5" destOrd="0" presId="urn:microsoft.com/office/officeart/2005/8/layout/chevron2"/>
    <dgm:cxn modelId="{3336AB69-5F4D-472F-A082-8E39192C7475}" type="presParOf" srcId="{8855F789-F2B4-47E1-A93A-976B86E46547}" destId="{763B6E92-C71A-4639-B372-375E8E9DE359}" srcOrd="6" destOrd="0" presId="urn:microsoft.com/office/officeart/2005/8/layout/chevron2"/>
    <dgm:cxn modelId="{234FA4AD-E5F0-4B16-B44E-026D16712D8A}" type="presParOf" srcId="{763B6E92-C71A-4639-B372-375E8E9DE359}" destId="{298CF710-443E-46DB-A261-5D7EE82D1D83}" srcOrd="0" destOrd="0" presId="urn:microsoft.com/office/officeart/2005/8/layout/chevron2"/>
    <dgm:cxn modelId="{12071335-6080-48E2-9434-EA7ADB7A7308}" type="presParOf" srcId="{763B6E92-C71A-4639-B372-375E8E9DE359}" destId="{D162BD00-77E3-4810-AB65-F49BC3AA7C4F}" srcOrd="1" destOrd="0" presId="urn:microsoft.com/office/officeart/2005/8/layout/chevron2"/>
    <dgm:cxn modelId="{DD6D20A2-2D51-429B-B9CA-5C21D316342D}" type="presParOf" srcId="{8855F789-F2B4-47E1-A93A-976B86E46547}" destId="{5949D0A1-0F31-4629-B405-C7B8C1C19580}" srcOrd="7" destOrd="0" presId="urn:microsoft.com/office/officeart/2005/8/layout/chevron2"/>
    <dgm:cxn modelId="{9C31391E-4410-4C4C-9F53-A75E7CE82C87}" type="presParOf" srcId="{8855F789-F2B4-47E1-A93A-976B86E46547}" destId="{4745C638-B308-47BD-93A0-6F055D82EB87}" srcOrd="8" destOrd="0" presId="urn:microsoft.com/office/officeart/2005/8/layout/chevron2"/>
    <dgm:cxn modelId="{C18BC925-783B-4775-8D2B-C21FC67426F0}" type="presParOf" srcId="{4745C638-B308-47BD-93A0-6F055D82EB87}" destId="{B52E08AB-C777-4DEA-88A4-2A602ED8C5F1}" srcOrd="0" destOrd="0" presId="urn:microsoft.com/office/officeart/2005/8/layout/chevron2"/>
    <dgm:cxn modelId="{E7F628FA-7544-4E13-B995-D154D3AACC19}" type="presParOf" srcId="{4745C638-B308-47BD-93A0-6F055D82EB87}" destId="{111A22BC-3AEE-4E63-B333-6D9355A019B2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78C12628-0BAD-4BED-8AD5-28C704BE36A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D2BBE57-2486-4457-A388-4333E177341C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в виде субсидий на оплату жилых помещений и коммунальных услуг</a:t>
          </a:r>
        </a:p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год-76 449,5 тыс. рублей, 2022 год-76 449,5 тыс. рублей, 2023 год-76 449,5 тыс. рублей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977CB8B4-09D1-49FB-A6BA-B82C61562300}" type="parTrans" cxnId="{20FD1710-9491-4A87-910B-9CDE6CC19CA4}">
      <dgm:prSet/>
      <dgm:spPr/>
      <dgm:t>
        <a:bodyPr/>
        <a:lstStyle/>
        <a:p>
          <a:endParaRPr lang="ru-RU"/>
        </a:p>
      </dgm:t>
    </dgm:pt>
    <dgm:pt modelId="{5251AE0A-BA04-4CCE-A549-61468BDAF60C}" type="sibTrans" cxnId="{20FD1710-9491-4A87-910B-9CDE6CC19CA4}">
      <dgm:prSet/>
      <dgm:spPr/>
      <dgm:t>
        <a:bodyPr/>
        <a:lstStyle/>
        <a:p>
          <a:endParaRPr lang="ru-RU"/>
        </a:p>
      </dgm:t>
    </dgm:pt>
    <dgm:pt modelId="{FBAA867E-36ED-43DF-99B6-2D8E0D1853B0}" type="pres">
      <dgm:prSet presAssocID="{78C12628-0BAD-4BED-8AD5-28C704BE36A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A1D99E7-44BB-4EC9-9B14-99CB5C4F00CE}" type="pres">
      <dgm:prSet presAssocID="{AD2BBE57-2486-4457-A388-4333E177341C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618DDDA-58D9-4098-8681-77812FC2B54F}" type="presOf" srcId="{78C12628-0BAD-4BED-8AD5-28C704BE36A3}" destId="{FBAA867E-36ED-43DF-99B6-2D8E0D1853B0}" srcOrd="0" destOrd="0" presId="urn:microsoft.com/office/officeart/2005/8/layout/vList2"/>
    <dgm:cxn modelId="{20FD1710-9491-4A87-910B-9CDE6CC19CA4}" srcId="{78C12628-0BAD-4BED-8AD5-28C704BE36A3}" destId="{AD2BBE57-2486-4457-A388-4333E177341C}" srcOrd="0" destOrd="0" parTransId="{977CB8B4-09D1-49FB-A6BA-B82C61562300}" sibTransId="{5251AE0A-BA04-4CCE-A549-61468BDAF60C}"/>
    <dgm:cxn modelId="{56FF4FB0-BE4D-4A4A-B951-FAC2EA5E818F}" type="presOf" srcId="{AD2BBE57-2486-4457-A388-4333E177341C}" destId="{5A1D99E7-44BB-4EC9-9B14-99CB5C4F00CE}" srcOrd="0" destOrd="0" presId="urn:microsoft.com/office/officeart/2005/8/layout/vList2"/>
    <dgm:cxn modelId="{9456B00E-6997-4DAB-A732-3797A40C0664}" type="presParOf" srcId="{FBAA867E-36ED-43DF-99B6-2D8E0D1853B0}" destId="{5A1D99E7-44BB-4EC9-9B14-99CB5C4F00C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543CAD60-E687-417E-A34B-4F64C6F588DE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1FB77EAA-FBCB-4CB9-B2DA-2F05E452FC21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граждан, подвергшихся воздействию радиации</a:t>
          </a:r>
        </a:p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2021 год-3 831,3 тыс. рублей, 2022 год-3 984,3 тыс. рублей, 2023 год-0,0 тыс. рублей</a:t>
          </a:r>
          <a:endParaRPr lang="ru-RU" sz="1600" b="1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B4AF004-C05E-43F7-B324-DE70705DA8B6}" type="parTrans" cxnId="{3C93CA5D-3404-4BB5-84D0-850CD1FA470F}">
      <dgm:prSet/>
      <dgm:spPr/>
      <dgm:t>
        <a:bodyPr/>
        <a:lstStyle/>
        <a:p>
          <a:endParaRPr lang="ru-RU"/>
        </a:p>
      </dgm:t>
    </dgm:pt>
    <dgm:pt modelId="{825C9544-CE21-4AE6-B577-ED1A91C88D2A}" type="sibTrans" cxnId="{3C93CA5D-3404-4BB5-84D0-850CD1FA470F}">
      <dgm:prSet/>
      <dgm:spPr/>
      <dgm:t>
        <a:bodyPr/>
        <a:lstStyle/>
        <a:p>
          <a:endParaRPr lang="ru-RU"/>
        </a:p>
      </dgm:t>
    </dgm:pt>
    <dgm:pt modelId="{44FF603B-878D-4733-A1FF-40643F61CF90}" type="pres">
      <dgm:prSet presAssocID="{543CAD60-E687-417E-A34B-4F64C6F588DE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1F5279F3-4F28-4FFD-B25B-9866891B3BC4}" type="pres">
      <dgm:prSet presAssocID="{1FB77EAA-FBCB-4CB9-B2DA-2F05E452FC21}" presName="parentText" presStyleLbl="node1" presStyleIdx="0" presStyleCnt="1" custLinFactY="100000" custLinFactNeighborX="3200" custLinFactNeighborY="12572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C93CA5D-3404-4BB5-84D0-850CD1FA470F}" srcId="{543CAD60-E687-417E-A34B-4F64C6F588DE}" destId="{1FB77EAA-FBCB-4CB9-B2DA-2F05E452FC21}" srcOrd="0" destOrd="0" parTransId="{BB4AF004-C05E-43F7-B324-DE70705DA8B6}" sibTransId="{825C9544-CE21-4AE6-B577-ED1A91C88D2A}"/>
    <dgm:cxn modelId="{4789576C-789C-4CBC-8017-C3E2E788E78A}" type="presOf" srcId="{1FB77EAA-FBCB-4CB9-B2DA-2F05E452FC21}" destId="{1F5279F3-4F28-4FFD-B25B-9866891B3BC4}" srcOrd="0" destOrd="0" presId="urn:microsoft.com/office/officeart/2005/8/layout/vList2"/>
    <dgm:cxn modelId="{9AC65D05-22D0-403B-81EB-58BD11434005}" type="presOf" srcId="{543CAD60-E687-417E-A34B-4F64C6F588DE}" destId="{44FF603B-878D-4733-A1FF-40643F61CF90}" srcOrd="0" destOrd="0" presId="urn:microsoft.com/office/officeart/2005/8/layout/vList2"/>
    <dgm:cxn modelId="{FCE01A75-1598-444A-BD51-28ED890BDCE1}" type="presParOf" srcId="{44FF603B-878D-4733-A1FF-40643F61CF90}" destId="{1F5279F3-4F28-4FFD-B25B-9866891B3BC4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BA94763D-7ACE-44D8-AEB1-FF2161DC2B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282125-04C5-496C-9055-F28DFFF9B803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Материальная и иная помощь для погребения </a:t>
          </a:r>
        </a:p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год-964,3 тыс. рублей, 2022 год-964,3 тыс. рублей, 2023 год-964,3 тыс. рублей</a:t>
          </a:r>
          <a:endParaRPr lang="ru-RU" sz="16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DCC795-33D7-416D-ACC5-0EE1E1463889}" type="parTrans" cxnId="{303790A4-8788-416F-AB37-ECF25B25E297}">
      <dgm:prSet/>
      <dgm:spPr/>
      <dgm:t>
        <a:bodyPr/>
        <a:lstStyle/>
        <a:p>
          <a:endParaRPr lang="ru-RU"/>
        </a:p>
      </dgm:t>
    </dgm:pt>
    <dgm:pt modelId="{C39FE766-614C-42E8-8CF6-DFFE3234E02E}" type="sibTrans" cxnId="{303790A4-8788-416F-AB37-ECF25B25E297}">
      <dgm:prSet/>
      <dgm:spPr/>
      <dgm:t>
        <a:bodyPr/>
        <a:lstStyle/>
        <a:p>
          <a:endParaRPr lang="ru-RU"/>
        </a:p>
      </dgm:t>
    </dgm:pt>
    <dgm:pt modelId="{3D66A8E3-B91B-46B3-91CB-ECA8232C7941}" type="pres">
      <dgm:prSet presAssocID="{BA94763D-7ACE-44D8-AEB1-FF2161DC2B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27BD9-6073-4098-970E-09D33B3940BA}" type="pres">
      <dgm:prSet presAssocID="{C1282125-04C5-496C-9055-F28DFFF9B8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3790A4-8788-416F-AB37-ECF25B25E297}" srcId="{BA94763D-7ACE-44D8-AEB1-FF2161DC2B3C}" destId="{C1282125-04C5-496C-9055-F28DFFF9B803}" srcOrd="0" destOrd="0" parTransId="{12DCC795-33D7-416D-ACC5-0EE1E1463889}" sibTransId="{C39FE766-614C-42E8-8CF6-DFFE3234E02E}"/>
    <dgm:cxn modelId="{CEB74406-4207-4BB6-A0CF-3707F8C0FB0C}" type="presOf" srcId="{C1282125-04C5-496C-9055-F28DFFF9B803}" destId="{5CD27BD9-6073-4098-970E-09D33B3940BA}" srcOrd="0" destOrd="0" presId="urn:microsoft.com/office/officeart/2005/8/layout/vList2"/>
    <dgm:cxn modelId="{BB7B0553-1159-482C-A355-B03FC6AA3CDB}" type="presOf" srcId="{BA94763D-7ACE-44D8-AEB1-FF2161DC2B3C}" destId="{3D66A8E3-B91B-46B3-91CB-ECA8232C7941}" srcOrd="0" destOrd="0" presId="urn:microsoft.com/office/officeart/2005/8/layout/vList2"/>
    <dgm:cxn modelId="{6B66ED9C-E557-47B1-8085-E1D94EEDADA2}" type="presParOf" srcId="{3D66A8E3-B91B-46B3-91CB-ECA8232C7941}" destId="{5CD27BD9-6073-4098-970E-09D33B3940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058D2369-9B4C-48DF-B872-0BAA040CFE33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451F1AC-0A38-43AC-864B-65D6CEB44E4E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отдельных категорий граждан, работающих и проживающих в сельской местности </a:t>
          </a:r>
        </a:p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год-190 345,3 тыс. рублей, 2022 год-190 345,3 тыс. рублей, 2023 год-190 345,3 тыс. рублей</a:t>
          </a:r>
          <a:endParaRPr lang="ru-RU" sz="16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F60E3B0-1D0A-4108-B507-61B8D9405D39}" type="parTrans" cxnId="{FFED437E-EC65-4589-A3E4-DB10FBC200AD}">
      <dgm:prSet/>
      <dgm:spPr/>
      <dgm:t>
        <a:bodyPr/>
        <a:lstStyle/>
        <a:p>
          <a:endParaRPr lang="ru-RU"/>
        </a:p>
      </dgm:t>
    </dgm:pt>
    <dgm:pt modelId="{A4A3472F-4C72-4F81-882B-4D648DE1F9DE}" type="sibTrans" cxnId="{FFED437E-EC65-4589-A3E4-DB10FBC200AD}">
      <dgm:prSet/>
      <dgm:spPr/>
      <dgm:t>
        <a:bodyPr/>
        <a:lstStyle/>
        <a:p>
          <a:endParaRPr lang="ru-RU"/>
        </a:p>
      </dgm:t>
    </dgm:pt>
    <dgm:pt modelId="{B3BD739D-F9BA-45E3-B9AC-46D012B2B661}" type="pres">
      <dgm:prSet presAssocID="{058D2369-9B4C-48DF-B872-0BAA040CFE33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B91EADF-C3F9-41DC-A170-3467786073AF}" type="pres">
      <dgm:prSet presAssocID="{E451F1AC-0A38-43AC-864B-65D6CEB44E4E}" presName="parentText" presStyleLbl="node1" presStyleIdx="0" presStyleCnt="1" custLinFactNeighborX="-2887" custLinFactNeighborY="5859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FED437E-EC65-4589-A3E4-DB10FBC200AD}" srcId="{058D2369-9B4C-48DF-B872-0BAA040CFE33}" destId="{E451F1AC-0A38-43AC-864B-65D6CEB44E4E}" srcOrd="0" destOrd="0" parTransId="{BF60E3B0-1D0A-4108-B507-61B8D9405D39}" sibTransId="{A4A3472F-4C72-4F81-882B-4D648DE1F9DE}"/>
    <dgm:cxn modelId="{240EC3DB-CBF1-40EE-9A1F-E5ED7F54CD4A}" type="presOf" srcId="{058D2369-9B4C-48DF-B872-0BAA040CFE33}" destId="{B3BD739D-F9BA-45E3-B9AC-46D012B2B661}" srcOrd="0" destOrd="0" presId="urn:microsoft.com/office/officeart/2005/8/layout/vList2"/>
    <dgm:cxn modelId="{123B0E11-80DF-4595-9F54-21F0D84A334C}" type="presOf" srcId="{E451F1AC-0A38-43AC-864B-65D6CEB44E4E}" destId="{BB91EADF-C3F9-41DC-A170-3467786073AF}" srcOrd="0" destOrd="0" presId="urn:microsoft.com/office/officeart/2005/8/layout/vList2"/>
    <dgm:cxn modelId="{414E7687-49C7-4353-9148-66ABAA689ACC}" type="presParOf" srcId="{B3BD739D-F9BA-45E3-B9AC-46D012B2B661}" destId="{BB91EADF-C3F9-41DC-A170-3467786073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BA94763D-7ACE-44D8-AEB1-FF2161DC2B3C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1282125-04C5-496C-9055-F28DFFF9B803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Ежемесячная денежная выплата в связи с рождением (усыновлением) первого ребенка</a:t>
          </a:r>
        </a:p>
        <a:p>
          <a:pPr rtl="0"/>
          <a:r>
            <a:rPr lang="ru-RU" sz="1600" b="1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год-70 123,7 тыс. рублей, 2022 год-72 721,0 тыс. рублей, 2023 год-0,0 тыс. рублей</a:t>
          </a:r>
          <a:endParaRPr lang="ru-RU" sz="16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2DCC795-33D7-416D-ACC5-0EE1E1463889}" type="parTrans" cxnId="{303790A4-8788-416F-AB37-ECF25B25E297}">
      <dgm:prSet/>
      <dgm:spPr/>
      <dgm:t>
        <a:bodyPr/>
        <a:lstStyle/>
        <a:p>
          <a:endParaRPr lang="ru-RU"/>
        </a:p>
      </dgm:t>
    </dgm:pt>
    <dgm:pt modelId="{C39FE766-614C-42E8-8CF6-DFFE3234E02E}" type="sibTrans" cxnId="{303790A4-8788-416F-AB37-ECF25B25E297}">
      <dgm:prSet/>
      <dgm:spPr/>
      <dgm:t>
        <a:bodyPr/>
        <a:lstStyle/>
        <a:p>
          <a:endParaRPr lang="ru-RU"/>
        </a:p>
      </dgm:t>
    </dgm:pt>
    <dgm:pt modelId="{3D66A8E3-B91B-46B3-91CB-ECA8232C7941}" type="pres">
      <dgm:prSet presAssocID="{BA94763D-7ACE-44D8-AEB1-FF2161DC2B3C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CD27BD9-6073-4098-970E-09D33B3940BA}" type="pres">
      <dgm:prSet presAssocID="{C1282125-04C5-496C-9055-F28DFFF9B803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03790A4-8788-416F-AB37-ECF25B25E297}" srcId="{BA94763D-7ACE-44D8-AEB1-FF2161DC2B3C}" destId="{C1282125-04C5-496C-9055-F28DFFF9B803}" srcOrd="0" destOrd="0" parTransId="{12DCC795-33D7-416D-ACC5-0EE1E1463889}" sibTransId="{C39FE766-614C-42E8-8CF6-DFFE3234E02E}"/>
    <dgm:cxn modelId="{845A8513-04BD-44FD-BF53-738FE97CEEF0}" type="presOf" srcId="{BA94763D-7ACE-44D8-AEB1-FF2161DC2B3C}" destId="{3D66A8E3-B91B-46B3-91CB-ECA8232C7941}" srcOrd="0" destOrd="0" presId="urn:microsoft.com/office/officeart/2005/8/layout/vList2"/>
    <dgm:cxn modelId="{2157E76B-D849-4E72-8471-7516AD2F716C}" type="presOf" srcId="{C1282125-04C5-496C-9055-F28DFFF9B803}" destId="{5CD27BD9-6073-4098-970E-09D33B3940BA}" srcOrd="0" destOrd="0" presId="urn:microsoft.com/office/officeart/2005/8/layout/vList2"/>
    <dgm:cxn modelId="{57C2234C-D123-4D7F-8D91-57A735CB4814}" type="presParOf" srcId="{3D66A8E3-B91B-46B3-91CB-ECA8232C7941}" destId="{5CD27BD9-6073-4098-970E-09D33B3940BA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7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85F4F199-9CF8-4725-90F1-878FA04E05C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1715C02-68F4-4BD3-A2AC-5676B390E2B0}">
      <dgm:prSet custT="1"/>
      <dgm:spPr>
        <a:solidFill>
          <a:srgbClr val="CCCCFF"/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Ежегодные денежные выплаты лицам, награжденным нагрудным знаком «Почетный донор России» 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год-5 187,0 тыс. рублей, 2022 год-5 394,5 тыс. рублей, 2023 год-0,0 тыс. рублей</a:t>
          </a:r>
          <a:endParaRPr lang="ru-RU" sz="16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D53796-0B7E-4D4D-9645-36B6A1AA44E7}" type="parTrans" cxnId="{FC2EDC24-A31F-47E3-A036-C4547B704837}">
      <dgm:prSet/>
      <dgm:spPr/>
      <dgm:t>
        <a:bodyPr/>
        <a:lstStyle/>
        <a:p>
          <a:endParaRPr lang="ru-RU"/>
        </a:p>
      </dgm:t>
    </dgm:pt>
    <dgm:pt modelId="{2B8FA2FD-75A6-45E1-A243-CA09ABBA6709}" type="sibTrans" cxnId="{FC2EDC24-A31F-47E3-A036-C4547B704837}">
      <dgm:prSet/>
      <dgm:spPr/>
      <dgm:t>
        <a:bodyPr/>
        <a:lstStyle/>
        <a:p>
          <a:endParaRPr lang="ru-RU"/>
        </a:p>
      </dgm:t>
    </dgm:pt>
    <dgm:pt modelId="{7F973C49-0A65-414A-8791-BB5D57783E66}" type="pres">
      <dgm:prSet presAssocID="{85F4F199-9CF8-4725-90F1-878FA04E05C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0D8CB3DE-37B7-437C-8412-2F8DCBD75BD2}" type="pres">
      <dgm:prSet presAssocID="{E1715C02-68F4-4BD3-A2AC-5676B390E2B0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FC2EDC24-A31F-47E3-A036-C4547B704837}" srcId="{85F4F199-9CF8-4725-90F1-878FA04E05C2}" destId="{E1715C02-68F4-4BD3-A2AC-5676B390E2B0}" srcOrd="0" destOrd="0" parTransId="{F0D53796-0B7E-4D4D-9645-36B6A1AA44E7}" sibTransId="{2B8FA2FD-75A6-45E1-A243-CA09ABBA6709}"/>
    <dgm:cxn modelId="{3DAC2FA5-FE41-4852-8114-F03D754EF308}" type="presOf" srcId="{85F4F199-9CF8-4725-90F1-878FA04E05C2}" destId="{7F973C49-0A65-414A-8791-BB5D57783E66}" srcOrd="0" destOrd="0" presId="urn:microsoft.com/office/officeart/2005/8/layout/vList2"/>
    <dgm:cxn modelId="{D2628088-C57B-4B8A-B2C8-936C9A9661BF}" type="presOf" srcId="{E1715C02-68F4-4BD3-A2AC-5676B390E2B0}" destId="{0D8CB3DE-37B7-437C-8412-2F8DCBD75BD2}" srcOrd="0" destOrd="0" presId="urn:microsoft.com/office/officeart/2005/8/layout/vList2"/>
    <dgm:cxn modelId="{91904AD0-C1D4-41B5-9B20-32E53366EF3E}" type="presParOf" srcId="{7F973C49-0A65-414A-8791-BB5D57783E66}" destId="{0D8CB3DE-37B7-437C-8412-2F8DCBD75BD2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6.xml><?xml version="1.0" encoding="utf-8"?>
<dgm:dataModel xmlns:dgm="http://schemas.openxmlformats.org/drawingml/2006/diagram" xmlns:a="http://schemas.openxmlformats.org/drawingml/2006/main">
  <dgm:ptLst>
    <dgm:pt modelId="{58804023-30F2-4B50-A8EE-29ACC2C9125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43C61C15-F77D-40AF-ABAA-BF55EC36ED8C}">
      <dgm:prSet custT="1"/>
      <dgm:spPr>
        <a:solidFill>
          <a:srgbClr val="CCCCFF"/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Пособия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год-44 459,3 тыс. рублей, 2022 год-47 715,4 тыс. рублей, 2023 год-0,0 тыс. рублей</a:t>
          </a:r>
        </a:p>
        <a:p>
          <a:pPr rtl="0"/>
          <a:endParaRPr lang="ru-RU" sz="1600" dirty="0"/>
        </a:p>
      </dgm:t>
    </dgm:pt>
    <dgm:pt modelId="{62D1A604-0FAF-43CC-B416-A0D093900450}" type="parTrans" cxnId="{CC3CDED0-1389-490C-871C-C8A894660101}">
      <dgm:prSet/>
      <dgm:spPr/>
      <dgm:t>
        <a:bodyPr/>
        <a:lstStyle/>
        <a:p>
          <a:endParaRPr lang="ru-RU"/>
        </a:p>
      </dgm:t>
    </dgm:pt>
    <dgm:pt modelId="{550F8205-0BC3-4319-B83E-E8FA1ED8A473}" type="sibTrans" cxnId="{CC3CDED0-1389-490C-871C-C8A894660101}">
      <dgm:prSet/>
      <dgm:spPr/>
      <dgm:t>
        <a:bodyPr/>
        <a:lstStyle/>
        <a:p>
          <a:endParaRPr lang="ru-RU"/>
        </a:p>
      </dgm:t>
    </dgm:pt>
    <dgm:pt modelId="{E6515C4E-93CB-4972-8D53-E4A9E531B94B}" type="pres">
      <dgm:prSet presAssocID="{58804023-30F2-4B50-A8EE-29ACC2C91258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16E252-57EB-4BD2-AAA4-34F01F8B939B}" type="pres">
      <dgm:prSet presAssocID="{43C61C15-F77D-40AF-ABAA-BF55EC36ED8C}" presName="parentText" presStyleLbl="node1" presStyleIdx="0" presStyleCnt="1" custScaleY="35666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37D4701C-7A9B-4C2D-8D0E-397882F56233}" type="presOf" srcId="{58804023-30F2-4B50-A8EE-29ACC2C91258}" destId="{E6515C4E-93CB-4972-8D53-E4A9E531B94B}" srcOrd="0" destOrd="0" presId="urn:microsoft.com/office/officeart/2005/8/layout/vList2"/>
    <dgm:cxn modelId="{7A0DE846-A607-4310-BCEA-E58FA32D6C3C}" type="presOf" srcId="{43C61C15-F77D-40AF-ABAA-BF55EC36ED8C}" destId="{6116E252-57EB-4BD2-AAA4-34F01F8B939B}" srcOrd="0" destOrd="0" presId="urn:microsoft.com/office/officeart/2005/8/layout/vList2"/>
    <dgm:cxn modelId="{CC3CDED0-1389-490C-871C-C8A894660101}" srcId="{58804023-30F2-4B50-A8EE-29ACC2C91258}" destId="{43C61C15-F77D-40AF-ABAA-BF55EC36ED8C}" srcOrd="0" destOrd="0" parTransId="{62D1A604-0FAF-43CC-B416-A0D093900450}" sibTransId="{550F8205-0BC3-4319-B83E-E8FA1ED8A473}"/>
    <dgm:cxn modelId="{450A60C1-DB7B-4A76-B55C-3E0B4AC984DD}" type="presParOf" srcId="{E6515C4E-93CB-4972-8D53-E4A9E531B94B}" destId="{6116E252-57EB-4BD2-AAA4-34F01F8B939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7.xml><?xml version="1.0" encoding="utf-8"?>
<dgm:dataModel xmlns:dgm="http://schemas.openxmlformats.org/drawingml/2006/diagram" xmlns:a="http://schemas.openxmlformats.org/drawingml/2006/main">
  <dgm:ptLst>
    <dgm:pt modelId="{810787A9-FC92-4E61-A949-F30C84E05CCF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4027782-8445-4A94-82C6-474CAA6C34DC}">
      <dgm:prSet custT="1"/>
      <dgm:spPr>
        <a:solidFill>
          <a:srgbClr val="CCCCFF"/>
        </a:solidFill>
      </dgm:spPr>
      <dgm:t>
        <a:bodyPr/>
        <a:lstStyle/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Выплата инвалидам компенсаций страховых премий по договорам обязательного страхования гражданской ответственности владельцев транспортных средств</a:t>
          </a:r>
        </a:p>
        <a:p>
          <a:pPr rtl="0"/>
          <a:r>
            <a:rPr lang="ru-RU" sz="1600" b="1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год-22,8 тыс. рублей, 2022 год-22,8 тыс. рублей, 2023 год-0,0 тыс. рублей</a:t>
          </a:r>
          <a:endParaRPr lang="ru-RU" sz="1600" b="1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A594CE-1B2C-4C73-A561-08EFBAD99EA4}" type="parTrans" cxnId="{4ABAB0A4-887A-4A21-8EE4-DA3DD8237FFA}">
      <dgm:prSet/>
      <dgm:spPr/>
      <dgm:t>
        <a:bodyPr/>
        <a:lstStyle/>
        <a:p>
          <a:endParaRPr lang="ru-RU"/>
        </a:p>
      </dgm:t>
    </dgm:pt>
    <dgm:pt modelId="{8E7A8350-95FA-4354-B702-4E2718BF94BB}" type="sibTrans" cxnId="{4ABAB0A4-887A-4A21-8EE4-DA3DD8237FFA}">
      <dgm:prSet/>
      <dgm:spPr/>
      <dgm:t>
        <a:bodyPr/>
        <a:lstStyle/>
        <a:p>
          <a:endParaRPr lang="ru-RU"/>
        </a:p>
      </dgm:t>
    </dgm:pt>
    <dgm:pt modelId="{BAD4A685-E296-4014-BFA9-105E142A7CAE}" type="pres">
      <dgm:prSet presAssocID="{810787A9-FC92-4E61-A949-F30C84E05CCF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1651A6A-901F-4279-8BE8-92035CA85D3D}" type="pres">
      <dgm:prSet presAssocID="{04027782-8445-4A94-82C6-474CAA6C34DC}" presName="parentText" presStyleLbl="node1" presStyleIdx="0" presStyleCnt="1" custScaleY="476986" custLinFactY="-148760" custLinFactNeighborY="-2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6C39D32B-A900-4C9F-B6B6-8C158100C336}" type="presOf" srcId="{810787A9-FC92-4E61-A949-F30C84E05CCF}" destId="{BAD4A685-E296-4014-BFA9-105E142A7CAE}" srcOrd="0" destOrd="0" presId="urn:microsoft.com/office/officeart/2005/8/layout/vList2"/>
    <dgm:cxn modelId="{5EE4DB38-761B-43AE-8518-62D83A3BA673}" type="presOf" srcId="{04027782-8445-4A94-82C6-474CAA6C34DC}" destId="{61651A6A-901F-4279-8BE8-92035CA85D3D}" srcOrd="0" destOrd="0" presId="urn:microsoft.com/office/officeart/2005/8/layout/vList2"/>
    <dgm:cxn modelId="{4ABAB0A4-887A-4A21-8EE4-DA3DD8237FFA}" srcId="{810787A9-FC92-4E61-A949-F30C84E05CCF}" destId="{04027782-8445-4A94-82C6-474CAA6C34DC}" srcOrd="0" destOrd="0" parTransId="{70A594CE-1B2C-4C73-A561-08EFBAD99EA4}" sibTransId="{8E7A8350-95FA-4354-B702-4E2718BF94BB}"/>
    <dgm:cxn modelId="{9ADF2F37-365B-4414-A603-342BDBA1EA69}" type="presParOf" srcId="{BAD4A685-E296-4014-BFA9-105E142A7CAE}" destId="{61651A6A-901F-4279-8BE8-92035CA85D3D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28.xml><?xml version="1.0" encoding="utf-8"?>
<dgm:dataModel xmlns:dgm="http://schemas.openxmlformats.org/drawingml/2006/diagram" xmlns:a="http://schemas.openxmlformats.org/drawingml/2006/main">
  <dgm:ptLst>
    <dgm:pt modelId="{62FE027E-8D59-4144-93F7-6973E11B4752}" type="doc">
      <dgm:prSet loTypeId="urn:microsoft.com/office/officeart/2005/8/layout/vList2" loCatId="list" qsTypeId="urn:microsoft.com/office/officeart/2005/8/quickstyle/3d5" qsCatId="3D" csTypeId="urn:microsoft.com/office/officeart/2005/8/colors/accent1_3" csCatId="accent1" phldr="1"/>
      <dgm:spPr/>
      <dgm:t>
        <a:bodyPr/>
        <a:lstStyle/>
        <a:p>
          <a:endParaRPr lang="ru-RU"/>
        </a:p>
      </dgm:t>
    </dgm:pt>
    <dgm:pt modelId="{D6DE2735-72A2-41A2-89D3-229FAA444F94}">
      <dgm:prSet custT="1"/>
      <dgm:spPr/>
      <dgm:t>
        <a:bodyPr/>
        <a:lstStyle/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2021 год </a:t>
          </a:r>
        </a:p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3 298,0</a:t>
          </a:r>
        </a:p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57B81AB4-C2C6-4790-AF1B-6E6A6F875042}" type="parTrans" cxnId="{E0D1E7FD-F7B5-47C0-AE04-2B2F3F392326}">
      <dgm:prSet/>
      <dgm:spPr/>
      <dgm:t>
        <a:bodyPr/>
        <a:lstStyle/>
        <a:p>
          <a:endParaRPr lang="ru-RU"/>
        </a:p>
      </dgm:t>
    </dgm:pt>
    <dgm:pt modelId="{FD0D97D0-992C-497E-BFCB-52AF468CE794}" type="sibTrans" cxnId="{E0D1E7FD-F7B5-47C0-AE04-2B2F3F392326}">
      <dgm:prSet/>
      <dgm:spPr/>
      <dgm:t>
        <a:bodyPr/>
        <a:lstStyle/>
        <a:p>
          <a:endParaRPr lang="ru-RU"/>
        </a:p>
      </dgm:t>
    </dgm:pt>
    <dgm:pt modelId="{6E93E9A7-2850-426C-B9D6-F5B75FE73398}" type="pres">
      <dgm:prSet presAssocID="{62FE027E-8D59-4144-93F7-6973E11B475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71BD2A1-0D10-4652-9AF3-4C63F4DC35F1}" type="pres">
      <dgm:prSet presAssocID="{D6DE2735-72A2-41A2-89D3-229FAA444F94}" presName="parentText" presStyleLbl="node1" presStyleIdx="0" presStyleCnt="1" custLinFactNeighborX="-1451" custLinFactNeighborY="-4249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6EEF46E-12FE-4812-92F7-46C646B6E283}" type="presOf" srcId="{62FE027E-8D59-4144-93F7-6973E11B4752}" destId="{6E93E9A7-2850-426C-B9D6-F5B75FE73398}" srcOrd="0" destOrd="0" presId="urn:microsoft.com/office/officeart/2005/8/layout/vList2"/>
    <dgm:cxn modelId="{E0D1E7FD-F7B5-47C0-AE04-2B2F3F392326}" srcId="{62FE027E-8D59-4144-93F7-6973E11B4752}" destId="{D6DE2735-72A2-41A2-89D3-229FAA444F94}" srcOrd="0" destOrd="0" parTransId="{57B81AB4-C2C6-4790-AF1B-6E6A6F875042}" sibTransId="{FD0D97D0-992C-497E-BFCB-52AF468CE794}"/>
    <dgm:cxn modelId="{77A94EB6-8862-4A85-912E-0FB3CB3E4BE2}" type="presOf" srcId="{D6DE2735-72A2-41A2-89D3-229FAA444F94}" destId="{F71BD2A1-0D10-4652-9AF3-4C63F4DC35F1}" srcOrd="0" destOrd="0" presId="urn:microsoft.com/office/officeart/2005/8/layout/vList2"/>
    <dgm:cxn modelId="{D6D0D165-CE89-44B0-B57A-D08AF7297E24}" type="presParOf" srcId="{6E93E9A7-2850-426C-B9D6-F5B75FE73398}" destId="{F71BD2A1-0D10-4652-9AF3-4C63F4DC35F1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9.xml><?xml version="1.0" encoding="utf-8"?>
<dgm:dataModel xmlns:dgm="http://schemas.openxmlformats.org/drawingml/2006/diagram" xmlns:a="http://schemas.openxmlformats.org/drawingml/2006/main">
  <dgm:ptLst>
    <dgm:pt modelId="{6A17A4C0-D2C7-4D38-A53D-98BFBE43510D}" type="doc">
      <dgm:prSet loTypeId="urn:microsoft.com/office/officeart/2005/8/layout/vList2" loCatId="list" qsTypeId="urn:microsoft.com/office/officeart/2005/8/quickstyle/3d5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A8620055-7E74-4AEE-8AA6-EAAF2CA4A310}">
      <dgm:prSet custT="1"/>
      <dgm:spPr/>
      <dgm:t>
        <a:bodyPr/>
        <a:lstStyle/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2022 год </a:t>
          </a:r>
        </a:p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3 298,0</a:t>
          </a:r>
        </a:p>
        <a:p>
          <a:pPr algn="ctr" rtl="0"/>
          <a:r>
            <a:rPr lang="ru-RU" sz="2800" b="1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2800" b="1" dirty="0">
            <a:latin typeface="Times New Roman" pitchFamily="18" charset="0"/>
            <a:cs typeface="Times New Roman" pitchFamily="18" charset="0"/>
          </a:endParaRPr>
        </a:p>
      </dgm:t>
    </dgm:pt>
    <dgm:pt modelId="{A9B0809C-874A-4618-94C5-AC3339E0E918}" type="parTrans" cxnId="{DCA8F3BD-2231-4E55-9532-F408D008785D}">
      <dgm:prSet/>
      <dgm:spPr/>
      <dgm:t>
        <a:bodyPr/>
        <a:lstStyle/>
        <a:p>
          <a:endParaRPr lang="ru-RU"/>
        </a:p>
      </dgm:t>
    </dgm:pt>
    <dgm:pt modelId="{5E4BA59A-79CD-4EB6-A640-BFC3F1D6FE35}" type="sibTrans" cxnId="{DCA8F3BD-2231-4E55-9532-F408D008785D}">
      <dgm:prSet/>
      <dgm:spPr/>
      <dgm:t>
        <a:bodyPr/>
        <a:lstStyle/>
        <a:p>
          <a:endParaRPr lang="ru-RU"/>
        </a:p>
      </dgm:t>
    </dgm:pt>
    <dgm:pt modelId="{1A667E5D-90D1-41FC-BCAE-6667744A3CB3}" type="pres">
      <dgm:prSet presAssocID="{6A17A4C0-D2C7-4D38-A53D-98BFBE43510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29E6B6-F99F-45F7-A38A-1AE9545FED1E}" type="pres">
      <dgm:prSet presAssocID="{A8620055-7E74-4AEE-8AA6-EAAF2CA4A310}" presName="parentText" presStyleLbl="node1" presStyleIdx="0" presStyleCnt="1" custLinFactNeighborX="540" custLinFactNeighborY="-6524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DCA8F3BD-2231-4E55-9532-F408D008785D}" srcId="{6A17A4C0-D2C7-4D38-A53D-98BFBE43510D}" destId="{A8620055-7E74-4AEE-8AA6-EAAF2CA4A310}" srcOrd="0" destOrd="0" parTransId="{A9B0809C-874A-4618-94C5-AC3339E0E918}" sibTransId="{5E4BA59A-79CD-4EB6-A640-BFC3F1D6FE35}"/>
    <dgm:cxn modelId="{A5D9B62A-906D-4B5D-A851-ED6E871A272B}" type="presOf" srcId="{A8620055-7E74-4AEE-8AA6-EAAF2CA4A310}" destId="{4D29E6B6-F99F-45F7-A38A-1AE9545FED1E}" srcOrd="0" destOrd="0" presId="urn:microsoft.com/office/officeart/2005/8/layout/vList2"/>
    <dgm:cxn modelId="{E855C53C-EFB3-4A94-A37B-9E383DB9A115}" type="presOf" srcId="{6A17A4C0-D2C7-4D38-A53D-98BFBE43510D}" destId="{1A667E5D-90D1-41FC-BCAE-6667744A3CB3}" srcOrd="0" destOrd="0" presId="urn:microsoft.com/office/officeart/2005/8/layout/vList2"/>
    <dgm:cxn modelId="{0A17A0EA-9112-4062-9569-04BB041444D4}" type="presParOf" srcId="{1A667E5D-90D1-41FC-BCAE-6667744A3CB3}" destId="{4D29E6B6-F99F-45F7-A38A-1AE9545FED1E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2AE5D7E-E69A-4D2C-9749-2730F8A19540}" type="doc">
      <dgm:prSet loTypeId="urn:microsoft.com/office/officeart/2005/8/layout/chevron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99BEAE4-8126-4C30-83F0-0BE5EB4E72B9}">
      <dgm:prSet phldrT="[Текст]"/>
      <dgm:spPr>
        <a:solidFill>
          <a:schemeClr val="accent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b="1" i="1" u="sng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rPr>
            <a:t>КЛЮЧЕВЫЕ ЗАДАЧИ:</a:t>
          </a:r>
          <a:endParaRPr lang="ru-RU" dirty="0"/>
        </a:p>
      </dgm:t>
    </dgm:pt>
    <dgm:pt modelId="{3F14A0E8-D2B2-4D22-9804-E3166CB17660}" type="parTrans" cxnId="{8AC0C716-BD6E-4B6B-A9CA-913EFCE17732}">
      <dgm:prSet/>
      <dgm:spPr/>
      <dgm:t>
        <a:bodyPr/>
        <a:lstStyle/>
        <a:p>
          <a:endParaRPr lang="ru-RU"/>
        </a:p>
      </dgm:t>
    </dgm:pt>
    <dgm:pt modelId="{564BC4E7-F444-45E3-92EB-EF1361E86157}" type="sibTrans" cxnId="{8AC0C716-BD6E-4B6B-A9CA-913EFCE17732}">
      <dgm:prSet/>
      <dgm:spPr/>
      <dgm:t>
        <a:bodyPr/>
        <a:lstStyle/>
        <a:p>
          <a:endParaRPr lang="ru-RU"/>
        </a:p>
      </dgm:t>
    </dgm:pt>
    <dgm:pt modelId="{116DEECB-4811-4740-B2C8-55D811F5D2B9}">
      <dgm:prSet/>
      <dgm:spPr>
        <a:solidFill>
          <a:schemeClr val="accent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-Реализация Указов Президента РФ</a:t>
          </a:r>
          <a:endParaRPr lang="ru-RU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BFB4A91-EDE4-47DA-827A-A062AFBBDB5B}" type="parTrans" cxnId="{D0211AED-E59B-4A09-A025-86F5F2CB6AFA}">
      <dgm:prSet/>
      <dgm:spPr/>
      <dgm:t>
        <a:bodyPr/>
        <a:lstStyle/>
        <a:p>
          <a:endParaRPr lang="ru-RU"/>
        </a:p>
      </dgm:t>
    </dgm:pt>
    <dgm:pt modelId="{E247D761-E5AC-43A9-BCB6-485272929D23}" type="sibTrans" cxnId="{D0211AED-E59B-4A09-A025-86F5F2CB6AFA}">
      <dgm:prSet/>
      <dgm:spPr/>
      <dgm:t>
        <a:bodyPr/>
        <a:lstStyle/>
        <a:p>
          <a:endParaRPr lang="ru-RU"/>
        </a:p>
      </dgm:t>
    </dgm:pt>
    <dgm:pt modelId="{8F8CEFE9-321C-4B41-BA7A-002597C7392A}">
      <dgm:prSet/>
      <dgm:spPr>
        <a:solidFill>
          <a:schemeClr val="accent1">
            <a:lumMod val="25000"/>
            <a:lumOff val="75000"/>
            <a:alpha val="90000"/>
          </a:schemeClr>
        </a:solidFill>
      </dgm:spPr>
      <dgm:t>
        <a:bodyPr/>
        <a:lstStyle/>
        <a:p>
          <a:r>
            <a:rPr lang="ru-RU" b="1" i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-Достижение целей социально-экономического развития Белокалитвинского района</a:t>
          </a:r>
          <a:endParaRPr lang="ru-RU" b="1" i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gm:t>
    </dgm:pt>
    <dgm:pt modelId="{07021B32-4D71-460A-8953-A99D1B4BC30F}" type="parTrans" cxnId="{F698E5E0-5D38-4FCC-A3B0-C3746B78AB58}">
      <dgm:prSet/>
      <dgm:spPr/>
      <dgm:t>
        <a:bodyPr/>
        <a:lstStyle/>
        <a:p>
          <a:endParaRPr lang="ru-RU"/>
        </a:p>
      </dgm:t>
    </dgm:pt>
    <dgm:pt modelId="{B143349C-44E6-4F25-9A4E-A1374E8F06F1}" type="sibTrans" cxnId="{F698E5E0-5D38-4FCC-A3B0-C3746B78AB58}">
      <dgm:prSet/>
      <dgm:spPr/>
      <dgm:t>
        <a:bodyPr/>
        <a:lstStyle/>
        <a:p>
          <a:endParaRPr lang="ru-RU"/>
        </a:p>
      </dgm:t>
    </dgm:pt>
    <dgm:pt modelId="{171145BD-73BF-4387-AB0B-51E11E42710F}">
      <dgm:prSet phldrT="[Текст]"/>
      <dgm:spPr/>
      <dgm:t>
        <a:bodyPr/>
        <a:lstStyle/>
        <a:p>
          <a:endParaRPr lang="ru-RU" dirty="0"/>
        </a:p>
      </dgm:t>
    </dgm:pt>
    <dgm:pt modelId="{AAFD39C4-52C8-497C-8050-D4EFC68C9A36}" type="sibTrans" cxnId="{5D524EC1-AC38-4AB7-B4A8-3623BEF20029}">
      <dgm:prSet/>
      <dgm:spPr/>
      <dgm:t>
        <a:bodyPr/>
        <a:lstStyle/>
        <a:p>
          <a:endParaRPr lang="ru-RU"/>
        </a:p>
      </dgm:t>
    </dgm:pt>
    <dgm:pt modelId="{6D946112-3157-4A3F-9B2B-FED1FEB59FB0}" type="parTrans" cxnId="{5D524EC1-AC38-4AB7-B4A8-3623BEF20029}">
      <dgm:prSet/>
      <dgm:spPr/>
      <dgm:t>
        <a:bodyPr/>
        <a:lstStyle/>
        <a:p>
          <a:endParaRPr lang="ru-RU"/>
        </a:p>
      </dgm:t>
    </dgm:pt>
    <dgm:pt modelId="{2C002E83-5C6D-4A2A-BED4-EC5F508E5123}" type="pres">
      <dgm:prSet presAssocID="{72AE5D7E-E69A-4D2C-9749-2730F8A19540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95A4D9-F01C-4086-8050-939EA67CB99C}" type="pres">
      <dgm:prSet presAssocID="{171145BD-73BF-4387-AB0B-51E11E42710F}" presName="composite" presStyleCnt="0"/>
      <dgm:spPr/>
    </dgm:pt>
    <dgm:pt modelId="{0063AA35-5274-42EB-A330-E0CFF291FAB6}" type="pres">
      <dgm:prSet presAssocID="{171145BD-73BF-4387-AB0B-51E11E42710F}" presName="parentText" presStyleLbl="alignNode1" presStyleIdx="0" presStyleCnt="1" custScaleY="61155" custLinFactNeighborX="2657" custLinFactNeighborY="5019">
        <dgm:presLayoutVars>
          <dgm:chMax val="1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F24C8F-4E83-48E1-83E0-3D2D0A11D9BD}" type="pres">
      <dgm:prSet presAssocID="{171145BD-73BF-4387-AB0B-51E11E42710F}" presName="descendantText" presStyleLbl="alignAcc1" presStyleIdx="0" presStyleCnt="1" custLinFactNeighborY="267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941A1BD-9F51-4B60-9E3B-6E13C8B7D7D0}" type="presOf" srcId="{171145BD-73BF-4387-AB0B-51E11E42710F}" destId="{0063AA35-5274-42EB-A330-E0CFF291FAB6}" srcOrd="0" destOrd="0" presId="urn:microsoft.com/office/officeart/2005/8/layout/chevron2"/>
    <dgm:cxn modelId="{5D524EC1-AC38-4AB7-B4A8-3623BEF20029}" srcId="{72AE5D7E-E69A-4D2C-9749-2730F8A19540}" destId="{171145BD-73BF-4387-AB0B-51E11E42710F}" srcOrd="0" destOrd="0" parTransId="{6D946112-3157-4A3F-9B2B-FED1FEB59FB0}" sibTransId="{AAFD39C4-52C8-497C-8050-D4EFC68C9A36}"/>
    <dgm:cxn modelId="{8AC0C716-BD6E-4B6B-A9CA-913EFCE17732}" srcId="{171145BD-73BF-4387-AB0B-51E11E42710F}" destId="{E99BEAE4-8126-4C30-83F0-0BE5EB4E72B9}" srcOrd="0" destOrd="0" parTransId="{3F14A0E8-D2B2-4D22-9804-E3166CB17660}" sibTransId="{564BC4E7-F444-45E3-92EB-EF1361E86157}"/>
    <dgm:cxn modelId="{901B9378-0DA8-49E2-BE6D-82F9C703C495}" type="presOf" srcId="{E99BEAE4-8126-4C30-83F0-0BE5EB4E72B9}" destId="{BCF24C8F-4E83-48E1-83E0-3D2D0A11D9BD}" srcOrd="0" destOrd="0" presId="urn:microsoft.com/office/officeart/2005/8/layout/chevron2"/>
    <dgm:cxn modelId="{19532FC5-2D1B-459F-A668-5AF03578CCC4}" type="presOf" srcId="{116DEECB-4811-4740-B2C8-55D811F5D2B9}" destId="{BCF24C8F-4E83-48E1-83E0-3D2D0A11D9BD}" srcOrd="0" destOrd="1" presId="urn:microsoft.com/office/officeart/2005/8/layout/chevron2"/>
    <dgm:cxn modelId="{D0211AED-E59B-4A09-A025-86F5F2CB6AFA}" srcId="{171145BD-73BF-4387-AB0B-51E11E42710F}" destId="{116DEECB-4811-4740-B2C8-55D811F5D2B9}" srcOrd="1" destOrd="0" parTransId="{0BFB4A91-EDE4-47DA-827A-A062AFBBDB5B}" sibTransId="{E247D761-E5AC-43A9-BCB6-485272929D23}"/>
    <dgm:cxn modelId="{EC6859F9-683B-429E-B129-3BF62EB30525}" type="presOf" srcId="{8F8CEFE9-321C-4B41-BA7A-002597C7392A}" destId="{BCF24C8F-4E83-48E1-83E0-3D2D0A11D9BD}" srcOrd="0" destOrd="2" presId="urn:microsoft.com/office/officeart/2005/8/layout/chevron2"/>
    <dgm:cxn modelId="{577A9B07-A78D-43E6-97C8-CD217C3616BD}" type="presOf" srcId="{72AE5D7E-E69A-4D2C-9749-2730F8A19540}" destId="{2C002E83-5C6D-4A2A-BED4-EC5F508E5123}" srcOrd="0" destOrd="0" presId="urn:microsoft.com/office/officeart/2005/8/layout/chevron2"/>
    <dgm:cxn modelId="{F698E5E0-5D38-4FCC-A3B0-C3746B78AB58}" srcId="{171145BD-73BF-4387-AB0B-51E11E42710F}" destId="{8F8CEFE9-321C-4B41-BA7A-002597C7392A}" srcOrd="2" destOrd="0" parTransId="{07021B32-4D71-460A-8953-A99D1B4BC30F}" sibTransId="{B143349C-44E6-4F25-9A4E-A1374E8F06F1}"/>
    <dgm:cxn modelId="{435C7605-8465-4B28-8935-91C1FD92814A}" type="presParOf" srcId="{2C002E83-5C6D-4A2A-BED4-EC5F508E5123}" destId="{2195A4D9-F01C-4086-8050-939EA67CB99C}" srcOrd="0" destOrd="0" presId="urn:microsoft.com/office/officeart/2005/8/layout/chevron2"/>
    <dgm:cxn modelId="{40BE164C-69D8-4F97-9197-26EA9A5292EC}" type="presParOf" srcId="{2195A4D9-F01C-4086-8050-939EA67CB99C}" destId="{0063AA35-5274-42EB-A330-E0CFF291FAB6}" srcOrd="0" destOrd="0" presId="urn:microsoft.com/office/officeart/2005/8/layout/chevron2"/>
    <dgm:cxn modelId="{710967BA-4430-48B5-925D-A22F87450C5B}" type="presParOf" srcId="{2195A4D9-F01C-4086-8050-939EA67CB99C}" destId="{BCF24C8F-4E83-48E1-83E0-3D2D0A11D9BD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30.xml><?xml version="1.0" encoding="utf-8"?>
<dgm:dataModel xmlns:dgm="http://schemas.openxmlformats.org/drawingml/2006/diagram" xmlns:a="http://schemas.openxmlformats.org/drawingml/2006/main">
  <dgm:ptLst>
    <dgm:pt modelId="{602243E0-DBF7-47D1-AA52-BC365F20118B}" type="doc">
      <dgm:prSet loTypeId="urn:microsoft.com/office/officeart/2005/8/layout/hProcess3" loCatId="process" qsTypeId="urn:microsoft.com/office/officeart/2005/8/quickstyle/simple1" qsCatId="simple" csTypeId="urn:microsoft.com/office/officeart/2005/8/colors/accent1_2" csCatId="accent1" phldr="1"/>
      <dgm:spPr/>
    </dgm:pt>
    <dgm:pt modelId="{AEA0241C-1A0C-462F-9BD8-DA68846A73F3}">
      <dgm:prSet phldrT="[Текст]" custT="1"/>
      <dgm:spPr/>
      <dgm:t>
        <a:bodyPr/>
        <a:lstStyle/>
        <a:p>
          <a:pPr>
            <a:lnSpc>
              <a:spcPct val="12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«Демография»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– 137 744 ,4 тыс. рублей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– 143 792,7 тыс. рублей</a:t>
          </a:r>
        </a:p>
        <a:p>
          <a:pPr>
            <a:lnSpc>
              <a:spcPct val="120000"/>
            </a:lnSpc>
            <a:spcAft>
              <a:spcPts val="0"/>
            </a:spcAft>
          </a:pPr>
          <a:r>
            <a:rPr lang="ru-RU" sz="1800" b="1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– 19 994,3 тыс. рублей</a:t>
          </a:r>
          <a:endParaRPr lang="ru-RU" sz="1800" b="1" dirty="0">
            <a:solidFill>
              <a:schemeClr val="accen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2989721-A743-4CED-B5F2-C8BADBC40AC7}" type="parTrans" cxnId="{81FA7266-1D6D-4CC4-AF95-94A692890927}">
      <dgm:prSet/>
      <dgm:spPr/>
      <dgm:t>
        <a:bodyPr/>
        <a:lstStyle/>
        <a:p>
          <a:endParaRPr lang="ru-RU"/>
        </a:p>
      </dgm:t>
    </dgm:pt>
    <dgm:pt modelId="{3E80E752-9C30-473B-A544-255CFAD0A945}" type="sibTrans" cxnId="{81FA7266-1D6D-4CC4-AF95-94A692890927}">
      <dgm:prSet/>
      <dgm:spPr/>
      <dgm:t>
        <a:bodyPr/>
        <a:lstStyle/>
        <a:p>
          <a:endParaRPr lang="ru-RU"/>
        </a:p>
      </dgm:t>
    </dgm:pt>
    <dgm:pt modelId="{C25927A6-2A80-45EE-9333-A572A186987F}" type="pres">
      <dgm:prSet presAssocID="{602243E0-DBF7-47D1-AA52-BC365F20118B}" presName="Name0" presStyleCnt="0">
        <dgm:presLayoutVars>
          <dgm:dir/>
          <dgm:animLvl val="lvl"/>
          <dgm:resizeHandles val="exact"/>
        </dgm:presLayoutVars>
      </dgm:prSet>
      <dgm:spPr/>
    </dgm:pt>
    <dgm:pt modelId="{84FD3A75-D34B-48D3-AA93-051625F4D8BE}" type="pres">
      <dgm:prSet presAssocID="{602243E0-DBF7-47D1-AA52-BC365F20118B}" presName="dummy" presStyleCnt="0"/>
      <dgm:spPr/>
    </dgm:pt>
    <dgm:pt modelId="{4125F38B-6197-4E7A-B646-7077570B5D91}" type="pres">
      <dgm:prSet presAssocID="{602243E0-DBF7-47D1-AA52-BC365F20118B}" presName="linH" presStyleCnt="0"/>
      <dgm:spPr/>
    </dgm:pt>
    <dgm:pt modelId="{D6D23EA0-FA57-4F16-86CD-E7579F832938}" type="pres">
      <dgm:prSet presAssocID="{602243E0-DBF7-47D1-AA52-BC365F20118B}" presName="padding1" presStyleCnt="0"/>
      <dgm:spPr/>
    </dgm:pt>
    <dgm:pt modelId="{3B933501-B8BF-4F62-9F13-21DDDE1507FA}" type="pres">
      <dgm:prSet presAssocID="{AEA0241C-1A0C-462F-9BD8-DA68846A73F3}" presName="linV" presStyleCnt="0"/>
      <dgm:spPr/>
    </dgm:pt>
    <dgm:pt modelId="{9A3BC0F2-CC4C-4D91-B897-A047D9BF9F0C}" type="pres">
      <dgm:prSet presAssocID="{AEA0241C-1A0C-462F-9BD8-DA68846A73F3}" presName="spVertical1" presStyleCnt="0"/>
      <dgm:spPr/>
    </dgm:pt>
    <dgm:pt modelId="{36867EF6-2DC7-4B0B-BD36-DFC0B8ABCA1E}" type="pres">
      <dgm:prSet presAssocID="{AEA0241C-1A0C-462F-9BD8-DA68846A73F3}" presName="parTx" presStyleLbl="revTx" presStyleIdx="0" presStyleCnt="1" custLinFactNeighborX="11400" custLinFactNeighborY="-4928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D2079F2-D649-4DF1-AF61-D0343D8089AB}" type="pres">
      <dgm:prSet presAssocID="{AEA0241C-1A0C-462F-9BD8-DA68846A73F3}" presName="spVertical2" presStyleCnt="0"/>
      <dgm:spPr/>
    </dgm:pt>
    <dgm:pt modelId="{0AD558EE-5F60-405A-837D-A2614156B600}" type="pres">
      <dgm:prSet presAssocID="{AEA0241C-1A0C-462F-9BD8-DA68846A73F3}" presName="spVertical3" presStyleCnt="0"/>
      <dgm:spPr/>
    </dgm:pt>
    <dgm:pt modelId="{2C524CB1-686E-471B-A558-DBDE1D8D3055}" type="pres">
      <dgm:prSet presAssocID="{602243E0-DBF7-47D1-AA52-BC365F20118B}" presName="padding2" presStyleCnt="0"/>
      <dgm:spPr/>
    </dgm:pt>
    <dgm:pt modelId="{49C9B960-30FE-4DEA-8B0D-24C2D5FF051D}" type="pres">
      <dgm:prSet presAssocID="{602243E0-DBF7-47D1-AA52-BC365F20118B}" presName="negArrow" presStyleCnt="0"/>
      <dgm:spPr/>
    </dgm:pt>
    <dgm:pt modelId="{26FAE640-9FC3-4E61-8151-4AF300A08FB5}" type="pres">
      <dgm:prSet presAssocID="{602243E0-DBF7-47D1-AA52-BC365F20118B}" presName="backgroundArrow" presStyleLbl="node1" presStyleIdx="0" presStyleCnt="1" custLinFactNeighborX="-1694" custLinFactNeighborY="-10089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>
        <a:prstGeom prst="chevron">
          <a:avLst/>
        </a:prstGeom>
      </dgm:spPr>
      <dgm:t>
        <a:bodyPr/>
        <a:lstStyle/>
        <a:p>
          <a:endParaRPr lang="ru-RU"/>
        </a:p>
      </dgm:t>
    </dgm:pt>
  </dgm:ptLst>
  <dgm:cxnLst>
    <dgm:cxn modelId="{AD0F5B60-158C-4B79-A2C1-F301166B2607}" type="presOf" srcId="{AEA0241C-1A0C-462F-9BD8-DA68846A73F3}" destId="{36867EF6-2DC7-4B0B-BD36-DFC0B8ABCA1E}" srcOrd="0" destOrd="0" presId="urn:microsoft.com/office/officeart/2005/8/layout/hProcess3"/>
    <dgm:cxn modelId="{81FA7266-1D6D-4CC4-AF95-94A692890927}" srcId="{602243E0-DBF7-47D1-AA52-BC365F20118B}" destId="{AEA0241C-1A0C-462F-9BD8-DA68846A73F3}" srcOrd="0" destOrd="0" parTransId="{22989721-A743-4CED-B5F2-C8BADBC40AC7}" sibTransId="{3E80E752-9C30-473B-A544-255CFAD0A945}"/>
    <dgm:cxn modelId="{6B52908E-5304-4A74-9D3E-7EE9E0C8CDBC}" type="presOf" srcId="{602243E0-DBF7-47D1-AA52-BC365F20118B}" destId="{C25927A6-2A80-45EE-9333-A572A186987F}" srcOrd="0" destOrd="0" presId="urn:microsoft.com/office/officeart/2005/8/layout/hProcess3"/>
    <dgm:cxn modelId="{8CFFFABE-A483-4D2E-B610-8FA483FE0AEE}" type="presParOf" srcId="{C25927A6-2A80-45EE-9333-A572A186987F}" destId="{84FD3A75-D34B-48D3-AA93-051625F4D8BE}" srcOrd="0" destOrd="0" presId="urn:microsoft.com/office/officeart/2005/8/layout/hProcess3"/>
    <dgm:cxn modelId="{A77B626B-278F-4A67-900F-03F49A5B0256}" type="presParOf" srcId="{C25927A6-2A80-45EE-9333-A572A186987F}" destId="{4125F38B-6197-4E7A-B646-7077570B5D91}" srcOrd="1" destOrd="0" presId="urn:microsoft.com/office/officeart/2005/8/layout/hProcess3"/>
    <dgm:cxn modelId="{7AA6BC73-2289-415B-8956-1834BE9069C4}" type="presParOf" srcId="{4125F38B-6197-4E7A-B646-7077570B5D91}" destId="{D6D23EA0-FA57-4F16-86CD-E7579F832938}" srcOrd="0" destOrd="0" presId="urn:microsoft.com/office/officeart/2005/8/layout/hProcess3"/>
    <dgm:cxn modelId="{A4FEED8F-33E2-4AC0-8FB8-83288B0AB5FE}" type="presParOf" srcId="{4125F38B-6197-4E7A-B646-7077570B5D91}" destId="{3B933501-B8BF-4F62-9F13-21DDDE1507FA}" srcOrd="1" destOrd="0" presId="urn:microsoft.com/office/officeart/2005/8/layout/hProcess3"/>
    <dgm:cxn modelId="{233BD6B7-4F44-4F2D-ACA7-A70CA48C93BB}" type="presParOf" srcId="{3B933501-B8BF-4F62-9F13-21DDDE1507FA}" destId="{9A3BC0F2-CC4C-4D91-B897-A047D9BF9F0C}" srcOrd="0" destOrd="0" presId="urn:microsoft.com/office/officeart/2005/8/layout/hProcess3"/>
    <dgm:cxn modelId="{3F3FA21B-7F51-4C31-A361-A288FCD7E4A2}" type="presParOf" srcId="{3B933501-B8BF-4F62-9F13-21DDDE1507FA}" destId="{36867EF6-2DC7-4B0B-BD36-DFC0B8ABCA1E}" srcOrd="1" destOrd="0" presId="urn:microsoft.com/office/officeart/2005/8/layout/hProcess3"/>
    <dgm:cxn modelId="{5FF9A08A-0EB3-4B48-B75F-7C484B179787}" type="presParOf" srcId="{3B933501-B8BF-4F62-9F13-21DDDE1507FA}" destId="{7D2079F2-D649-4DF1-AF61-D0343D8089AB}" srcOrd="2" destOrd="0" presId="urn:microsoft.com/office/officeart/2005/8/layout/hProcess3"/>
    <dgm:cxn modelId="{C2B7DB4C-6942-4474-87FD-574FAB3AF5DF}" type="presParOf" srcId="{3B933501-B8BF-4F62-9F13-21DDDE1507FA}" destId="{0AD558EE-5F60-405A-837D-A2614156B600}" srcOrd="3" destOrd="0" presId="urn:microsoft.com/office/officeart/2005/8/layout/hProcess3"/>
    <dgm:cxn modelId="{872C65C3-7A90-457F-99D7-4E447C610602}" type="presParOf" srcId="{4125F38B-6197-4E7A-B646-7077570B5D91}" destId="{2C524CB1-686E-471B-A558-DBDE1D8D3055}" srcOrd="2" destOrd="0" presId="urn:microsoft.com/office/officeart/2005/8/layout/hProcess3"/>
    <dgm:cxn modelId="{97892BB7-028A-4DD6-9B2D-6D81A051975D}" type="presParOf" srcId="{4125F38B-6197-4E7A-B646-7077570B5D91}" destId="{49C9B960-30FE-4DEA-8B0D-24C2D5FF051D}" srcOrd="3" destOrd="0" presId="urn:microsoft.com/office/officeart/2005/8/layout/hProcess3"/>
    <dgm:cxn modelId="{4636E37F-FA7E-4B10-A1FD-724256CB44D0}" type="presParOf" srcId="{4125F38B-6197-4E7A-B646-7077570B5D91}" destId="{26FAE640-9FC3-4E61-8151-4AF300A08FB5}" srcOrd="4" destOrd="0" presId="urn:microsoft.com/office/officeart/2005/8/layout/hProcess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1.xml><?xml version="1.0" encoding="utf-8"?>
<dgm:dataModel xmlns:dgm="http://schemas.openxmlformats.org/drawingml/2006/diagram" xmlns:a="http://schemas.openxmlformats.org/drawingml/2006/main">
  <dgm:ptLst>
    <dgm:pt modelId="{9F1FDA71-52DC-4FAF-ACAA-AEC210C71F1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8D6E4-065D-488F-8D28-D153B9EEA67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none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Направление расходов дорожного фонда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none" baseline="0" dirty="0" err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Белокалитвинского</a:t>
          </a:r>
          <a:r>
            <a:rPr lang="ru-RU" sz="2000" b="1" u="none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u="none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90688E9D-54EF-4215-8FD2-6F57A67A599B}" type="parTrans" cxnId="{7B3DED2A-89EF-40FF-AC18-951C3B35DFDC}">
      <dgm:prSet/>
      <dgm:spPr/>
      <dgm:t>
        <a:bodyPr/>
        <a:lstStyle/>
        <a:p>
          <a:endParaRPr lang="ru-RU"/>
        </a:p>
      </dgm:t>
    </dgm:pt>
    <dgm:pt modelId="{01A1B437-C155-4009-A0D3-19497952C8EE}" type="sibTrans" cxnId="{7B3DED2A-89EF-40FF-AC18-951C3B35DFDC}">
      <dgm:prSet/>
      <dgm:spPr/>
      <dgm:t>
        <a:bodyPr/>
        <a:lstStyle/>
        <a:p>
          <a:endParaRPr lang="ru-RU"/>
        </a:p>
      </dgm:t>
    </dgm:pt>
    <dgm:pt modelId="{DC17B358-9A14-4C34-8522-3F7882AEDAE3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дорожной деятельности в отношении автомобильных дорог местного значения</a:t>
          </a:r>
        </a:p>
      </dgm:t>
    </dgm:pt>
    <dgm:pt modelId="{6D96E5AF-49D3-4FF5-8814-9395CAD7710C}" type="parTrans" cxnId="{29B50ECD-7D1B-4120-8B23-5B7A91683A1E}">
      <dgm:prSet/>
      <dgm:spPr/>
      <dgm:t>
        <a:bodyPr/>
        <a:lstStyle/>
        <a:p>
          <a:endParaRPr lang="ru-RU"/>
        </a:p>
      </dgm:t>
    </dgm:pt>
    <dgm:pt modelId="{22EDD249-391A-49FF-A349-5DEC9CE35086}" type="sibTrans" cxnId="{29B50ECD-7D1B-4120-8B23-5B7A91683A1E}">
      <dgm:prSet/>
      <dgm:spPr/>
      <dgm:t>
        <a:bodyPr/>
        <a:lstStyle/>
        <a:p>
          <a:endParaRPr lang="ru-RU"/>
        </a:p>
      </dgm:t>
    </dgm:pt>
    <dgm:pt modelId="{F8ECE00B-202A-49FE-86C2-C45EF3762899}">
      <dgm:prSet custT="1"/>
      <dgm:spPr/>
      <dgm:t>
        <a:bodyPr/>
        <a:lstStyle/>
        <a:p>
          <a:r>
            <a: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из областного и районного бюджетов бюджетам поселений на строительство (реконструкцию), капитальный ремонт, ремонт и содержание автомобильных дорог общего пользования местного значения, в том числе на формирование муниципальных дорожных фондов </a:t>
          </a:r>
          <a:endParaRPr lang="ru-RU" sz="1500" b="1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25A6BFF-D887-43DA-B9E1-1FB3FC88BF08}" type="parTrans" cxnId="{7F76ECC8-717E-4229-805C-38291FA04599}">
      <dgm:prSet/>
      <dgm:spPr/>
      <dgm:t>
        <a:bodyPr/>
        <a:lstStyle/>
        <a:p>
          <a:endParaRPr lang="ru-RU"/>
        </a:p>
      </dgm:t>
    </dgm:pt>
    <dgm:pt modelId="{53704904-FCB0-4DB7-B92E-082DEB3A778E}" type="sibTrans" cxnId="{7F76ECC8-717E-4229-805C-38291FA04599}">
      <dgm:prSet/>
      <dgm:spPr/>
      <dgm:t>
        <a:bodyPr/>
        <a:lstStyle/>
        <a:p>
          <a:endParaRPr lang="ru-RU"/>
        </a:p>
      </dgm:t>
    </dgm:pt>
    <dgm:pt modelId="{182EE62D-7460-44C8-BA87-4BD5FC3C2BB4}" type="pres">
      <dgm:prSet presAssocID="{9F1FDA71-52DC-4FAF-ACAA-AEC210C71F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634F96-C699-4199-BEB0-799411DB9D3E}" type="pres">
      <dgm:prSet presAssocID="{29D8D6E4-065D-488F-8D28-D153B9EEA67D}" presName="hierRoot1" presStyleCnt="0"/>
      <dgm:spPr/>
    </dgm:pt>
    <dgm:pt modelId="{1B50EB6E-670C-4FFD-9F39-CBA9DABA3CF8}" type="pres">
      <dgm:prSet presAssocID="{29D8D6E4-065D-488F-8D28-D153B9EEA67D}" presName="composite" presStyleCnt="0"/>
      <dgm:spPr/>
    </dgm:pt>
    <dgm:pt modelId="{1AE7D1B1-547F-42E5-A1EB-B6B9AAD1B5C3}" type="pres">
      <dgm:prSet presAssocID="{29D8D6E4-065D-488F-8D28-D153B9EEA67D}" presName="background" presStyleLbl="node0" presStyleIdx="0" presStyleCnt="1"/>
      <dgm:spPr/>
    </dgm:pt>
    <dgm:pt modelId="{CE29FF39-BC16-4DDD-87B0-8E1D80C200A8}" type="pres">
      <dgm:prSet presAssocID="{29D8D6E4-065D-488F-8D28-D153B9EEA67D}" presName="text" presStyleLbl="fgAcc0" presStyleIdx="0" presStyleCnt="1" custScaleX="298687" custScaleY="47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0C5FB1-565D-488B-9852-669D0E2EAD16}" type="pres">
      <dgm:prSet presAssocID="{29D8D6E4-065D-488F-8D28-D153B9EEA67D}" presName="hierChild2" presStyleCnt="0"/>
      <dgm:spPr/>
    </dgm:pt>
    <dgm:pt modelId="{CED29FA4-E1F4-4A30-A0AF-BD13DCB3BDEC}" type="pres">
      <dgm:prSet presAssocID="{6D96E5AF-49D3-4FF5-8814-9395CAD7710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5AC2A05-154F-40F8-BB58-27D59B64B4BB}" type="pres">
      <dgm:prSet presAssocID="{DC17B358-9A14-4C34-8522-3F7882AEDAE3}" presName="hierRoot2" presStyleCnt="0"/>
      <dgm:spPr/>
    </dgm:pt>
    <dgm:pt modelId="{05C46348-E985-43A3-9B3A-F0B61DE52311}" type="pres">
      <dgm:prSet presAssocID="{DC17B358-9A14-4C34-8522-3F7882AEDAE3}" presName="composite2" presStyleCnt="0"/>
      <dgm:spPr/>
    </dgm:pt>
    <dgm:pt modelId="{59C7BF66-05CD-4D0B-82D4-A4B19F4CA88A}" type="pres">
      <dgm:prSet presAssocID="{DC17B358-9A14-4C34-8522-3F7882AEDAE3}" presName="background2" presStyleLbl="node2" presStyleIdx="0" presStyleCnt="2"/>
      <dgm:spPr>
        <a:prstGeom prst="round2DiagRect">
          <a:avLst/>
        </a:prstGeom>
      </dgm:spPr>
    </dgm:pt>
    <dgm:pt modelId="{7528FD24-4C26-4449-B93C-93757C56D6DB}" type="pres">
      <dgm:prSet presAssocID="{DC17B358-9A14-4C34-8522-3F7882AEDAE3}" presName="text2" presStyleLbl="fgAcc2" presStyleIdx="0" presStyleCnt="2" custScaleX="166068" custScaleY="12991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0FE4080D-9532-4C41-94E7-1964AF719E75}" type="pres">
      <dgm:prSet presAssocID="{DC17B358-9A14-4C34-8522-3F7882AEDAE3}" presName="hierChild3" presStyleCnt="0"/>
      <dgm:spPr/>
    </dgm:pt>
    <dgm:pt modelId="{5B747992-9E2E-448F-BFE8-E54DB840DCB9}" type="pres">
      <dgm:prSet presAssocID="{A25A6BFF-D887-43DA-B9E1-1FB3FC88BF0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27DA86-7D23-4FA8-8700-09236CE88096}" type="pres">
      <dgm:prSet presAssocID="{F8ECE00B-202A-49FE-86C2-C45EF3762899}" presName="hierRoot2" presStyleCnt="0"/>
      <dgm:spPr/>
    </dgm:pt>
    <dgm:pt modelId="{47462DA8-33D5-42E6-91F4-AC6927491CFE}" type="pres">
      <dgm:prSet presAssocID="{F8ECE00B-202A-49FE-86C2-C45EF3762899}" presName="composite2" presStyleCnt="0"/>
      <dgm:spPr/>
    </dgm:pt>
    <dgm:pt modelId="{3E1F9BA9-834D-4AD2-B26A-2D1C2EA16150}" type="pres">
      <dgm:prSet presAssocID="{F8ECE00B-202A-49FE-86C2-C45EF3762899}" presName="background2" presStyleLbl="node2" presStyleIdx="1" presStyleCnt="2"/>
      <dgm:spPr>
        <a:prstGeom prst="round2DiagRect">
          <a:avLst/>
        </a:prstGeom>
      </dgm:spPr>
    </dgm:pt>
    <dgm:pt modelId="{BC07FF6D-C0BF-471D-8807-79A293ED7DCB}" type="pres">
      <dgm:prSet presAssocID="{F8ECE00B-202A-49FE-86C2-C45EF3762899}" presName="text2" presStyleLbl="fgAcc2" presStyleIdx="1" presStyleCnt="2" custScaleX="166068" custScaleY="12991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AFEFB737-6AC7-4CB9-9C41-E6AF136B8172}" type="pres">
      <dgm:prSet presAssocID="{F8ECE00B-202A-49FE-86C2-C45EF3762899}" presName="hierChild3" presStyleCnt="0"/>
      <dgm:spPr/>
    </dgm:pt>
  </dgm:ptLst>
  <dgm:cxnLst>
    <dgm:cxn modelId="{7F76ECC8-717E-4229-805C-38291FA04599}" srcId="{29D8D6E4-065D-488F-8D28-D153B9EEA67D}" destId="{F8ECE00B-202A-49FE-86C2-C45EF3762899}" srcOrd="1" destOrd="0" parTransId="{A25A6BFF-D887-43DA-B9E1-1FB3FC88BF08}" sibTransId="{53704904-FCB0-4DB7-B92E-082DEB3A778E}"/>
    <dgm:cxn modelId="{45CDD8FC-78A7-4AAA-961F-227B6490EFFB}" type="presOf" srcId="{9F1FDA71-52DC-4FAF-ACAA-AEC210C71F1A}" destId="{182EE62D-7460-44C8-BA87-4BD5FC3C2BB4}" srcOrd="0" destOrd="0" presId="urn:microsoft.com/office/officeart/2005/8/layout/hierarchy1"/>
    <dgm:cxn modelId="{29B50ECD-7D1B-4120-8B23-5B7A91683A1E}" srcId="{29D8D6E4-065D-488F-8D28-D153B9EEA67D}" destId="{DC17B358-9A14-4C34-8522-3F7882AEDAE3}" srcOrd="0" destOrd="0" parTransId="{6D96E5AF-49D3-4FF5-8814-9395CAD7710C}" sibTransId="{22EDD249-391A-49FF-A349-5DEC9CE35086}"/>
    <dgm:cxn modelId="{49AFCA8E-A907-4F56-AFBD-FA029D7A90BA}" type="presOf" srcId="{DC17B358-9A14-4C34-8522-3F7882AEDAE3}" destId="{7528FD24-4C26-4449-B93C-93757C56D6DB}" srcOrd="0" destOrd="0" presId="urn:microsoft.com/office/officeart/2005/8/layout/hierarchy1"/>
    <dgm:cxn modelId="{9F9227C2-C2BA-4F97-ADAA-280A65A53595}" type="presOf" srcId="{A25A6BFF-D887-43DA-B9E1-1FB3FC88BF08}" destId="{5B747992-9E2E-448F-BFE8-E54DB840DCB9}" srcOrd="0" destOrd="0" presId="urn:microsoft.com/office/officeart/2005/8/layout/hierarchy1"/>
    <dgm:cxn modelId="{0A1652E5-2D7A-4E94-9D90-37A9B4011510}" type="presOf" srcId="{6D96E5AF-49D3-4FF5-8814-9395CAD7710C}" destId="{CED29FA4-E1F4-4A30-A0AF-BD13DCB3BDEC}" srcOrd="0" destOrd="0" presId="urn:microsoft.com/office/officeart/2005/8/layout/hierarchy1"/>
    <dgm:cxn modelId="{7B3DED2A-89EF-40FF-AC18-951C3B35DFDC}" srcId="{9F1FDA71-52DC-4FAF-ACAA-AEC210C71F1A}" destId="{29D8D6E4-065D-488F-8D28-D153B9EEA67D}" srcOrd="0" destOrd="0" parTransId="{90688E9D-54EF-4215-8FD2-6F57A67A599B}" sibTransId="{01A1B437-C155-4009-A0D3-19497952C8EE}"/>
    <dgm:cxn modelId="{4C608CEE-63B6-481C-99A7-50AE51CA455D}" type="presOf" srcId="{29D8D6E4-065D-488F-8D28-D153B9EEA67D}" destId="{CE29FF39-BC16-4DDD-87B0-8E1D80C200A8}" srcOrd="0" destOrd="0" presId="urn:microsoft.com/office/officeart/2005/8/layout/hierarchy1"/>
    <dgm:cxn modelId="{FB36E894-D494-4AF1-9E4E-1AE8C484BF32}" type="presOf" srcId="{F8ECE00B-202A-49FE-86C2-C45EF3762899}" destId="{BC07FF6D-C0BF-471D-8807-79A293ED7DCB}" srcOrd="0" destOrd="0" presId="urn:microsoft.com/office/officeart/2005/8/layout/hierarchy1"/>
    <dgm:cxn modelId="{803C31FD-6E89-4D09-BCBD-CE1B3E7D7084}" type="presParOf" srcId="{182EE62D-7460-44C8-BA87-4BD5FC3C2BB4}" destId="{1E634F96-C699-4199-BEB0-799411DB9D3E}" srcOrd="0" destOrd="0" presId="urn:microsoft.com/office/officeart/2005/8/layout/hierarchy1"/>
    <dgm:cxn modelId="{609759A0-607E-448F-AAA4-366182F11D3C}" type="presParOf" srcId="{1E634F96-C699-4199-BEB0-799411DB9D3E}" destId="{1B50EB6E-670C-4FFD-9F39-CBA9DABA3CF8}" srcOrd="0" destOrd="0" presId="urn:microsoft.com/office/officeart/2005/8/layout/hierarchy1"/>
    <dgm:cxn modelId="{C0F7F606-010E-452A-B7B3-116E053C242C}" type="presParOf" srcId="{1B50EB6E-670C-4FFD-9F39-CBA9DABA3CF8}" destId="{1AE7D1B1-547F-42E5-A1EB-B6B9AAD1B5C3}" srcOrd="0" destOrd="0" presId="urn:microsoft.com/office/officeart/2005/8/layout/hierarchy1"/>
    <dgm:cxn modelId="{D7880E0E-C215-4ACB-B14C-F368BB43E5B1}" type="presParOf" srcId="{1B50EB6E-670C-4FFD-9F39-CBA9DABA3CF8}" destId="{CE29FF39-BC16-4DDD-87B0-8E1D80C200A8}" srcOrd="1" destOrd="0" presId="urn:microsoft.com/office/officeart/2005/8/layout/hierarchy1"/>
    <dgm:cxn modelId="{7ABC202B-9AF0-422B-8905-015FF9039DB1}" type="presParOf" srcId="{1E634F96-C699-4199-BEB0-799411DB9D3E}" destId="{BF0C5FB1-565D-488B-9852-669D0E2EAD16}" srcOrd="1" destOrd="0" presId="urn:microsoft.com/office/officeart/2005/8/layout/hierarchy1"/>
    <dgm:cxn modelId="{85833BA5-297C-4FC3-AB7E-1F5D33196DA1}" type="presParOf" srcId="{BF0C5FB1-565D-488B-9852-669D0E2EAD16}" destId="{CED29FA4-E1F4-4A30-A0AF-BD13DCB3BDEC}" srcOrd="0" destOrd="0" presId="urn:microsoft.com/office/officeart/2005/8/layout/hierarchy1"/>
    <dgm:cxn modelId="{9E7A27D1-5F9B-47CD-94EE-1B3455594560}" type="presParOf" srcId="{BF0C5FB1-565D-488B-9852-669D0E2EAD16}" destId="{D5AC2A05-154F-40F8-BB58-27D59B64B4BB}" srcOrd="1" destOrd="0" presId="urn:microsoft.com/office/officeart/2005/8/layout/hierarchy1"/>
    <dgm:cxn modelId="{2A046CE6-51D5-47AF-B14C-858E51D17736}" type="presParOf" srcId="{D5AC2A05-154F-40F8-BB58-27D59B64B4BB}" destId="{05C46348-E985-43A3-9B3A-F0B61DE52311}" srcOrd="0" destOrd="0" presId="urn:microsoft.com/office/officeart/2005/8/layout/hierarchy1"/>
    <dgm:cxn modelId="{0C6B2BFD-DDD5-42A0-BFF5-580DCC4F52EE}" type="presParOf" srcId="{05C46348-E985-43A3-9B3A-F0B61DE52311}" destId="{59C7BF66-05CD-4D0B-82D4-A4B19F4CA88A}" srcOrd="0" destOrd="0" presId="urn:microsoft.com/office/officeart/2005/8/layout/hierarchy1"/>
    <dgm:cxn modelId="{F5125E43-4761-444A-A3F1-728C4F31F774}" type="presParOf" srcId="{05C46348-E985-43A3-9B3A-F0B61DE52311}" destId="{7528FD24-4C26-4449-B93C-93757C56D6DB}" srcOrd="1" destOrd="0" presId="urn:microsoft.com/office/officeart/2005/8/layout/hierarchy1"/>
    <dgm:cxn modelId="{6E781C00-E1CB-4E3D-BD2F-2BC0CB83176A}" type="presParOf" srcId="{D5AC2A05-154F-40F8-BB58-27D59B64B4BB}" destId="{0FE4080D-9532-4C41-94E7-1964AF719E75}" srcOrd="1" destOrd="0" presId="urn:microsoft.com/office/officeart/2005/8/layout/hierarchy1"/>
    <dgm:cxn modelId="{7FC5F302-CC7B-4A37-8204-7EEF58D29F21}" type="presParOf" srcId="{BF0C5FB1-565D-488B-9852-669D0E2EAD16}" destId="{5B747992-9E2E-448F-BFE8-E54DB840DCB9}" srcOrd="2" destOrd="0" presId="urn:microsoft.com/office/officeart/2005/8/layout/hierarchy1"/>
    <dgm:cxn modelId="{9FED8A31-59BF-4100-B7B4-165E98D6125E}" type="presParOf" srcId="{BF0C5FB1-565D-488B-9852-669D0E2EAD16}" destId="{F227DA86-7D23-4FA8-8700-09236CE88096}" srcOrd="3" destOrd="0" presId="urn:microsoft.com/office/officeart/2005/8/layout/hierarchy1"/>
    <dgm:cxn modelId="{311479C8-9805-4D6C-BDBF-258E670D4FBA}" type="presParOf" srcId="{F227DA86-7D23-4FA8-8700-09236CE88096}" destId="{47462DA8-33D5-42E6-91F4-AC6927491CFE}" srcOrd="0" destOrd="0" presId="urn:microsoft.com/office/officeart/2005/8/layout/hierarchy1"/>
    <dgm:cxn modelId="{D64955DE-79DE-4AF2-ABF9-CD014C66F8B9}" type="presParOf" srcId="{47462DA8-33D5-42E6-91F4-AC6927491CFE}" destId="{3E1F9BA9-834D-4AD2-B26A-2D1C2EA16150}" srcOrd="0" destOrd="0" presId="urn:microsoft.com/office/officeart/2005/8/layout/hierarchy1"/>
    <dgm:cxn modelId="{E6E66F46-C0EE-47DE-AF30-129B8D7CDA91}" type="presParOf" srcId="{47462DA8-33D5-42E6-91F4-AC6927491CFE}" destId="{BC07FF6D-C0BF-471D-8807-79A293ED7DCB}" srcOrd="1" destOrd="0" presId="urn:microsoft.com/office/officeart/2005/8/layout/hierarchy1"/>
    <dgm:cxn modelId="{4AA1740F-62D5-4AD2-90C2-252C6147E46F}" type="presParOf" srcId="{F227DA86-7D23-4FA8-8700-09236CE88096}" destId="{AFEFB737-6AC7-4CB9-9C41-E6AF136B81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2.xml><?xml version="1.0" encoding="utf-8"?>
<dgm:dataModel xmlns:dgm="http://schemas.openxmlformats.org/drawingml/2006/diagram" xmlns:a="http://schemas.openxmlformats.org/drawingml/2006/main">
  <dgm:ptLst>
    <dgm:pt modelId="{9F1FDA71-52DC-4FAF-ACAA-AEC210C71F1A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9D8D6E4-065D-488F-8D28-D153B9EEA67D}">
      <dgm:prSet phldrT="[Текст]" custT="1"/>
      <dgm:spPr/>
      <dgm:t>
        <a:bodyPr/>
        <a:lstStyle/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none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Направление расходов дорожного фонда </a:t>
          </a:r>
        </a:p>
        <a:p>
          <a:pPr>
            <a:lnSpc>
              <a:spcPct val="100000"/>
            </a:lnSpc>
            <a:spcAft>
              <a:spcPts val="0"/>
            </a:spcAft>
          </a:pPr>
          <a:r>
            <a:rPr lang="ru-RU" sz="2000" b="1" u="none" baseline="0" dirty="0" err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Белокалитвинского</a:t>
          </a:r>
          <a:r>
            <a:rPr lang="ru-RU" sz="2000" b="1" u="none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u="none" baseline="0" dirty="0">
            <a:solidFill>
              <a:schemeClr val="accent6">
                <a:lumMod val="75000"/>
              </a:schemeClr>
            </a:solidFill>
          </a:endParaRPr>
        </a:p>
      </dgm:t>
    </dgm:pt>
    <dgm:pt modelId="{90688E9D-54EF-4215-8FD2-6F57A67A599B}" type="parTrans" cxnId="{7B3DED2A-89EF-40FF-AC18-951C3B35DFDC}">
      <dgm:prSet/>
      <dgm:spPr/>
      <dgm:t>
        <a:bodyPr/>
        <a:lstStyle/>
        <a:p>
          <a:endParaRPr lang="ru-RU"/>
        </a:p>
      </dgm:t>
    </dgm:pt>
    <dgm:pt modelId="{01A1B437-C155-4009-A0D3-19497952C8EE}" type="sibTrans" cxnId="{7B3DED2A-89EF-40FF-AC18-951C3B35DFDC}">
      <dgm:prSet/>
      <dgm:spPr/>
      <dgm:t>
        <a:bodyPr/>
        <a:lstStyle/>
        <a:p>
          <a:endParaRPr lang="ru-RU"/>
        </a:p>
      </dgm:t>
    </dgm:pt>
    <dgm:pt modelId="{DC17B358-9A14-4C34-8522-3F7882AEDAE3}">
      <dgm:prSet custT="1"/>
      <dgm:spPr/>
      <dgm:t>
        <a:bodyPr/>
        <a:lstStyle/>
        <a:p>
          <a:r>
            <a:rPr lang="ru-RU" sz="18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дорожной деятельности в отношении автомобильных дорог местного значения</a:t>
          </a:r>
        </a:p>
      </dgm:t>
    </dgm:pt>
    <dgm:pt modelId="{6D96E5AF-49D3-4FF5-8814-9395CAD7710C}" type="parTrans" cxnId="{29B50ECD-7D1B-4120-8B23-5B7A91683A1E}">
      <dgm:prSet/>
      <dgm:spPr/>
      <dgm:t>
        <a:bodyPr/>
        <a:lstStyle/>
        <a:p>
          <a:endParaRPr lang="ru-RU"/>
        </a:p>
      </dgm:t>
    </dgm:pt>
    <dgm:pt modelId="{22EDD249-391A-49FF-A349-5DEC9CE35086}" type="sibTrans" cxnId="{29B50ECD-7D1B-4120-8B23-5B7A91683A1E}">
      <dgm:prSet/>
      <dgm:spPr/>
      <dgm:t>
        <a:bodyPr/>
        <a:lstStyle/>
        <a:p>
          <a:endParaRPr lang="ru-RU"/>
        </a:p>
      </dgm:t>
    </dgm:pt>
    <dgm:pt modelId="{F8ECE00B-202A-49FE-86C2-C45EF3762899}">
      <dgm:prSet custT="1"/>
      <dgm:spPr/>
      <dgm:t>
        <a:bodyPr/>
        <a:lstStyle/>
        <a:p>
          <a:r>
            <a:rPr lang="ru-RU" sz="1500" b="1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из областного и районного бюджетов бюджетам поселений на строительство (реконструкцию), капитальный ремонт, ремонт и содержание автомобильных дорог общего пользования местного значения, в том числе на формирование муниципальных дорожных фондов </a:t>
          </a:r>
          <a:endParaRPr lang="ru-RU" sz="1500" b="1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25A6BFF-D887-43DA-B9E1-1FB3FC88BF08}" type="parTrans" cxnId="{7F76ECC8-717E-4229-805C-38291FA04599}">
      <dgm:prSet/>
      <dgm:spPr/>
      <dgm:t>
        <a:bodyPr/>
        <a:lstStyle/>
        <a:p>
          <a:endParaRPr lang="ru-RU"/>
        </a:p>
      </dgm:t>
    </dgm:pt>
    <dgm:pt modelId="{53704904-FCB0-4DB7-B92E-082DEB3A778E}" type="sibTrans" cxnId="{7F76ECC8-717E-4229-805C-38291FA04599}">
      <dgm:prSet/>
      <dgm:spPr/>
      <dgm:t>
        <a:bodyPr/>
        <a:lstStyle/>
        <a:p>
          <a:endParaRPr lang="ru-RU"/>
        </a:p>
      </dgm:t>
    </dgm:pt>
    <dgm:pt modelId="{182EE62D-7460-44C8-BA87-4BD5FC3C2BB4}" type="pres">
      <dgm:prSet presAssocID="{9F1FDA71-52DC-4FAF-ACAA-AEC210C71F1A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ru-RU"/>
        </a:p>
      </dgm:t>
    </dgm:pt>
    <dgm:pt modelId="{1E634F96-C699-4199-BEB0-799411DB9D3E}" type="pres">
      <dgm:prSet presAssocID="{29D8D6E4-065D-488F-8D28-D153B9EEA67D}" presName="hierRoot1" presStyleCnt="0"/>
      <dgm:spPr/>
    </dgm:pt>
    <dgm:pt modelId="{1B50EB6E-670C-4FFD-9F39-CBA9DABA3CF8}" type="pres">
      <dgm:prSet presAssocID="{29D8D6E4-065D-488F-8D28-D153B9EEA67D}" presName="composite" presStyleCnt="0"/>
      <dgm:spPr/>
    </dgm:pt>
    <dgm:pt modelId="{1AE7D1B1-547F-42E5-A1EB-B6B9AAD1B5C3}" type="pres">
      <dgm:prSet presAssocID="{29D8D6E4-065D-488F-8D28-D153B9EEA67D}" presName="background" presStyleLbl="node0" presStyleIdx="0" presStyleCnt="1"/>
      <dgm:spPr/>
    </dgm:pt>
    <dgm:pt modelId="{CE29FF39-BC16-4DDD-87B0-8E1D80C200A8}" type="pres">
      <dgm:prSet presAssocID="{29D8D6E4-065D-488F-8D28-D153B9EEA67D}" presName="text" presStyleLbl="fgAcc0" presStyleIdx="0" presStyleCnt="1" custScaleX="298687" custScaleY="47504">
        <dgm:presLayoutVars>
          <dgm:chPref val="3"/>
        </dgm:presLayoutVars>
      </dgm:prSet>
      <dgm:spPr/>
      <dgm:t>
        <a:bodyPr/>
        <a:lstStyle/>
        <a:p>
          <a:endParaRPr lang="ru-RU"/>
        </a:p>
      </dgm:t>
    </dgm:pt>
    <dgm:pt modelId="{BF0C5FB1-565D-488B-9852-669D0E2EAD16}" type="pres">
      <dgm:prSet presAssocID="{29D8D6E4-065D-488F-8D28-D153B9EEA67D}" presName="hierChild2" presStyleCnt="0"/>
      <dgm:spPr/>
    </dgm:pt>
    <dgm:pt modelId="{CED29FA4-E1F4-4A30-A0AF-BD13DCB3BDEC}" type="pres">
      <dgm:prSet presAssocID="{6D96E5AF-49D3-4FF5-8814-9395CAD7710C}" presName="Name10" presStyleLbl="parChTrans1D2" presStyleIdx="0" presStyleCnt="2"/>
      <dgm:spPr/>
      <dgm:t>
        <a:bodyPr/>
        <a:lstStyle/>
        <a:p>
          <a:endParaRPr lang="ru-RU"/>
        </a:p>
      </dgm:t>
    </dgm:pt>
    <dgm:pt modelId="{D5AC2A05-154F-40F8-BB58-27D59B64B4BB}" type="pres">
      <dgm:prSet presAssocID="{DC17B358-9A14-4C34-8522-3F7882AEDAE3}" presName="hierRoot2" presStyleCnt="0"/>
      <dgm:spPr/>
    </dgm:pt>
    <dgm:pt modelId="{05C46348-E985-43A3-9B3A-F0B61DE52311}" type="pres">
      <dgm:prSet presAssocID="{DC17B358-9A14-4C34-8522-3F7882AEDAE3}" presName="composite2" presStyleCnt="0"/>
      <dgm:spPr/>
    </dgm:pt>
    <dgm:pt modelId="{59C7BF66-05CD-4D0B-82D4-A4B19F4CA88A}" type="pres">
      <dgm:prSet presAssocID="{DC17B358-9A14-4C34-8522-3F7882AEDAE3}" presName="background2" presStyleLbl="node2" presStyleIdx="0" presStyleCnt="2"/>
      <dgm:spPr>
        <a:prstGeom prst="round2DiagRect">
          <a:avLst/>
        </a:prstGeom>
      </dgm:spPr>
    </dgm:pt>
    <dgm:pt modelId="{7528FD24-4C26-4449-B93C-93757C56D6DB}" type="pres">
      <dgm:prSet presAssocID="{DC17B358-9A14-4C34-8522-3F7882AEDAE3}" presName="text2" presStyleLbl="fgAcc2" presStyleIdx="0" presStyleCnt="2" custScaleX="166068" custScaleY="12991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0FE4080D-9532-4C41-94E7-1964AF719E75}" type="pres">
      <dgm:prSet presAssocID="{DC17B358-9A14-4C34-8522-3F7882AEDAE3}" presName="hierChild3" presStyleCnt="0"/>
      <dgm:spPr/>
    </dgm:pt>
    <dgm:pt modelId="{5B747992-9E2E-448F-BFE8-E54DB840DCB9}" type="pres">
      <dgm:prSet presAssocID="{A25A6BFF-D887-43DA-B9E1-1FB3FC88BF08}" presName="Name10" presStyleLbl="parChTrans1D2" presStyleIdx="1" presStyleCnt="2"/>
      <dgm:spPr/>
      <dgm:t>
        <a:bodyPr/>
        <a:lstStyle/>
        <a:p>
          <a:endParaRPr lang="ru-RU"/>
        </a:p>
      </dgm:t>
    </dgm:pt>
    <dgm:pt modelId="{F227DA86-7D23-4FA8-8700-09236CE88096}" type="pres">
      <dgm:prSet presAssocID="{F8ECE00B-202A-49FE-86C2-C45EF3762899}" presName="hierRoot2" presStyleCnt="0"/>
      <dgm:spPr/>
    </dgm:pt>
    <dgm:pt modelId="{47462DA8-33D5-42E6-91F4-AC6927491CFE}" type="pres">
      <dgm:prSet presAssocID="{F8ECE00B-202A-49FE-86C2-C45EF3762899}" presName="composite2" presStyleCnt="0"/>
      <dgm:spPr/>
    </dgm:pt>
    <dgm:pt modelId="{3E1F9BA9-834D-4AD2-B26A-2D1C2EA16150}" type="pres">
      <dgm:prSet presAssocID="{F8ECE00B-202A-49FE-86C2-C45EF3762899}" presName="background2" presStyleLbl="node2" presStyleIdx="1" presStyleCnt="2"/>
      <dgm:spPr>
        <a:prstGeom prst="round2DiagRect">
          <a:avLst/>
        </a:prstGeom>
      </dgm:spPr>
    </dgm:pt>
    <dgm:pt modelId="{BC07FF6D-C0BF-471D-8807-79A293ED7DCB}" type="pres">
      <dgm:prSet presAssocID="{F8ECE00B-202A-49FE-86C2-C45EF3762899}" presName="text2" presStyleLbl="fgAcc2" presStyleIdx="1" presStyleCnt="2" custScaleX="166068" custScaleY="129917">
        <dgm:presLayoutVars>
          <dgm:chPref val="3"/>
        </dgm:presLayoutVars>
      </dgm:prSet>
      <dgm:spPr>
        <a:prstGeom prst="round2DiagRect">
          <a:avLst/>
        </a:prstGeom>
      </dgm:spPr>
      <dgm:t>
        <a:bodyPr/>
        <a:lstStyle/>
        <a:p>
          <a:endParaRPr lang="ru-RU"/>
        </a:p>
      </dgm:t>
    </dgm:pt>
    <dgm:pt modelId="{AFEFB737-6AC7-4CB9-9C41-E6AF136B8172}" type="pres">
      <dgm:prSet presAssocID="{F8ECE00B-202A-49FE-86C2-C45EF3762899}" presName="hierChild3" presStyleCnt="0"/>
      <dgm:spPr/>
    </dgm:pt>
  </dgm:ptLst>
  <dgm:cxnLst>
    <dgm:cxn modelId="{7F76ECC8-717E-4229-805C-38291FA04599}" srcId="{29D8D6E4-065D-488F-8D28-D153B9EEA67D}" destId="{F8ECE00B-202A-49FE-86C2-C45EF3762899}" srcOrd="1" destOrd="0" parTransId="{A25A6BFF-D887-43DA-B9E1-1FB3FC88BF08}" sibTransId="{53704904-FCB0-4DB7-B92E-082DEB3A778E}"/>
    <dgm:cxn modelId="{8C954AA0-42C5-4915-8A26-B86C3AE13436}" type="presOf" srcId="{6D96E5AF-49D3-4FF5-8814-9395CAD7710C}" destId="{CED29FA4-E1F4-4A30-A0AF-BD13DCB3BDEC}" srcOrd="0" destOrd="0" presId="urn:microsoft.com/office/officeart/2005/8/layout/hierarchy1"/>
    <dgm:cxn modelId="{7DFBECB3-BB47-4C0E-BFC3-770179FD4A8D}" type="presOf" srcId="{DC17B358-9A14-4C34-8522-3F7882AEDAE3}" destId="{7528FD24-4C26-4449-B93C-93757C56D6DB}" srcOrd="0" destOrd="0" presId="urn:microsoft.com/office/officeart/2005/8/layout/hierarchy1"/>
    <dgm:cxn modelId="{29B50ECD-7D1B-4120-8B23-5B7A91683A1E}" srcId="{29D8D6E4-065D-488F-8D28-D153B9EEA67D}" destId="{DC17B358-9A14-4C34-8522-3F7882AEDAE3}" srcOrd="0" destOrd="0" parTransId="{6D96E5AF-49D3-4FF5-8814-9395CAD7710C}" sibTransId="{22EDD249-391A-49FF-A349-5DEC9CE35086}"/>
    <dgm:cxn modelId="{D39C9D3B-EB42-42A1-A050-40C72781D894}" type="presOf" srcId="{29D8D6E4-065D-488F-8D28-D153B9EEA67D}" destId="{CE29FF39-BC16-4DDD-87B0-8E1D80C200A8}" srcOrd="0" destOrd="0" presId="urn:microsoft.com/office/officeart/2005/8/layout/hierarchy1"/>
    <dgm:cxn modelId="{180B2DFE-FC74-4D91-9EE4-85CC04DAEF3E}" type="presOf" srcId="{A25A6BFF-D887-43DA-B9E1-1FB3FC88BF08}" destId="{5B747992-9E2E-448F-BFE8-E54DB840DCB9}" srcOrd="0" destOrd="0" presId="urn:microsoft.com/office/officeart/2005/8/layout/hierarchy1"/>
    <dgm:cxn modelId="{57BAB2F3-FEE2-4865-A15A-77BE509C7D17}" type="presOf" srcId="{9F1FDA71-52DC-4FAF-ACAA-AEC210C71F1A}" destId="{182EE62D-7460-44C8-BA87-4BD5FC3C2BB4}" srcOrd="0" destOrd="0" presId="urn:microsoft.com/office/officeart/2005/8/layout/hierarchy1"/>
    <dgm:cxn modelId="{7B3DED2A-89EF-40FF-AC18-951C3B35DFDC}" srcId="{9F1FDA71-52DC-4FAF-ACAA-AEC210C71F1A}" destId="{29D8D6E4-065D-488F-8D28-D153B9EEA67D}" srcOrd="0" destOrd="0" parTransId="{90688E9D-54EF-4215-8FD2-6F57A67A599B}" sibTransId="{01A1B437-C155-4009-A0D3-19497952C8EE}"/>
    <dgm:cxn modelId="{837F7121-DE7B-49C2-8051-5448E74B818F}" type="presOf" srcId="{F8ECE00B-202A-49FE-86C2-C45EF3762899}" destId="{BC07FF6D-C0BF-471D-8807-79A293ED7DCB}" srcOrd="0" destOrd="0" presId="urn:microsoft.com/office/officeart/2005/8/layout/hierarchy1"/>
    <dgm:cxn modelId="{810CB7C6-7650-47AF-B543-78F90C183171}" type="presParOf" srcId="{182EE62D-7460-44C8-BA87-4BD5FC3C2BB4}" destId="{1E634F96-C699-4199-BEB0-799411DB9D3E}" srcOrd="0" destOrd="0" presId="urn:microsoft.com/office/officeart/2005/8/layout/hierarchy1"/>
    <dgm:cxn modelId="{0C9C0F21-F3F1-419E-8B01-A1C63588CAFE}" type="presParOf" srcId="{1E634F96-C699-4199-BEB0-799411DB9D3E}" destId="{1B50EB6E-670C-4FFD-9F39-CBA9DABA3CF8}" srcOrd="0" destOrd="0" presId="urn:microsoft.com/office/officeart/2005/8/layout/hierarchy1"/>
    <dgm:cxn modelId="{8A6EF0E9-9BE8-4F54-A7C2-C08DC74A03BE}" type="presParOf" srcId="{1B50EB6E-670C-4FFD-9F39-CBA9DABA3CF8}" destId="{1AE7D1B1-547F-42E5-A1EB-B6B9AAD1B5C3}" srcOrd="0" destOrd="0" presId="urn:microsoft.com/office/officeart/2005/8/layout/hierarchy1"/>
    <dgm:cxn modelId="{1A890E19-B89E-4E4B-8B6A-136DFB68705A}" type="presParOf" srcId="{1B50EB6E-670C-4FFD-9F39-CBA9DABA3CF8}" destId="{CE29FF39-BC16-4DDD-87B0-8E1D80C200A8}" srcOrd="1" destOrd="0" presId="urn:microsoft.com/office/officeart/2005/8/layout/hierarchy1"/>
    <dgm:cxn modelId="{AAEA76C8-9E19-4AC4-91F5-8BC01FBDDB8D}" type="presParOf" srcId="{1E634F96-C699-4199-BEB0-799411DB9D3E}" destId="{BF0C5FB1-565D-488B-9852-669D0E2EAD16}" srcOrd="1" destOrd="0" presId="urn:microsoft.com/office/officeart/2005/8/layout/hierarchy1"/>
    <dgm:cxn modelId="{E2E63D25-6B54-45E2-A0B2-589C2612873E}" type="presParOf" srcId="{BF0C5FB1-565D-488B-9852-669D0E2EAD16}" destId="{CED29FA4-E1F4-4A30-A0AF-BD13DCB3BDEC}" srcOrd="0" destOrd="0" presId="urn:microsoft.com/office/officeart/2005/8/layout/hierarchy1"/>
    <dgm:cxn modelId="{5CD2E581-075B-4FAA-8EE1-34FAEE24D60F}" type="presParOf" srcId="{BF0C5FB1-565D-488B-9852-669D0E2EAD16}" destId="{D5AC2A05-154F-40F8-BB58-27D59B64B4BB}" srcOrd="1" destOrd="0" presId="urn:microsoft.com/office/officeart/2005/8/layout/hierarchy1"/>
    <dgm:cxn modelId="{1A7A6417-DEAA-49AA-9D3C-17406A73224C}" type="presParOf" srcId="{D5AC2A05-154F-40F8-BB58-27D59B64B4BB}" destId="{05C46348-E985-43A3-9B3A-F0B61DE52311}" srcOrd="0" destOrd="0" presId="urn:microsoft.com/office/officeart/2005/8/layout/hierarchy1"/>
    <dgm:cxn modelId="{76743C65-9426-41F5-9420-DC62D7B46261}" type="presParOf" srcId="{05C46348-E985-43A3-9B3A-F0B61DE52311}" destId="{59C7BF66-05CD-4D0B-82D4-A4B19F4CA88A}" srcOrd="0" destOrd="0" presId="urn:microsoft.com/office/officeart/2005/8/layout/hierarchy1"/>
    <dgm:cxn modelId="{7B7C7F1A-EAEE-4253-A867-79B1939BD604}" type="presParOf" srcId="{05C46348-E985-43A3-9B3A-F0B61DE52311}" destId="{7528FD24-4C26-4449-B93C-93757C56D6DB}" srcOrd="1" destOrd="0" presId="urn:microsoft.com/office/officeart/2005/8/layout/hierarchy1"/>
    <dgm:cxn modelId="{D3DC1D5D-3B72-4EE3-A0EF-3AD81448883E}" type="presParOf" srcId="{D5AC2A05-154F-40F8-BB58-27D59B64B4BB}" destId="{0FE4080D-9532-4C41-94E7-1964AF719E75}" srcOrd="1" destOrd="0" presId="urn:microsoft.com/office/officeart/2005/8/layout/hierarchy1"/>
    <dgm:cxn modelId="{B23CD8C5-BB56-4348-80D7-56FA59F04183}" type="presParOf" srcId="{BF0C5FB1-565D-488B-9852-669D0E2EAD16}" destId="{5B747992-9E2E-448F-BFE8-E54DB840DCB9}" srcOrd="2" destOrd="0" presId="urn:microsoft.com/office/officeart/2005/8/layout/hierarchy1"/>
    <dgm:cxn modelId="{0598A32E-5821-4766-B855-3A9D618A1CE4}" type="presParOf" srcId="{BF0C5FB1-565D-488B-9852-669D0E2EAD16}" destId="{F227DA86-7D23-4FA8-8700-09236CE88096}" srcOrd="3" destOrd="0" presId="urn:microsoft.com/office/officeart/2005/8/layout/hierarchy1"/>
    <dgm:cxn modelId="{5D633572-EF45-48AA-A242-7A27B35E58A6}" type="presParOf" srcId="{F227DA86-7D23-4FA8-8700-09236CE88096}" destId="{47462DA8-33D5-42E6-91F4-AC6927491CFE}" srcOrd="0" destOrd="0" presId="urn:microsoft.com/office/officeart/2005/8/layout/hierarchy1"/>
    <dgm:cxn modelId="{28EB2523-AAB8-4F4D-88EB-B40D9E2B09E2}" type="presParOf" srcId="{47462DA8-33D5-42E6-91F4-AC6927491CFE}" destId="{3E1F9BA9-834D-4AD2-B26A-2D1C2EA16150}" srcOrd="0" destOrd="0" presId="urn:microsoft.com/office/officeart/2005/8/layout/hierarchy1"/>
    <dgm:cxn modelId="{1A0E0AE7-EAB0-4FAD-9D60-CFA74078DD0E}" type="presParOf" srcId="{47462DA8-33D5-42E6-91F4-AC6927491CFE}" destId="{BC07FF6D-C0BF-471D-8807-79A293ED7DCB}" srcOrd="1" destOrd="0" presId="urn:microsoft.com/office/officeart/2005/8/layout/hierarchy1"/>
    <dgm:cxn modelId="{83940159-DB87-440C-977D-48CAFFCAEA28}" type="presParOf" srcId="{F227DA86-7D23-4FA8-8700-09236CE88096}" destId="{AFEFB737-6AC7-4CB9-9C41-E6AF136B8172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3.xml><?xml version="1.0" encoding="utf-8"?>
<dgm:dataModel xmlns:dgm="http://schemas.openxmlformats.org/drawingml/2006/diagram" xmlns:a="http://schemas.openxmlformats.org/drawingml/2006/main">
  <dgm:ptLst>
    <dgm:pt modelId="{DC43AC72-103E-4359-A729-A0C3409538D9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62175661-7B55-4237-8214-53B2B4A9D88B}">
      <dgm:prSet custT="1"/>
      <dgm:spPr>
        <a:solidFill>
          <a:schemeClr val="bg2">
            <a:lumMod val="20000"/>
            <a:lumOff val="80000"/>
          </a:schemeClr>
        </a:solidFill>
      </dgm:spPr>
      <dgm:t>
        <a:bodyPr/>
        <a:lstStyle/>
        <a:p>
          <a:pPr algn="ctr" rtl="0"/>
          <a:r>
            <a:rPr lang="ru-RU" sz="2400" b="1" i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 финансовое обеспечение деятельности муниципального казенного учреждения Белокалитвинского района </a:t>
          </a:r>
          <a:r>
            <a:rPr lang="ru-RU" sz="2400" b="1" i="1" dirty="0" err="1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поисково</a:t>
          </a:r>
          <a:r>
            <a:rPr lang="ru-RU" sz="2400" b="1" i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- спасательного подразделения предусмотрено:</a:t>
          </a:r>
        </a:p>
        <a:p>
          <a:pPr algn="ctr" rtl="0"/>
          <a:endParaRPr lang="ru-RU" sz="2400" b="1" i="1" dirty="0" smtClean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sz="2000" b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2021 году – 17 461,9 тыс. рублей, </a:t>
          </a:r>
        </a:p>
        <a:p>
          <a:pPr algn="ctr" rtl="0"/>
          <a:r>
            <a:rPr lang="ru-RU" sz="2000" b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2022 году – 17 550,1 тыс. рублей,</a:t>
          </a:r>
        </a:p>
        <a:p>
          <a:pPr algn="ctr" rtl="0"/>
          <a:r>
            <a:rPr lang="ru-RU" sz="2000" b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2023 году -  17 566,9 тыс. рублей </a:t>
          </a:r>
        </a:p>
        <a:p>
          <a:pPr algn="ctr" rtl="0"/>
          <a:endParaRPr lang="ru-RU" sz="2000" b="1" dirty="0" smtClean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algn="ctr" rtl="0"/>
          <a:r>
            <a:rPr lang="ru-RU" sz="2400" b="1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(1 поисково-спасательное подразделение (аварийно-спасательное формирование) 13 штатных единиц)</a:t>
          </a:r>
          <a:endParaRPr lang="ru-RU" sz="2400" dirty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gm:t>
    </dgm:pt>
    <dgm:pt modelId="{4AC65E5D-E0E3-41F5-AE73-C1AC801FF997}" type="parTrans" cxnId="{9180B36A-DAA4-485C-83E6-3AD643B554DD}">
      <dgm:prSet/>
      <dgm:spPr/>
      <dgm:t>
        <a:bodyPr/>
        <a:lstStyle/>
        <a:p>
          <a:endParaRPr lang="ru-RU">
            <a:solidFill>
              <a:schemeClr val="accent1"/>
            </a:solidFill>
            <a:effectLst/>
          </a:endParaRPr>
        </a:p>
      </dgm:t>
    </dgm:pt>
    <dgm:pt modelId="{17F1975B-7E4D-41AF-96ED-63B598EC4DFE}" type="sibTrans" cxnId="{9180B36A-DAA4-485C-83E6-3AD643B554DD}">
      <dgm:prSet/>
      <dgm:spPr/>
      <dgm:t>
        <a:bodyPr/>
        <a:lstStyle/>
        <a:p>
          <a:endParaRPr lang="ru-RU">
            <a:solidFill>
              <a:schemeClr val="accent1"/>
            </a:solidFill>
            <a:effectLst/>
          </a:endParaRPr>
        </a:p>
      </dgm:t>
    </dgm:pt>
    <dgm:pt modelId="{FD98CF20-9C0C-45A3-BEEA-74939EADDA44}" type="pres">
      <dgm:prSet presAssocID="{DC43AC72-103E-4359-A729-A0C3409538D9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EE6EE5B-449E-4F07-A056-3FC02534A0FC}" type="pres">
      <dgm:prSet presAssocID="{62175661-7B55-4237-8214-53B2B4A9D88B}" presName="parentText" presStyleLbl="node1" presStyleIdx="0" presStyleCnt="1" custScaleY="20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12647B7C-948D-4907-99EB-9212B7CE4F5B}" type="presOf" srcId="{62175661-7B55-4237-8214-53B2B4A9D88B}" destId="{DEE6EE5B-449E-4F07-A056-3FC02534A0FC}" srcOrd="0" destOrd="0" presId="urn:microsoft.com/office/officeart/2005/8/layout/vList2"/>
    <dgm:cxn modelId="{F0245BD7-2756-4167-A715-39B7FF682958}" type="presOf" srcId="{DC43AC72-103E-4359-A729-A0C3409538D9}" destId="{FD98CF20-9C0C-45A3-BEEA-74939EADDA44}" srcOrd="0" destOrd="0" presId="urn:microsoft.com/office/officeart/2005/8/layout/vList2"/>
    <dgm:cxn modelId="{9180B36A-DAA4-485C-83E6-3AD643B554DD}" srcId="{DC43AC72-103E-4359-A729-A0C3409538D9}" destId="{62175661-7B55-4237-8214-53B2B4A9D88B}" srcOrd="0" destOrd="0" parTransId="{4AC65E5D-E0E3-41F5-AE73-C1AC801FF997}" sibTransId="{17F1975B-7E4D-41AF-96ED-63B598EC4DFE}"/>
    <dgm:cxn modelId="{18DE96D7-33CD-4C00-B6D7-F9726B92F6EA}" type="presParOf" srcId="{FD98CF20-9C0C-45A3-BEEA-74939EADDA44}" destId="{DEE6EE5B-449E-4F07-A056-3FC02534A0FC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32E7F17-AFA7-4EA2-9294-830CE13E2232}" type="doc">
      <dgm:prSet loTypeId="urn:microsoft.com/office/officeart/2005/8/layout/hList7#1" loCatId="list" qsTypeId="urn:microsoft.com/office/officeart/2005/8/quickstyle/simple1" qsCatId="simple" csTypeId="urn:microsoft.com/office/officeart/2005/8/colors/colorful4" csCatId="colorful" phldr="1"/>
      <dgm:spPr/>
    </dgm:pt>
    <dgm:pt modelId="{10452645-98FC-4700-8587-C1D0FFA4329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льготы и вычеты в целях создания благоприятного инвестиционного климата</a:t>
          </a:r>
          <a:b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5DFC2D2-18AA-472E-9ABD-143F8DC5BE76}" type="parTrans" cxnId="{D228316C-060E-4DE8-9D94-327565151F9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517EACC-5C90-4DC7-B8A3-1A3288F7CC39}" type="sibTrans" cxnId="{D228316C-060E-4DE8-9D94-327565151F9C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7ADCBD3-3AF3-44A5-9EFD-6E889264235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и </a:t>
          </a:r>
          <a:r>
            <a:rPr lang="ru-RU" sz="14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бюджетных расходов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6A9B5F-7213-47C2-AF49-30A74ECFECC0}" type="parTrans" cxnId="{94767ACE-0A23-4F83-87F5-0FB9125D7B1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E215030-B170-4250-A0F5-416412ACE631}" type="sibTrans" cxnId="{94767ACE-0A23-4F83-87F5-0FB9125D7B11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A856682-8021-4E0C-B5FD-65ADDFFD9932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сбалансированности местных бюджетов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732FBCD-EC1E-49BC-A5DE-4A2EC21AC5AF}" type="parTrans" cxnId="{2361571E-DD58-4110-9293-72879347331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D3A141D-9E99-4410-89B5-47991E6A8669}" type="sibTrans" cxnId="{2361571E-DD58-4110-9293-72879347331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D63D4A-8505-4B9F-ACCA-D31056A2FF54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граждан и семей с детьми</a:t>
          </a: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D3EB695-5DF3-433E-8A37-F7516B5DB8F7}" type="parTrans" cxnId="{3D6DCAC2-EFF2-40C4-9123-5A98D1612C4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8CB66D-817D-46B5-9844-4CF4566ED5BB}" type="sibTrans" cxnId="{3D6DCAC2-EFF2-40C4-9123-5A98D1612C44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9B1AEB5-344A-4B5B-8AC5-C3AD10F4B4E7}">
      <dgm:prSet phldrT="[Текст]" custT="1"/>
      <dgm:spPr/>
      <dgm:t>
        <a:bodyPr/>
        <a:lstStyle/>
        <a:p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Стимулирование деловой активности предпринимателей</a:t>
          </a:r>
          <a: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C8C77A6-E1CF-4BF6-8AEB-5B90F344E644}" type="sibTrans" cxnId="{44A99037-9FC2-41CA-97C4-9C0B67734EE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7756B80-4EAE-4198-8C0C-88886446433E}" type="parTrans" cxnId="{44A99037-9FC2-41CA-97C4-9C0B67734EE8}">
      <dgm:prSet/>
      <dgm:spPr/>
      <dgm:t>
        <a:bodyPr/>
        <a:lstStyle/>
        <a:p>
          <a:endParaRPr lang="ru-RU" sz="140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0FFCED3-0C0C-4373-9D93-A7EF2E8C6CB0}" type="pres">
      <dgm:prSet presAssocID="{E32E7F17-AFA7-4EA2-9294-830CE13E2232}" presName="Name0" presStyleCnt="0">
        <dgm:presLayoutVars>
          <dgm:dir/>
          <dgm:resizeHandles val="exact"/>
        </dgm:presLayoutVars>
      </dgm:prSet>
      <dgm:spPr/>
    </dgm:pt>
    <dgm:pt modelId="{2557D411-85C8-4EDB-9EE2-918E3C9262EE}" type="pres">
      <dgm:prSet presAssocID="{E32E7F17-AFA7-4EA2-9294-830CE13E2232}" presName="fgShape" presStyleLbl="fgShp" presStyleIdx="0" presStyleCnt="1"/>
      <dgm:spPr/>
    </dgm:pt>
    <dgm:pt modelId="{10CF3F39-7F01-48D8-A5B0-3A975EC60265}" type="pres">
      <dgm:prSet presAssocID="{E32E7F17-AFA7-4EA2-9294-830CE13E2232}" presName="linComp" presStyleCnt="0"/>
      <dgm:spPr/>
    </dgm:pt>
    <dgm:pt modelId="{595D2587-BE82-460A-8FE3-CF53089416BB}" type="pres">
      <dgm:prSet presAssocID="{10452645-98FC-4700-8587-C1D0FFA43292}" presName="compNode" presStyleCnt="0"/>
      <dgm:spPr/>
    </dgm:pt>
    <dgm:pt modelId="{2CDA5CE1-735F-4544-A9AD-AD052E80F9C5}" type="pres">
      <dgm:prSet presAssocID="{10452645-98FC-4700-8587-C1D0FFA43292}" presName="bkgdShape" presStyleLbl="node1" presStyleIdx="0" presStyleCnt="5"/>
      <dgm:spPr/>
      <dgm:t>
        <a:bodyPr/>
        <a:lstStyle/>
        <a:p>
          <a:endParaRPr lang="ru-RU"/>
        </a:p>
      </dgm:t>
    </dgm:pt>
    <dgm:pt modelId="{9B1BAF03-B08C-417B-9000-69E78F4E7545}" type="pres">
      <dgm:prSet presAssocID="{10452645-98FC-4700-8587-C1D0FFA43292}" presName="nodeTx" presStyleLbl="node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7DF8926-68CE-4DE2-852A-87949A5C6094}" type="pres">
      <dgm:prSet presAssocID="{10452645-98FC-4700-8587-C1D0FFA43292}" presName="invisiNode" presStyleLbl="node1" presStyleIdx="0" presStyleCnt="5"/>
      <dgm:spPr/>
    </dgm:pt>
    <dgm:pt modelId="{820D3440-2777-498C-A77A-E469C7527D93}" type="pres">
      <dgm:prSet presAssocID="{10452645-98FC-4700-8587-C1D0FFA43292}" presName="imagNode" presStyleLbl="fgImgPlace1" presStyleIdx="0" presStyleCnt="5"/>
      <dgm:spPr>
        <a:blipFill rotWithShape="1">
          <a:blip xmlns:r="http://schemas.openxmlformats.org/officeDocument/2006/relationships" r:embed="rId1"/>
          <a:stretch>
            <a:fillRect/>
          </a:stretch>
        </a:blipFill>
      </dgm:spPr>
    </dgm:pt>
    <dgm:pt modelId="{CC1548E6-0E02-4EA3-941A-FFEA6D3E93F5}" type="pres">
      <dgm:prSet presAssocID="{8517EACC-5C90-4DC7-B8A3-1A3288F7CC39}" presName="sibTrans" presStyleLbl="sibTrans2D1" presStyleIdx="0" presStyleCnt="0"/>
      <dgm:spPr/>
      <dgm:t>
        <a:bodyPr/>
        <a:lstStyle/>
        <a:p>
          <a:endParaRPr lang="ru-RU"/>
        </a:p>
      </dgm:t>
    </dgm:pt>
    <dgm:pt modelId="{499AEBCD-646D-4AE2-A910-AC071EEB981B}" type="pres">
      <dgm:prSet presAssocID="{29B1AEB5-344A-4B5B-8AC5-C3AD10F4B4E7}" presName="compNode" presStyleCnt="0"/>
      <dgm:spPr/>
    </dgm:pt>
    <dgm:pt modelId="{26F53821-F241-42D1-8171-A98EED74E8AA}" type="pres">
      <dgm:prSet presAssocID="{29B1AEB5-344A-4B5B-8AC5-C3AD10F4B4E7}" presName="bkgdShape" presStyleLbl="node1" presStyleIdx="1" presStyleCnt="5"/>
      <dgm:spPr/>
      <dgm:t>
        <a:bodyPr/>
        <a:lstStyle/>
        <a:p>
          <a:endParaRPr lang="ru-RU"/>
        </a:p>
      </dgm:t>
    </dgm:pt>
    <dgm:pt modelId="{BDB4E9D4-86F8-497E-92C2-CB4B81ED8FC3}" type="pres">
      <dgm:prSet presAssocID="{29B1AEB5-344A-4B5B-8AC5-C3AD10F4B4E7}" presName="nodeTx" presStyleLbl="node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BE57786-AAFE-4FF1-B9A0-2FFF807B714D}" type="pres">
      <dgm:prSet presAssocID="{29B1AEB5-344A-4B5B-8AC5-C3AD10F4B4E7}" presName="invisiNode" presStyleLbl="node1" presStyleIdx="1" presStyleCnt="5"/>
      <dgm:spPr/>
    </dgm:pt>
    <dgm:pt modelId="{F99C891B-5789-4FAA-836C-B995B002CDF9}" type="pres">
      <dgm:prSet presAssocID="{29B1AEB5-344A-4B5B-8AC5-C3AD10F4B4E7}" presName="imagNode" presStyleLbl="fgImgPlace1" presStyleIdx="1" presStyleCnt="5"/>
      <dgm:spPr>
        <a:blipFill rotWithShape="1">
          <a:blip xmlns:r="http://schemas.openxmlformats.org/officeDocument/2006/relationships" r:embed="rId2"/>
          <a:stretch>
            <a:fillRect/>
          </a:stretch>
        </a:blipFill>
      </dgm:spPr>
    </dgm:pt>
    <dgm:pt modelId="{B8E05917-864B-4C79-A638-D5DDBCA687B7}" type="pres">
      <dgm:prSet presAssocID="{CC8C77A6-E1CF-4BF6-8AEB-5B90F344E644}" presName="sibTrans" presStyleLbl="sibTrans2D1" presStyleIdx="0" presStyleCnt="0"/>
      <dgm:spPr/>
      <dgm:t>
        <a:bodyPr/>
        <a:lstStyle/>
        <a:p>
          <a:endParaRPr lang="ru-RU"/>
        </a:p>
      </dgm:t>
    </dgm:pt>
    <dgm:pt modelId="{A2CEB2B1-9C7C-42E1-B090-62194E448551}" type="pres">
      <dgm:prSet presAssocID="{83D63D4A-8505-4B9F-ACCA-D31056A2FF54}" presName="compNode" presStyleCnt="0"/>
      <dgm:spPr/>
    </dgm:pt>
    <dgm:pt modelId="{129A0C42-B01F-4934-8456-52464A10F9E7}" type="pres">
      <dgm:prSet presAssocID="{83D63D4A-8505-4B9F-ACCA-D31056A2FF54}" presName="bkgdShape" presStyleLbl="node1" presStyleIdx="2" presStyleCnt="5" custScaleX="86189"/>
      <dgm:spPr/>
      <dgm:t>
        <a:bodyPr/>
        <a:lstStyle/>
        <a:p>
          <a:endParaRPr lang="ru-RU"/>
        </a:p>
      </dgm:t>
    </dgm:pt>
    <dgm:pt modelId="{DF390241-C5C6-4CE5-AE54-4C4E5047B805}" type="pres">
      <dgm:prSet presAssocID="{83D63D4A-8505-4B9F-ACCA-D31056A2FF54}" presName="nodeTx" presStyleLbl="node1" presStyleIdx="2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E096176-3C41-49B4-8708-975A8F245E2E}" type="pres">
      <dgm:prSet presAssocID="{83D63D4A-8505-4B9F-ACCA-D31056A2FF54}" presName="invisiNode" presStyleLbl="node1" presStyleIdx="2" presStyleCnt="5"/>
      <dgm:spPr/>
    </dgm:pt>
    <dgm:pt modelId="{C8292C90-5E63-403F-8944-6F34556033EF}" type="pres">
      <dgm:prSet presAssocID="{83D63D4A-8505-4B9F-ACCA-D31056A2FF54}" presName="imagNode" presStyleLbl="fgImgPlace1" presStyleIdx="2" presStyleCnt="5"/>
      <dgm:spPr>
        <a:blipFill rotWithShape="1">
          <a:blip xmlns:r="http://schemas.openxmlformats.org/officeDocument/2006/relationships" r:embed="rId3"/>
          <a:stretch>
            <a:fillRect/>
          </a:stretch>
        </a:blipFill>
      </dgm:spPr>
    </dgm:pt>
    <dgm:pt modelId="{265BD4B8-FA25-49EE-8270-61ADD8249ADA}" type="pres">
      <dgm:prSet presAssocID="{488CB66D-817D-46B5-9844-4CF4566ED5BB}" presName="sibTrans" presStyleLbl="sibTrans2D1" presStyleIdx="0" presStyleCnt="0"/>
      <dgm:spPr/>
      <dgm:t>
        <a:bodyPr/>
        <a:lstStyle/>
        <a:p>
          <a:endParaRPr lang="ru-RU"/>
        </a:p>
      </dgm:t>
    </dgm:pt>
    <dgm:pt modelId="{3D57D7FF-1CA3-494F-9733-DB64284E4FFC}" type="pres">
      <dgm:prSet presAssocID="{67ADCBD3-3AF3-44A5-9EFD-6E8892642352}" presName="compNode" presStyleCnt="0"/>
      <dgm:spPr/>
    </dgm:pt>
    <dgm:pt modelId="{EF48A38E-1794-402F-B4E5-BBF233BFA766}" type="pres">
      <dgm:prSet presAssocID="{67ADCBD3-3AF3-44A5-9EFD-6E8892642352}" presName="bkgdShape" presStyleLbl="node1" presStyleIdx="3" presStyleCnt="5"/>
      <dgm:spPr/>
      <dgm:t>
        <a:bodyPr/>
        <a:lstStyle/>
        <a:p>
          <a:endParaRPr lang="ru-RU"/>
        </a:p>
      </dgm:t>
    </dgm:pt>
    <dgm:pt modelId="{6279AA9C-DD64-4171-8189-B73CA3859696}" type="pres">
      <dgm:prSet presAssocID="{67ADCBD3-3AF3-44A5-9EFD-6E8892642352}" presName="nodeTx" presStyleLbl="node1" presStyleIdx="3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DA45460-0C7A-4CE4-AB64-2A77F91DBF75}" type="pres">
      <dgm:prSet presAssocID="{67ADCBD3-3AF3-44A5-9EFD-6E8892642352}" presName="invisiNode" presStyleLbl="node1" presStyleIdx="3" presStyleCnt="5"/>
      <dgm:spPr/>
    </dgm:pt>
    <dgm:pt modelId="{DB595F34-1134-4037-B3BF-9BA0E3D7C02A}" type="pres">
      <dgm:prSet presAssocID="{67ADCBD3-3AF3-44A5-9EFD-6E8892642352}" presName="imagNode" presStyleLbl="fgImgPlace1" presStyleIdx="3" presStyleCnt="5"/>
      <dgm:spPr>
        <a:blipFill rotWithShape="1">
          <a:blip xmlns:r="http://schemas.openxmlformats.org/officeDocument/2006/relationships" r:embed="rId4"/>
          <a:stretch>
            <a:fillRect/>
          </a:stretch>
        </a:blipFill>
      </dgm:spPr>
    </dgm:pt>
    <dgm:pt modelId="{0B9E4E60-0E20-4833-BDF9-0AD2E52875B5}" type="pres">
      <dgm:prSet presAssocID="{1E215030-B170-4250-A0F5-416412ACE631}" presName="sibTrans" presStyleLbl="sibTrans2D1" presStyleIdx="0" presStyleCnt="0"/>
      <dgm:spPr/>
      <dgm:t>
        <a:bodyPr/>
        <a:lstStyle/>
        <a:p>
          <a:endParaRPr lang="ru-RU"/>
        </a:p>
      </dgm:t>
    </dgm:pt>
    <dgm:pt modelId="{1572C16E-1080-41AA-90B7-71F99EA417EB}" type="pres">
      <dgm:prSet presAssocID="{6A856682-8021-4E0C-B5FD-65ADDFFD9932}" presName="compNode" presStyleCnt="0"/>
      <dgm:spPr/>
    </dgm:pt>
    <dgm:pt modelId="{2B2707CD-3F13-499C-891E-783A2C2AD5F0}" type="pres">
      <dgm:prSet presAssocID="{6A856682-8021-4E0C-B5FD-65ADDFFD9932}" presName="bkgdShape" presStyleLbl="node1" presStyleIdx="4" presStyleCnt="5"/>
      <dgm:spPr/>
      <dgm:t>
        <a:bodyPr/>
        <a:lstStyle/>
        <a:p>
          <a:endParaRPr lang="ru-RU"/>
        </a:p>
      </dgm:t>
    </dgm:pt>
    <dgm:pt modelId="{8D10805D-5ECD-4F57-8646-F82FE689B951}" type="pres">
      <dgm:prSet presAssocID="{6A856682-8021-4E0C-B5FD-65ADDFFD9932}" presName="nodeTx" presStyleLbl="node1" presStyleIdx="4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D67EB8F-B1C6-4774-A0AE-9367C090B60F}" type="pres">
      <dgm:prSet presAssocID="{6A856682-8021-4E0C-B5FD-65ADDFFD9932}" presName="invisiNode" presStyleLbl="node1" presStyleIdx="4" presStyleCnt="5"/>
      <dgm:spPr/>
    </dgm:pt>
    <dgm:pt modelId="{81585BC9-7D8A-4FD0-B9F5-4130A0AC4479}" type="pres">
      <dgm:prSet presAssocID="{6A856682-8021-4E0C-B5FD-65ADDFFD9932}" presName="imagNode" presStyleLbl="fgImgPlace1" presStyleIdx="4" presStyleCnt="5"/>
      <dgm:spPr>
        <a:blipFill rotWithShape="1">
          <a:blip xmlns:r="http://schemas.openxmlformats.org/officeDocument/2006/relationships" r:embed="rId5"/>
          <a:stretch>
            <a:fillRect/>
          </a:stretch>
        </a:blipFill>
      </dgm:spPr>
    </dgm:pt>
  </dgm:ptLst>
  <dgm:cxnLst>
    <dgm:cxn modelId="{335A770E-A813-40FC-997D-BE00898C5A9A}" type="presOf" srcId="{6A856682-8021-4E0C-B5FD-65ADDFFD9932}" destId="{8D10805D-5ECD-4F57-8646-F82FE689B951}" srcOrd="1" destOrd="0" presId="urn:microsoft.com/office/officeart/2005/8/layout/hList7#1"/>
    <dgm:cxn modelId="{62999F06-3466-45DB-8EF1-D3DB6706CB42}" type="presOf" srcId="{67ADCBD3-3AF3-44A5-9EFD-6E8892642352}" destId="{EF48A38E-1794-402F-B4E5-BBF233BFA766}" srcOrd="0" destOrd="0" presId="urn:microsoft.com/office/officeart/2005/8/layout/hList7#1"/>
    <dgm:cxn modelId="{937A65BC-0F9B-4477-9360-88403AB63CC0}" type="presOf" srcId="{10452645-98FC-4700-8587-C1D0FFA43292}" destId="{2CDA5CE1-735F-4544-A9AD-AD052E80F9C5}" srcOrd="0" destOrd="0" presId="urn:microsoft.com/office/officeart/2005/8/layout/hList7#1"/>
    <dgm:cxn modelId="{D4FA01F1-549D-434D-A521-8D88E41B8E6C}" type="presOf" srcId="{29B1AEB5-344A-4B5B-8AC5-C3AD10F4B4E7}" destId="{26F53821-F241-42D1-8171-A98EED74E8AA}" srcOrd="0" destOrd="0" presId="urn:microsoft.com/office/officeart/2005/8/layout/hList7#1"/>
    <dgm:cxn modelId="{CC3D510C-15FA-46CD-82E5-F34E0DF7E39F}" type="presOf" srcId="{488CB66D-817D-46B5-9844-4CF4566ED5BB}" destId="{265BD4B8-FA25-49EE-8270-61ADD8249ADA}" srcOrd="0" destOrd="0" presId="urn:microsoft.com/office/officeart/2005/8/layout/hList7#1"/>
    <dgm:cxn modelId="{5BAD3556-8EBB-4BCC-BBE0-A52473A5E9FC}" type="presOf" srcId="{29B1AEB5-344A-4B5B-8AC5-C3AD10F4B4E7}" destId="{BDB4E9D4-86F8-497E-92C2-CB4B81ED8FC3}" srcOrd="1" destOrd="0" presId="urn:microsoft.com/office/officeart/2005/8/layout/hList7#1"/>
    <dgm:cxn modelId="{3D6DCAC2-EFF2-40C4-9123-5A98D1612C44}" srcId="{E32E7F17-AFA7-4EA2-9294-830CE13E2232}" destId="{83D63D4A-8505-4B9F-ACCA-D31056A2FF54}" srcOrd="2" destOrd="0" parTransId="{1D3EB695-5DF3-433E-8A37-F7516B5DB8F7}" sibTransId="{488CB66D-817D-46B5-9844-4CF4566ED5BB}"/>
    <dgm:cxn modelId="{610DB3F2-A6C4-412F-B762-A9337121E24D}" type="presOf" srcId="{1E215030-B170-4250-A0F5-416412ACE631}" destId="{0B9E4E60-0E20-4833-BDF9-0AD2E52875B5}" srcOrd="0" destOrd="0" presId="urn:microsoft.com/office/officeart/2005/8/layout/hList7#1"/>
    <dgm:cxn modelId="{2361571E-DD58-4110-9293-728793473318}" srcId="{E32E7F17-AFA7-4EA2-9294-830CE13E2232}" destId="{6A856682-8021-4E0C-B5FD-65ADDFFD9932}" srcOrd="4" destOrd="0" parTransId="{C732FBCD-EC1E-49BC-A5DE-4A2EC21AC5AF}" sibTransId="{9D3A141D-9E99-4410-89B5-47991E6A8669}"/>
    <dgm:cxn modelId="{7FDAFBB9-5460-4A6C-9C6A-221E436EF0B1}" type="presOf" srcId="{8517EACC-5C90-4DC7-B8A3-1A3288F7CC39}" destId="{CC1548E6-0E02-4EA3-941A-FFEA6D3E93F5}" srcOrd="0" destOrd="0" presId="urn:microsoft.com/office/officeart/2005/8/layout/hList7#1"/>
    <dgm:cxn modelId="{8EE35E87-283C-4585-9CE9-7A3113D10908}" type="presOf" srcId="{6A856682-8021-4E0C-B5FD-65ADDFFD9932}" destId="{2B2707CD-3F13-499C-891E-783A2C2AD5F0}" srcOrd="0" destOrd="0" presId="urn:microsoft.com/office/officeart/2005/8/layout/hList7#1"/>
    <dgm:cxn modelId="{44A99037-9FC2-41CA-97C4-9C0B67734EE8}" srcId="{E32E7F17-AFA7-4EA2-9294-830CE13E2232}" destId="{29B1AEB5-344A-4B5B-8AC5-C3AD10F4B4E7}" srcOrd="1" destOrd="0" parTransId="{F7756B80-4EAE-4198-8C0C-88886446433E}" sibTransId="{CC8C77A6-E1CF-4BF6-8AEB-5B90F344E644}"/>
    <dgm:cxn modelId="{0883E56D-DE7E-46D8-9363-AB739B990AC0}" type="presOf" srcId="{83D63D4A-8505-4B9F-ACCA-D31056A2FF54}" destId="{DF390241-C5C6-4CE5-AE54-4C4E5047B805}" srcOrd="1" destOrd="0" presId="urn:microsoft.com/office/officeart/2005/8/layout/hList7#1"/>
    <dgm:cxn modelId="{0AFEEB62-5B7D-4104-9855-E1E6D97EC336}" type="presOf" srcId="{E32E7F17-AFA7-4EA2-9294-830CE13E2232}" destId="{C0FFCED3-0C0C-4373-9D93-A7EF2E8C6CB0}" srcOrd="0" destOrd="0" presId="urn:microsoft.com/office/officeart/2005/8/layout/hList7#1"/>
    <dgm:cxn modelId="{D228316C-060E-4DE8-9D94-327565151F9C}" srcId="{E32E7F17-AFA7-4EA2-9294-830CE13E2232}" destId="{10452645-98FC-4700-8587-C1D0FFA43292}" srcOrd="0" destOrd="0" parTransId="{45DFC2D2-18AA-472E-9ABD-143F8DC5BE76}" sibTransId="{8517EACC-5C90-4DC7-B8A3-1A3288F7CC39}"/>
    <dgm:cxn modelId="{DF9F3952-870C-40F3-934B-21E931BF0D6C}" type="presOf" srcId="{67ADCBD3-3AF3-44A5-9EFD-6E8892642352}" destId="{6279AA9C-DD64-4171-8189-B73CA3859696}" srcOrd="1" destOrd="0" presId="urn:microsoft.com/office/officeart/2005/8/layout/hList7#1"/>
    <dgm:cxn modelId="{8447C836-A5CE-471E-A0AA-6D5B126B4412}" type="presOf" srcId="{83D63D4A-8505-4B9F-ACCA-D31056A2FF54}" destId="{129A0C42-B01F-4934-8456-52464A10F9E7}" srcOrd="0" destOrd="0" presId="urn:microsoft.com/office/officeart/2005/8/layout/hList7#1"/>
    <dgm:cxn modelId="{EA4B423F-6F5E-4AF0-AA85-3626CE62C881}" type="presOf" srcId="{CC8C77A6-E1CF-4BF6-8AEB-5B90F344E644}" destId="{B8E05917-864B-4C79-A638-D5DDBCA687B7}" srcOrd="0" destOrd="0" presId="urn:microsoft.com/office/officeart/2005/8/layout/hList7#1"/>
    <dgm:cxn modelId="{94767ACE-0A23-4F83-87F5-0FB9125D7B11}" srcId="{E32E7F17-AFA7-4EA2-9294-830CE13E2232}" destId="{67ADCBD3-3AF3-44A5-9EFD-6E8892642352}" srcOrd="3" destOrd="0" parTransId="{E86A9B5F-7213-47C2-AF49-30A74ECFECC0}" sibTransId="{1E215030-B170-4250-A0F5-416412ACE631}"/>
    <dgm:cxn modelId="{8710A691-DD11-4B55-AA33-28047BC10607}" type="presOf" srcId="{10452645-98FC-4700-8587-C1D0FFA43292}" destId="{9B1BAF03-B08C-417B-9000-69E78F4E7545}" srcOrd="1" destOrd="0" presId="urn:microsoft.com/office/officeart/2005/8/layout/hList7#1"/>
    <dgm:cxn modelId="{809BBAE7-2649-4FE4-B951-7AAA7E6E2720}" type="presParOf" srcId="{C0FFCED3-0C0C-4373-9D93-A7EF2E8C6CB0}" destId="{2557D411-85C8-4EDB-9EE2-918E3C9262EE}" srcOrd="0" destOrd="0" presId="urn:microsoft.com/office/officeart/2005/8/layout/hList7#1"/>
    <dgm:cxn modelId="{ADAE227D-67FF-4BA2-8BC1-A879F462DB76}" type="presParOf" srcId="{C0FFCED3-0C0C-4373-9D93-A7EF2E8C6CB0}" destId="{10CF3F39-7F01-48D8-A5B0-3A975EC60265}" srcOrd="1" destOrd="0" presId="urn:microsoft.com/office/officeart/2005/8/layout/hList7#1"/>
    <dgm:cxn modelId="{F08035D9-32EB-42C0-8C5F-071882FE6406}" type="presParOf" srcId="{10CF3F39-7F01-48D8-A5B0-3A975EC60265}" destId="{595D2587-BE82-460A-8FE3-CF53089416BB}" srcOrd="0" destOrd="0" presId="urn:microsoft.com/office/officeart/2005/8/layout/hList7#1"/>
    <dgm:cxn modelId="{84EC96F3-C52E-4600-A435-6BFBC90563E3}" type="presParOf" srcId="{595D2587-BE82-460A-8FE3-CF53089416BB}" destId="{2CDA5CE1-735F-4544-A9AD-AD052E80F9C5}" srcOrd="0" destOrd="0" presId="urn:microsoft.com/office/officeart/2005/8/layout/hList7#1"/>
    <dgm:cxn modelId="{F74A4A03-54C5-4E3C-85FA-33748AB7A364}" type="presParOf" srcId="{595D2587-BE82-460A-8FE3-CF53089416BB}" destId="{9B1BAF03-B08C-417B-9000-69E78F4E7545}" srcOrd="1" destOrd="0" presId="urn:microsoft.com/office/officeart/2005/8/layout/hList7#1"/>
    <dgm:cxn modelId="{9B344A10-8D0A-4DBC-8277-BF7FF75ED073}" type="presParOf" srcId="{595D2587-BE82-460A-8FE3-CF53089416BB}" destId="{37DF8926-68CE-4DE2-852A-87949A5C6094}" srcOrd="2" destOrd="0" presId="urn:microsoft.com/office/officeart/2005/8/layout/hList7#1"/>
    <dgm:cxn modelId="{243E4CD5-4713-4CC8-9539-DFBB851D76FE}" type="presParOf" srcId="{595D2587-BE82-460A-8FE3-CF53089416BB}" destId="{820D3440-2777-498C-A77A-E469C7527D93}" srcOrd="3" destOrd="0" presId="urn:microsoft.com/office/officeart/2005/8/layout/hList7#1"/>
    <dgm:cxn modelId="{B7C94A5C-5D30-4319-B611-95A78E8C0711}" type="presParOf" srcId="{10CF3F39-7F01-48D8-A5B0-3A975EC60265}" destId="{CC1548E6-0E02-4EA3-941A-FFEA6D3E93F5}" srcOrd="1" destOrd="0" presId="urn:microsoft.com/office/officeart/2005/8/layout/hList7#1"/>
    <dgm:cxn modelId="{06DFA921-4FF9-4051-8CD2-697056C003AC}" type="presParOf" srcId="{10CF3F39-7F01-48D8-A5B0-3A975EC60265}" destId="{499AEBCD-646D-4AE2-A910-AC071EEB981B}" srcOrd="2" destOrd="0" presId="urn:microsoft.com/office/officeart/2005/8/layout/hList7#1"/>
    <dgm:cxn modelId="{D8D08DDB-A167-45B1-9E67-5D5402B5B93F}" type="presParOf" srcId="{499AEBCD-646D-4AE2-A910-AC071EEB981B}" destId="{26F53821-F241-42D1-8171-A98EED74E8AA}" srcOrd="0" destOrd="0" presId="urn:microsoft.com/office/officeart/2005/8/layout/hList7#1"/>
    <dgm:cxn modelId="{4FEA88C8-A1A1-44FE-8F96-F8885ED31D3F}" type="presParOf" srcId="{499AEBCD-646D-4AE2-A910-AC071EEB981B}" destId="{BDB4E9D4-86F8-497E-92C2-CB4B81ED8FC3}" srcOrd="1" destOrd="0" presId="urn:microsoft.com/office/officeart/2005/8/layout/hList7#1"/>
    <dgm:cxn modelId="{2EFDA200-5F3D-45D4-9E47-7D2305873CA0}" type="presParOf" srcId="{499AEBCD-646D-4AE2-A910-AC071EEB981B}" destId="{1BE57786-AAFE-4FF1-B9A0-2FFF807B714D}" srcOrd="2" destOrd="0" presId="urn:microsoft.com/office/officeart/2005/8/layout/hList7#1"/>
    <dgm:cxn modelId="{01C87D85-FA4F-46A7-84F1-5BCF076738EC}" type="presParOf" srcId="{499AEBCD-646D-4AE2-A910-AC071EEB981B}" destId="{F99C891B-5789-4FAA-836C-B995B002CDF9}" srcOrd="3" destOrd="0" presId="urn:microsoft.com/office/officeart/2005/8/layout/hList7#1"/>
    <dgm:cxn modelId="{298C714F-2C09-4714-B016-8F4DD0E52CC5}" type="presParOf" srcId="{10CF3F39-7F01-48D8-A5B0-3A975EC60265}" destId="{B8E05917-864B-4C79-A638-D5DDBCA687B7}" srcOrd="3" destOrd="0" presId="urn:microsoft.com/office/officeart/2005/8/layout/hList7#1"/>
    <dgm:cxn modelId="{E6EEA077-94A7-47A8-8BE5-794D5E9A0F2A}" type="presParOf" srcId="{10CF3F39-7F01-48D8-A5B0-3A975EC60265}" destId="{A2CEB2B1-9C7C-42E1-B090-62194E448551}" srcOrd="4" destOrd="0" presId="urn:microsoft.com/office/officeart/2005/8/layout/hList7#1"/>
    <dgm:cxn modelId="{FEF9FC3C-2F85-4065-84B5-7247EC394462}" type="presParOf" srcId="{A2CEB2B1-9C7C-42E1-B090-62194E448551}" destId="{129A0C42-B01F-4934-8456-52464A10F9E7}" srcOrd="0" destOrd="0" presId="urn:microsoft.com/office/officeart/2005/8/layout/hList7#1"/>
    <dgm:cxn modelId="{70219415-7AA8-42BF-96D5-2D35C05FD2F1}" type="presParOf" srcId="{A2CEB2B1-9C7C-42E1-B090-62194E448551}" destId="{DF390241-C5C6-4CE5-AE54-4C4E5047B805}" srcOrd="1" destOrd="0" presId="urn:microsoft.com/office/officeart/2005/8/layout/hList7#1"/>
    <dgm:cxn modelId="{7367A07C-671B-4171-9A91-61DA025CBD6E}" type="presParOf" srcId="{A2CEB2B1-9C7C-42E1-B090-62194E448551}" destId="{DE096176-3C41-49B4-8708-975A8F245E2E}" srcOrd="2" destOrd="0" presId="urn:microsoft.com/office/officeart/2005/8/layout/hList7#1"/>
    <dgm:cxn modelId="{CBE6D226-EE80-4761-A8C3-EE34D4F03D65}" type="presParOf" srcId="{A2CEB2B1-9C7C-42E1-B090-62194E448551}" destId="{C8292C90-5E63-403F-8944-6F34556033EF}" srcOrd="3" destOrd="0" presId="urn:microsoft.com/office/officeart/2005/8/layout/hList7#1"/>
    <dgm:cxn modelId="{453EF633-94E8-47A0-89C1-26AA1ABD7471}" type="presParOf" srcId="{10CF3F39-7F01-48D8-A5B0-3A975EC60265}" destId="{265BD4B8-FA25-49EE-8270-61ADD8249ADA}" srcOrd="5" destOrd="0" presId="urn:microsoft.com/office/officeart/2005/8/layout/hList7#1"/>
    <dgm:cxn modelId="{D1C24E88-D34D-4144-A2AC-1580F8F6D145}" type="presParOf" srcId="{10CF3F39-7F01-48D8-A5B0-3A975EC60265}" destId="{3D57D7FF-1CA3-494F-9733-DB64284E4FFC}" srcOrd="6" destOrd="0" presId="urn:microsoft.com/office/officeart/2005/8/layout/hList7#1"/>
    <dgm:cxn modelId="{C541BA50-9E5A-42CD-807E-4F14E2397237}" type="presParOf" srcId="{3D57D7FF-1CA3-494F-9733-DB64284E4FFC}" destId="{EF48A38E-1794-402F-B4E5-BBF233BFA766}" srcOrd="0" destOrd="0" presId="urn:microsoft.com/office/officeart/2005/8/layout/hList7#1"/>
    <dgm:cxn modelId="{F85268E9-D022-4300-A146-8A33CAA272ED}" type="presParOf" srcId="{3D57D7FF-1CA3-494F-9733-DB64284E4FFC}" destId="{6279AA9C-DD64-4171-8189-B73CA3859696}" srcOrd="1" destOrd="0" presId="urn:microsoft.com/office/officeart/2005/8/layout/hList7#1"/>
    <dgm:cxn modelId="{536B75D5-3D1E-4FF4-B586-47C155784611}" type="presParOf" srcId="{3D57D7FF-1CA3-494F-9733-DB64284E4FFC}" destId="{6DA45460-0C7A-4CE4-AB64-2A77F91DBF75}" srcOrd="2" destOrd="0" presId="urn:microsoft.com/office/officeart/2005/8/layout/hList7#1"/>
    <dgm:cxn modelId="{7D541844-3BF2-4DD0-B100-8E7EB58BE818}" type="presParOf" srcId="{3D57D7FF-1CA3-494F-9733-DB64284E4FFC}" destId="{DB595F34-1134-4037-B3BF-9BA0E3D7C02A}" srcOrd="3" destOrd="0" presId="urn:microsoft.com/office/officeart/2005/8/layout/hList7#1"/>
    <dgm:cxn modelId="{8C3A4FD4-868C-4D7E-9EEB-79021D4D4AB6}" type="presParOf" srcId="{10CF3F39-7F01-48D8-A5B0-3A975EC60265}" destId="{0B9E4E60-0E20-4833-BDF9-0AD2E52875B5}" srcOrd="7" destOrd="0" presId="urn:microsoft.com/office/officeart/2005/8/layout/hList7#1"/>
    <dgm:cxn modelId="{E55E8B76-87A6-4ADA-B3DE-D6E84A59133A}" type="presParOf" srcId="{10CF3F39-7F01-48D8-A5B0-3A975EC60265}" destId="{1572C16E-1080-41AA-90B7-71F99EA417EB}" srcOrd="8" destOrd="0" presId="urn:microsoft.com/office/officeart/2005/8/layout/hList7#1"/>
    <dgm:cxn modelId="{45F76855-9F57-4F97-A903-EE658E499F14}" type="presParOf" srcId="{1572C16E-1080-41AA-90B7-71F99EA417EB}" destId="{2B2707CD-3F13-499C-891E-783A2C2AD5F0}" srcOrd="0" destOrd="0" presId="urn:microsoft.com/office/officeart/2005/8/layout/hList7#1"/>
    <dgm:cxn modelId="{04CFD986-D47F-43DB-A819-1D3D41E61767}" type="presParOf" srcId="{1572C16E-1080-41AA-90B7-71F99EA417EB}" destId="{8D10805D-5ECD-4F57-8646-F82FE689B951}" srcOrd="1" destOrd="0" presId="urn:microsoft.com/office/officeart/2005/8/layout/hList7#1"/>
    <dgm:cxn modelId="{6AC05E5F-3174-4C6A-9CAE-BF16B1153865}" type="presParOf" srcId="{1572C16E-1080-41AA-90B7-71F99EA417EB}" destId="{1D67EB8F-B1C6-4774-A0AE-9367C090B60F}" srcOrd="2" destOrd="0" presId="urn:microsoft.com/office/officeart/2005/8/layout/hList7#1"/>
    <dgm:cxn modelId="{45D04831-32D9-4F9F-A0DB-2BAB7B527271}" type="presParOf" srcId="{1572C16E-1080-41AA-90B7-71F99EA417EB}" destId="{81585BC9-7D8A-4FD0-B9F5-4130A0AC4479}" srcOrd="3" destOrd="0" presId="urn:microsoft.com/office/officeart/2005/8/layout/hList7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924ECF2-FCB1-42E6-B81A-AEAC71A71FE0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D69AA74-7CDC-48F4-B33B-CAC09D884F70}">
      <dgm:prSet phldrT="[Текст]" custT="1"/>
      <dgm:spPr>
        <a:gradFill flip="none"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rgbClr val="FFCCCC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 w="76200">
          <a:solidFill>
            <a:schemeClr val="accent3">
              <a:lumMod val="75000"/>
            </a:schemeClr>
          </a:solidFill>
        </a:ln>
      </dgm:spPr>
      <dgm:t>
        <a:bodyPr/>
        <a:lstStyle/>
        <a:p>
          <a:r>
            <a: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2020 год –</a:t>
          </a:r>
        </a:p>
        <a:p>
          <a:r>
            <a:rPr lang="ru-RU" sz="2800" b="1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137 209,1 тыс. рублей или 3,7% </a:t>
          </a:r>
          <a:endParaRPr lang="ru-RU" sz="2800" b="1" dirty="0">
            <a:ln>
              <a:solidFill>
                <a:schemeClr val="accent3">
                  <a:lumMod val="75000"/>
                </a:schemeClr>
              </a:solidFill>
            </a:ln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BA4BAD06-02F8-4EA1-90B2-B3CBE726753A}" type="parTrans" cxnId="{08CBA170-DB25-4668-9E6B-145EE6D40856}">
      <dgm:prSet/>
      <dgm:spPr/>
      <dgm:t>
        <a:bodyPr/>
        <a:lstStyle/>
        <a:p>
          <a:endParaRPr lang="ru-RU"/>
        </a:p>
      </dgm:t>
    </dgm:pt>
    <dgm:pt modelId="{1F0FB1BF-EE72-4AE1-B776-53796AFF4B02}" type="sibTrans" cxnId="{08CBA170-DB25-4668-9E6B-145EE6D40856}">
      <dgm:prSet/>
      <dgm:spPr/>
      <dgm:t>
        <a:bodyPr/>
        <a:lstStyle/>
        <a:p>
          <a:endParaRPr lang="ru-RU"/>
        </a:p>
      </dgm:t>
    </dgm:pt>
    <dgm:pt modelId="{5CF72584-F17A-467D-BC8C-8D08E8CC0627}" type="pres">
      <dgm:prSet presAssocID="{5924ECF2-FCB1-42E6-B81A-AEAC71A71FE0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2D82251-1503-4951-BF8C-D218411D88C4}" type="pres">
      <dgm:prSet presAssocID="{9D69AA74-7CDC-48F4-B33B-CAC09D884F70}" presName="node" presStyleLbl="node1" presStyleIdx="0" presStyleCnt="1" custScaleX="90000" custScaleY="83333" custLinFactNeighborX="-1667" custLinFactNeighborY="-5000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7E5F2680-CF8A-42DE-A653-B25DA6FCE1BA}" type="presOf" srcId="{5924ECF2-FCB1-42E6-B81A-AEAC71A71FE0}" destId="{5CF72584-F17A-467D-BC8C-8D08E8CC0627}" srcOrd="0" destOrd="0" presId="urn:microsoft.com/office/officeart/2005/8/layout/default#1"/>
    <dgm:cxn modelId="{08CBA170-DB25-4668-9E6B-145EE6D40856}" srcId="{5924ECF2-FCB1-42E6-B81A-AEAC71A71FE0}" destId="{9D69AA74-7CDC-48F4-B33B-CAC09D884F70}" srcOrd="0" destOrd="0" parTransId="{BA4BAD06-02F8-4EA1-90B2-B3CBE726753A}" sibTransId="{1F0FB1BF-EE72-4AE1-B776-53796AFF4B02}"/>
    <dgm:cxn modelId="{1AEF8D98-5C04-429D-B1F4-D58E7DF55995}" type="presOf" srcId="{9D69AA74-7CDC-48F4-B33B-CAC09D884F70}" destId="{22D82251-1503-4951-BF8C-D218411D88C4}" srcOrd="0" destOrd="0" presId="urn:microsoft.com/office/officeart/2005/8/layout/default#1"/>
    <dgm:cxn modelId="{F0B350B9-E2D1-47EF-AAF1-8380629F4CF0}" type="presParOf" srcId="{5CF72584-F17A-467D-BC8C-8D08E8CC0627}" destId="{22D82251-1503-4951-BF8C-D218411D88C4}" srcOrd="0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526017C9-2DF7-49B2-A745-5E23A49CA2E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9C2FB78-A8AD-47A2-80EF-E6C8D6E6188F}">
      <dgm:prSet custT="1"/>
      <dgm:spPr>
        <a:noFill/>
      </dgm:spPr>
      <dgm:t>
        <a:bodyPr/>
        <a:lstStyle/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детей из многодетных семей</a:t>
          </a:r>
        </a:p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год- 17 763,2 тыс. рублей, 2022 год-17 763,2 тыс. рублей, 2023 год-17 763,2 тыс. рублей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24A4E950-4BEC-49DD-98B1-CD7F314C0AAD}" type="sibTrans" cxnId="{0501647E-C41D-4543-AB21-C94EAF9F0FF2}">
      <dgm:prSet/>
      <dgm:spPr/>
      <dgm:t>
        <a:bodyPr/>
        <a:lstStyle/>
        <a:p>
          <a:endParaRPr lang="ru-RU">
            <a:solidFill>
              <a:schemeClr val="accent3">
                <a:lumMod val="50000"/>
              </a:schemeClr>
            </a:solidFill>
          </a:endParaRPr>
        </a:p>
      </dgm:t>
    </dgm:pt>
    <dgm:pt modelId="{14B5F881-7C43-4451-9E78-9712C2C56CDA}" type="parTrans" cxnId="{0501647E-C41D-4543-AB21-C94EAF9F0FF2}">
      <dgm:prSet/>
      <dgm:spPr/>
      <dgm:t>
        <a:bodyPr/>
        <a:lstStyle/>
        <a:p>
          <a:endParaRPr lang="ru-RU">
            <a:solidFill>
              <a:schemeClr val="accent3">
                <a:lumMod val="50000"/>
              </a:schemeClr>
            </a:solidFill>
          </a:endParaRPr>
        </a:p>
      </dgm:t>
    </dgm:pt>
    <dgm:pt modelId="{60B7BF46-D751-4AE9-87E5-2F199085F81E}" type="pres">
      <dgm:prSet presAssocID="{526017C9-2DF7-49B2-A745-5E23A49CA2E2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F6C9034A-8A7A-4356-A356-28E1782D71A0}" type="pres">
      <dgm:prSet presAssocID="{C9C2FB78-A8AD-47A2-80EF-E6C8D6E6188F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501647E-C41D-4543-AB21-C94EAF9F0FF2}" srcId="{526017C9-2DF7-49B2-A745-5E23A49CA2E2}" destId="{C9C2FB78-A8AD-47A2-80EF-E6C8D6E6188F}" srcOrd="0" destOrd="0" parTransId="{14B5F881-7C43-4451-9E78-9712C2C56CDA}" sibTransId="{24A4E950-4BEC-49DD-98B1-CD7F314C0AAD}"/>
    <dgm:cxn modelId="{1FA4BCD1-5C42-4BF5-B9FB-6D84065B37F3}" type="presOf" srcId="{526017C9-2DF7-49B2-A745-5E23A49CA2E2}" destId="{60B7BF46-D751-4AE9-87E5-2F199085F81E}" srcOrd="0" destOrd="0" presId="urn:microsoft.com/office/officeart/2005/8/layout/vList2"/>
    <dgm:cxn modelId="{6EC80EF4-9EFE-40BE-BA7D-04A747A95E17}" type="presOf" srcId="{C9C2FB78-A8AD-47A2-80EF-E6C8D6E6188F}" destId="{F6C9034A-8A7A-4356-A356-28E1782D71A0}" srcOrd="0" destOrd="0" presId="urn:microsoft.com/office/officeart/2005/8/layout/vList2"/>
    <dgm:cxn modelId="{9753894D-0B60-45EB-9580-E6A2B5E1B42E}" type="presParOf" srcId="{60B7BF46-D751-4AE9-87E5-2F199085F81E}" destId="{F6C9034A-8A7A-4356-A356-28E1782D71A0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6C2D93BC-2C40-4DB3-9D8A-1A62D142EAB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89ACB0F8-91EC-4292-8BB1-30A77D89443E}">
      <dgm:prSet custT="1"/>
      <dgm:spPr>
        <a:noFill/>
      </dgm:spPr>
      <dgm:t>
        <a:bodyPr/>
        <a:lstStyle/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детей первого-второго года жизни из малоимущих семей</a:t>
          </a:r>
        </a:p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год-9 320,3 тыс. рублей, 2022 год-9 320,3 тыс. рублей, 2023 год-9 320,3 тыс. рублей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AC792359-06AE-4FE2-B030-941558CB07A7}" type="parTrans" cxnId="{4ACD2046-C62C-44C3-A60B-E5FDF7AE477C}">
      <dgm:prSet/>
      <dgm:spPr/>
      <dgm:t>
        <a:bodyPr/>
        <a:lstStyle/>
        <a:p>
          <a:endParaRPr lang="ru-RU"/>
        </a:p>
      </dgm:t>
    </dgm:pt>
    <dgm:pt modelId="{903E05AE-1E49-4B48-9837-090682F16880}" type="sibTrans" cxnId="{4ACD2046-C62C-44C3-A60B-E5FDF7AE477C}">
      <dgm:prSet/>
      <dgm:spPr/>
      <dgm:t>
        <a:bodyPr/>
        <a:lstStyle/>
        <a:p>
          <a:endParaRPr lang="ru-RU"/>
        </a:p>
      </dgm:t>
    </dgm:pt>
    <dgm:pt modelId="{11666E53-F62D-4671-BEAC-616EE7146CBF}" type="pres">
      <dgm:prSet presAssocID="{6C2D93BC-2C40-4DB3-9D8A-1A62D142EAB6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90214D7-C60A-4545-A659-1A617A51F6AF}" type="pres">
      <dgm:prSet presAssocID="{89ACB0F8-91EC-4292-8BB1-30A77D89443E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09719BD1-55AF-43CE-AACC-8483D971CFF1}" type="presOf" srcId="{6C2D93BC-2C40-4DB3-9D8A-1A62D142EAB6}" destId="{11666E53-F62D-4671-BEAC-616EE7146CBF}" srcOrd="0" destOrd="0" presId="urn:microsoft.com/office/officeart/2005/8/layout/vList2"/>
    <dgm:cxn modelId="{4ACD2046-C62C-44C3-A60B-E5FDF7AE477C}" srcId="{6C2D93BC-2C40-4DB3-9D8A-1A62D142EAB6}" destId="{89ACB0F8-91EC-4292-8BB1-30A77D89443E}" srcOrd="0" destOrd="0" parTransId="{AC792359-06AE-4FE2-B030-941558CB07A7}" sibTransId="{903E05AE-1E49-4B48-9837-090682F16880}"/>
    <dgm:cxn modelId="{410ACD78-0BF4-48CF-AA1D-2DA29C88D0FE}" type="presOf" srcId="{89ACB0F8-91EC-4292-8BB1-30A77D89443E}" destId="{290214D7-C60A-4545-A659-1A617A51F6AF}" srcOrd="0" destOrd="0" presId="urn:microsoft.com/office/officeart/2005/8/layout/vList2"/>
    <dgm:cxn modelId="{14F26029-DA92-4958-910E-25ADB94E640F}" type="presParOf" srcId="{11666E53-F62D-4671-BEAC-616EE7146CBF}" destId="{290214D7-C60A-4545-A659-1A617A51F6A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3D465274-C3E4-4728-81BC-BA87998A31B5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FD2D3E2-E331-40A7-B030-4B49B53E1B0A}">
      <dgm:prSet custT="1"/>
      <dgm:spPr>
        <a:noFill/>
      </dgm:spPr>
      <dgm:t>
        <a:bodyPr/>
        <a:lstStyle/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Выплата ежемесячных пособий на ребенка</a:t>
          </a:r>
        </a:p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год-43 540,5 тыс. рублей, 2022 год-43 540,5 тыс. рублей, 2023 год-43 540,5 тыс. рублей</a:t>
          </a:r>
        </a:p>
        <a:p>
          <a:pPr rtl="0"/>
          <a:endParaRPr lang="ru-RU" sz="500" b="1" dirty="0">
            <a:solidFill>
              <a:schemeClr val="accent3">
                <a:lumMod val="50000"/>
              </a:schemeClr>
            </a:solidFill>
          </a:endParaRPr>
        </a:p>
      </dgm:t>
    </dgm:pt>
    <dgm:pt modelId="{8D5C61E9-574F-44DC-9436-948C0D2DC7FC}" type="parTrans" cxnId="{907AAD05-422B-40BB-AA22-558A96A254C6}">
      <dgm:prSet/>
      <dgm:spPr/>
      <dgm:t>
        <a:bodyPr/>
        <a:lstStyle/>
        <a:p>
          <a:endParaRPr lang="ru-RU">
            <a:solidFill>
              <a:schemeClr val="accent3">
                <a:lumMod val="50000"/>
              </a:schemeClr>
            </a:solidFill>
          </a:endParaRPr>
        </a:p>
      </dgm:t>
    </dgm:pt>
    <dgm:pt modelId="{34E625F0-6DF7-4447-8FA8-022A260D478A}" type="sibTrans" cxnId="{907AAD05-422B-40BB-AA22-558A96A254C6}">
      <dgm:prSet/>
      <dgm:spPr/>
      <dgm:t>
        <a:bodyPr/>
        <a:lstStyle/>
        <a:p>
          <a:endParaRPr lang="ru-RU">
            <a:solidFill>
              <a:schemeClr val="accent3">
                <a:lumMod val="50000"/>
              </a:schemeClr>
            </a:solidFill>
          </a:endParaRPr>
        </a:p>
      </dgm:t>
    </dgm:pt>
    <dgm:pt modelId="{2308F7FF-BF51-4079-92C0-D0B645617AA5}" type="pres">
      <dgm:prSet presAssocID="{3D465274-C3E4-4728-81BC-BA87998A31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6D809F1-7124-4CF5-BA04-4758334DB68F}" type="pres">
      <dgm:prSet presAssocID="{9FD2D3E2-E331-40A7-B030-4B49B53E1B0A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07AAD05-422B-40BB-AA22-558A96A254C6}" srcId="{3D465274-C3E4-4728-81BC-BA87998A31B5}" destId="{9FD2D3E2-E331-40A7-B030-4B49B53E1B0A}" srcOrd="0" destOrd="0" parTransId="{8D5C61E9-574F-44DC-9436-948C0D2DC7FC}" sibTransId="{34E625F0-6DF7-4447-8FA8-022A260D478A}"/>
    <dgm:cxn modelId="{B4CB7F05-4FB9-496A-AC73-71C8818BCCFB}" type="presOf" srcId="{9FD2D3E2-E331-40A7-B030-4B49B53E1B0A}" destId="{B6D809F1-7124-4CF5-BA04-4758334DB68F}" srcOrd="0" destOrd="0" presId="urn:microsoft.com/office/officeart/2005/8/layout/vList2"/>
    <dgm:cxn modelId="{DF626482-96EE-4695-96CE-DEA8F221A9B7}" type="presOf" srcId="{3D465274-C3E4-4728-81BC-BA87998A31B5}" destId="{2308F7FF-BF51-4079-92C0-D0B645617AA5}" srcOrd="0" destOrd="0" presId="urn:microsoft.com/office/officeart/2005/8/layout/vList2"/>
    <dgm:cxn modelId="{D6214A27-0889-4422-8DA5-4D6FF5B1FF2C}" type="presParOf" srcId="{2308F7FF-BF51-4079-92C0-D0B645617AA5}" destId="{B6D809F1-7124-4CF5-BA04-4758334DB68F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1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CD77362F-7754-4249-A077-72315422472D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DCEF6E4-E808-4C49-9FE9-DD569CA52CAD}">
      <dgm:prSet custT="1"/>
      <dgm:spPr>
        <a:noFill/>
      </dgm:spPr>
      <dgm:t>
        <a:bodyPr/>
        <a:lstStyle/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Выплата компенсаций родительской платы за присмотр и уход за детьми в образовательной организации, реализующей образовательную программу дошкольного образования</a:t>
          </a:r>
        </a:p>
        <a:p>
          <a:pPr rtl="0"/>
          <a:r>
            <a:rPr lang="ru-RU" sz="1600" b="1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2021-11 755,9 тыс. рублей, 2022 год-11 755,9 тыс. рублей, 2023 год-11 755,9 тыс. рублей</a:t>
          </a:r>
          <a:endParaRPr lang="ru-RU" sz="1600" b="1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gm:t>
    </dgm:pt>
    <dgm:pt modelId="{1B02C4D0-A9D8-4903-9494-878FAD6B9DEC}" type="parTrans" cxnId="{378177AD-FE6B-4908-9D68-249C50F69E25}">
      <dgm:prSet/>
      <dgm:spPr/>
      <dgm:t>
        <a:bodyPr/>
        <a:lstStyle/>
        <a:p>
          <a:endParaRPr lang="ru-RU"/>
        </a:p>
      </dgm:t>
    </dgm:pt>
    <dgm:pt modelId="{8EB0AD30-03E4-4585-A202-4EE8326EF91F}" type="sibTrans" cxnId="{378177AD-FE6B-4908-9D68-249C50F69E25}">
      <dgm:prSet/>
      <dgm:spPr/>
      <dgm:t>
        <a:bodyPr/>
        <a:lstStyle/>
        <a:p>
          <a:endParaRPr lang="ru-RU"/>
        </a:p>
      </dgm:t>
    </dgm:pt>
    <dgm:pt modelId="{99DCD920-6C71-4E40-A049-2020766C39F2}" type="pres">
      <dgm:prSet presAssocID="{CD77362F-7754-4249-A077-72315422472D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AAC2D79-2A95-4873-9A6B-045B2D10BB4B}" type="pres">
      <dgm:prSet presAssocID="{2DCEF6E4-E808-4C49-9FE9-DD569CA52CAD}" presName="parentText" presStyleLbl="node1" presStyleIdx="0" presStyleCnt="1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CDC44CC-62D0-4E04-A045-44690EA5CD80}" type="presOf" srcId="{CD77362F-7754-4249-A077-72315422472D}" destId="{99DCD920-6C71-4E40-A049-2020766C39F2}" srcOrd="0" destOrd="0" presId="urn:microsoft.com/office/officeart/2005/8/layout/vList2"/>
    <dgm:cxn modelId="{378177AD-FE6B-4908-9D68-249C50F69E25}" srcId="{CD77362F-7754-4249-A077-72315422472D}" destId="{2DCEF6E4-E808-4C49-9FE9-DD569CA52CAD}" srcOrd="0" destOrd="0" parTransId="{1B02C4D0-A9D8-4903-9494-878FAD6B9DEC}" sibTransId="{8EB0AD30-03E4-4585-A202-4EE8326EF91F}"/>
    <dgm:cxn modelId="{D938DE90-00C1-4FEE-8093-0D428AAC95E7}" type="presOf" srcId="{2DCEF6E4-E808-4C49-9FE9-DD569CA52CAD}" destId="{7AAC2D79-2A95-4873-9A6B-045B2D10BB4B}" srcOrd="0" destOrd="0" presId="urn:microsoft.com/office/officeart/2005/8/layout/vList2"/>
    <dgm:cxn modelId="{F9B36F1E-5DEA-4B0A-846B-364B6B66C0BA}" type="presParOf" srcId="{99DCD920-6C71-4E40-A049-2020766C39F2}" destId="{7AAC2D79-2A95-4873-9A6B-045B2D10BB4B}" srcOrd="0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2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030FDF6-358A-44BC-810B-00C6F9AE8269}">
      <dsp:nvSpPr>
        <dsp:cNvPr id="0" name=""/>
        <dsp:cNvSpPr/>
      </dsp:nvSpPr>
      <dsp:spPr>
        <a:xfrm>
          <a:off x="1594633" y="357876"/>
          <a:ext cx="5836420" cy="5836420"/>
        </a:xfrm>
        <a:prstGeom prst="circularArrow">
          <a:avLst>
            <a:gd name="adj1" fmla="val 5544"/>
            <a:gd name="adj2" fmla="val 330680"/>
            <a:gd name="adj3" fmla="val 14333165"/>
            <a:gd name="adj4" fmla="val 17055347"/>
            <a:gd name="adj5" fmla="val 575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FF107A0-0E33-4893-8244-970CB816A892}">
      <dsp:nvSpPr>
        <dsp:cNvPr id="0" name=""/>
        <dsp:cNvSpPr/>
      </dsp:nvSpPr>
      <dsp:spPr>
        <a:xfrm>
          <a:off x="3487622" y="57316"/>
          <a:ext cx="2050443" cy="1684053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Положения послания Президента  Федеральному Собранию, определяющие бюджетную политику</a:t>
          </a:r>
          <a:endParaRPr lang="ru-RU" sz="16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569831" y="139525"/>
        <a:ext cx="1886025" cy="1519635"/>
      </dsp:txXfrm>
    </dsp:sp>
    <dsp:sp modelId="{7EEDAE7F-8E08-40B2-A137-519E2454D675}">
      <dsp:nvSpPr>
        <dsp:cNvPr id="0" name=""/>
        <dsp:cNvSpPr/>
      </dsp:nvSpPr>
      <dsp:spPr>
        <a:xfrm>
          <a:off x="6557353" y="1427461"/>
          <a:ext cx="2149060" cy="208000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Основные направления бюджетной налоговой политики Белокалитвинского района на 20</a:t>
          </a:r>
          <a:r>
            <a:rPr lang="en-US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1-2023</a:t>
          </a:r>
          <a:r>
            <a:rPr lang="en-US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годы (Постановления Администрации Белокалитвинского района от </a:t>
          </a:r>
          <a:r>
            <a:rPr lang="en-US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</a:t>
          </a: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6.11.2020     № 1740)</a:t>
          </a:r>
          <a:endParaRPr lang="ru-RU" sz="1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58891" y="1528999"/>
        <a:ext cx="1945984" cy="1876933"/>
      </dsp:txXfrm>
    </dsp:sp>
    <dsp:sp modelId="{F4D25042-737C-4874-9094-20F97018F0A4}">
      <dsp:nvSpPr>
        <dsp:cNvPr id="0" name=""/>
        <dsp:cNvSpPr/>
      </dsp:nvSpPr>
      <dsp:spPr>
        <a:xfrm>
          <a:off x="4819727" y="4025307"/>
          <a:ext cx="2381694" cy="172742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Прогноз социально-экономического развития Белокалитвинского района на 20</a:t>
          </a:r>
          <a:r>
            <a:rPr lang="en-US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2</a:t>
          </a: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1-2023 годы (Распоряжение Администрации Белокалитвинского района от 19.1</a:t>
          </a:r>
          <a:r>
            <a:rPr lang="en-US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0</a:t>
          </a: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.2020 № 99)</a:t>
          </a:r>
          <a:endParaRPr lang="ru-RU" sz="1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4053" y="4109633"/>
        <a:ext cx="2213042" cy="1558777"/>
      </dsp:txXfrm>
    </dsp:sp>
    <dsp:sp modelId="{D11EDCE6-097C-4B91-8E5C-322C8C82FB2C}">
      <dsp:nvSpPr>
        <dsp:cNvPr id="0" name=""/>
        <dsp:cNvSpPr/>
      </dsp:nvSpPr>
      <dsp:spPr>
        <a:xfrm>
          <a:off x="1902567" y="4019660"/>
          <a:ext cx="2353439" cy="1750938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Муниципальные программы Белокалитвинского района</a:t>
          </a:r>
          <a:endParaRPr lang="ru-RU" sz="1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988041" y="4105134"/>
        <a:ext cx="2182491" cy="1579990"/>
      </dsp:txXfrm>
    </dsp:sp>
    <dsp:sp modelId="{21C3F8FE-0B6F-42CA-A2E4-82C488208B34}">
      <dsp:nvSpPr>
        <dsp:cNvPr id="0" name=""/>
        <dsp:cNvSpPr/>
      </dsp:nvSpPr>
      <dsp:spPr>
        <a:xfrm>
          <a:off x="391010" y="1360559"/>
          <a:ext cx="2029914" cy="2074904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0" i="0" u="none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Проект областного закона «Об областном бюджете на 2021 год и на плановый период 2022 и 2023 годов»</a:t>
          </a:r>
          <a:endParaRPr lang="ru-RU" sz="1400" b="0" i="0" u="none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90102" y="1459651"/>
        <a:ext cx="1831730" cy="1876720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4B0AB98-CFB9-4BCF-A901-CCB3A8C7E12E}">
      <dsp:nvSpPr>
        <dsp:cNvPr id="0" name=""/>
        <dsp:cNvSpPr/>
      </dsp:nvSpPr>
      <dsp:spPr>
        <a:xfrm>
          <a:off x="0" y="7975"/>
          <a:ext cx="8640960" cy="992160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Назначение и выплата единовременного пособия при всех формах устройства детей, лишенных родительского попечения, в семью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год-559,9 тыс. рублей, 2022 год-582,3 тыс. рублей, 2023 год-0,0 тыс. рублей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433" y="56408"/>
        <a:ext cx="8544094" cy="895294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C1A6A4D-E305-49AB-B1C8-0BA2B35ADF06}">
      <dsp:nvSpPr>
        <dsp:cNvPr id="0" name=""/>
        <dsp:cNvSpPr/>
      </dsp:nvSpPr>
      <dsp:spPr>
        <a:xfrm>
          <a:off x="0" y="42649"/>
          <a:ext cx="8712968" cy="850804"/>
        </a:xfrm>
        <a:prstGeom prst="roundRect">
          <a:avLst/>
        </a:prstGeom>
        <a:solidFill>
          <a:schemeClr val="accent4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Поддержка малоимущих семей, имеющих детей в виде предоставления регионального материнского капитала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год-10 460,2 тыс. рублей, 2022 год-10 460,2 тыс. рублей, 2023 год-10 460,2 тыс. рублей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1533" y="84182"/>
        <a:ext cx="8629902" cy="767738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92B03-259D-4FD3-BBBD-4ECC0AB9F3FA}">
      <dsp:nvSpPr>
        <dsp:cNvPr id="0" name=""/>
        <dsp:cNvSpPr/>
      </dsp:nvSpPr>
      <dsp:spPr>
        <a:xfrm>
          <a:off x="0" y="0"/>
          <a:ext cx="8712968" cy="824001"/>
        </a:xfrm>
        <a:prstGeom prst="roundRect">
          <a:avLst/>
        </a:prstGeom>
        <a:solidFill>
          <a:schemeClr val="accent4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Поддержка граждан, усыновивших (удочеривших) ребенка (детей), в виде единовременного денежного пособия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год-60,0 тыс. рублей, 2022 год-30,0 тыс. рублей, 2023 год-30,0 тыс. рублей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0224" y="40224"/>
        <a:ext cx="8632520" cy="743553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CDE43-A700-4035-9F18-FD32B44BFC5A}">
      <dsp:nvSpPr>
        <dsp:cNvPr id="0" name=""/>
        <dsp:cNvSpPr/>
      </dsp:nvSpPr>
      <dsp:spPr>
        <a:xfrm>
          <a:off x="0" y="200675"/>
          <a:ext cx="8797087" cy="863156"/>
        </a:xfrm>
        <a:prstGeom prst="roundRect">
          <a:avLst/>
        </a:prstGeom>
        <a:solidFill>
          <a:schemeClr val="accent4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Поддержка беременных женщин из малоимущих семей, кормящих матерей и детей в возрасте до 3-х лет из малоимущих семей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год-213,8 тыс. рублей, 2022 год-213,8 тыс. рублей, 2023 год-213,8 тыс. рублей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36" y="242811"/>
        <a:ext cx="8712815" cy="7788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CCDE43-A700-4035-9F18-FD32B44BFC5A}">
      <dsp:nvSpPr>
        <dsp:cNvPr id="0" name=""/>
        <dsp:cNvSpPr/>
      </dsp:nvSpPr>
      <dsp:spPr>
        <a:xfrm>
          <a:off x="0" y="0"/>
          <a:ext cx="8797087" cy="863156"/>
        </a:xfrm>
        <a:prstGeom prst="roundRect">
          <a:avLst/>
        </a:prstGeom>
        <a:solidFill>
          <a:schemeClr val="accent4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Ежемесячная денежная выплата, назначаемая в случае рождения третьего ребенка или последующих детей до достижения ребенком возраста трех лет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год-47 626,4 тыс. рублей, 2022 год-51 077,4 тыс. рублей, 2023 год-0,0 тыс. рублей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2136" y="42136"/>
        <a:ext cx="8712815" cy="778884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792B03-259D-4FD3-BBBD-4ECC0AB9F3FA}">
      <dsp:nvSpPr>
        <dsp:cNvPr id="0" name=""/>
        <dsp:cNvSpPr/>
      </dsp:nvSpPr>
      <dsp:spPr>
        <a:xfrm>
          <a:off x="0" y="65006"/>
          <a:ext cx="8797087" cy="941408"/>
        </a:xfrm>
        <a:prstGeom prst="roundRect">
          <a:avLst/>
        </a:prstGeom>
        <a:solidFill>
          <a:schemeClr val="accent4">
            <a:lumMod val="75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latin typeface="Times New Roman" pitchFamily="18" charset="0"/>
              <a:cs typeface="Times New Roman" pitchFamily="18" charset="0"/>
            </a:rPr>
            <a:t>Оплата жилищно-коммунальных услуг отдельным категориям граждан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2021 год-68 168,5 тыс. рублей, 2022 год-68 161,5 тыс. рублей, 2023 год-0,0 тыс. рублей</a:t>
          </a:r>
          <a:endParaRPr lang="ru-RU" sz="16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45956" y="110962"/>
        <a:ext cx="8705175" cy="849496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72E089B-2104-4524-9334-3DF3B1F2AC34}">
      <dsp:nvSpPr>
        <dsp:cNvPr id="0" name=""/>
        <dsp:cNvSpPr/>
      </dsp:nvSpPr>
      <dsp:spPr>
        <a:xfrm>
          <a:off x="0" y="75381"/>
          <a:ext cx="8712968" cy="1216800"/>
        </a:xfrm>
        <a:prstGeom prst="roundRect">
          <a:avLst/>
        </a:prstGeom>
        <a:solidFill>
          <a:schemeClr val="accent2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Поддержка детей-сирот и детей, оставшихся без попечения родителей, лиц из числа детей-сирот, оставшихся без попечения родителей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год-28 867,9 тыс. рублей, 2022 год-28 898,0 тыс. рублей, 2023 год-28 584,8 тыс. рублей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9399" y="134780"/>
        <a:ext cx="8594170" cy="1098002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821909-7C73-45C7-B243-3B841B0EA9B1}">
      <dsp:nvSpPr>
        <dsp:cNvPr id="0" name=""/>
        <dsp:cNvSpPr/>
      </dsp:nvSpPr>
      <dsp:spPr>
        <a:xfrm>
          <a:off x="0" y="0"/>
          <a:ext cx="8712968" cy="1258481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Предоставление жилых помещений детям-сиротам и детям, оставшимся без попечения родителей, лиц из числа детей-сирот, оставшихся без попечения родителей по договорам найма специализированных жилых помещений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год-25 872,0 тыс. рублей, 2022 год-25 872,0 тыс. рублей, 2023 год-25 872,0 тыс. рублей</a:t>
          </a:r>
          <a:endParaRPr lang="ru-RU" sz="16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61434" y="61434"/>
        <a:ext cx="8590100" cy="1135613"/>
      </dsp:txXfrm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7850B7-4B25-43D0-889B-4ADB206F9A6D}">
      <dsp:nvSpPr>
        <dsp:cNvPr id="0" name=""/>
        <dsp:cNvSpPr/>
      </dsp:nvSpPr>
      <dsp:spPr>
        <a:xfrm>
          <a:off x="0" y="63001"/>
          <a:ext cx="8712968" cy="1170135"/>
        </a:xfrm>
        <a:prstGeom prst="roundRect">
          <a:avLst/>
        </a:prstGeom>
        <a:solidFill>
          <a:schemeClr val="accent3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Единовременное пособие беременной жене военнослужащего, проходящего военную службу по призыву, а так же ежемесячного пособия на ребенка военнослужащего, проходящего военную службу по призыву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год-174,6 тыс. рублей, 2022 год-181,5 тыс. рублей, 2023 год-0,0 тыс. рублей</a:t>
          </a:r>
          <a:endParaRPr lang="ru-RU" sz="16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7121" y="120122"/>
        <a:ext cx="8598726" cy="10558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0BC7E8F-C521-4F20-8892-A32CEF302BE9}">
      <dsp:nvSpPr>
        <dsp:cNvPr id="0" name=""/>
        <dsp:cNvSpPr/>
      </dsp:nvSpPr>
      <dsp:spPr>
        <a:xfrm rot="5400000">
          <a:off x="-105556" y="107734"/>
          <a:ext cx="703710" cy="492597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48477"/>
        <a:ext cx="492597" cy="211113"/>
      </dsp:txXfrm>
    </dsp:sp>
    <dsp:sp modelId="{DA0602EF-002B-45F6-A2B8-3E14A7F85477}">
      <dsp:nvSpPr>
        <dsp:cNvPr id="0" name=""/>
        <dsp:cNvSpPr/>
      </dsp:nvSpPr>
      <dsp:spPr>
        <a:xfrm rot="5400000">
          <a:off x="2045648" y="-1550873"/>
          <a:ext cx="457411" cy="3563514"/>
        </a:xfrm>
        <a:prstGeom prst="round2SameRect">
          <a:avLst/>
        </a:prstGeom>
        <a:solidFill>
          <a:schemeClr val="accent2">
            <a:lumMod val="40000"/>
            <a:lumOff val="60000"/>
            <a:alpha val="90000"/>
          </a:schemeClr>
        </a:solidFill>
        <a:ln w="1270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Сохранение населения, здоровье и благополучие людей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597" y="24507"/>
        <a:ext cx="3541185" cy="412753"/>
      </dsp:txXfrm>
    </dsp:sp>
    <dsp:sp modelId="{1E629F60-8789-4D69-B557-7B89B88AFFC3}">
      <dsp:nvSpPr>
        <dsp:cNvPr id="0" name=""/>
        <dsp:cNvSpPr/>
      </dsp:nvSpPr>
      <dsp:spPr>
        <a:xfrm rot="5400000">
          <a:off x="-105556" y="686802"/>
          <a:ext cx="703710" cy="492597"/>
        </a:xfrm>
        <a:prstGeom prst="chevron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827545"/>
        <a:ext cx="492597" cy="211113"/>
      </dsp:txXfrm>
    </dsp:sp>
    <dsp:sp modelId="{2870D351-77DD-4EAA-956E-D7CC5716D4F1}">
      <dsp:nvSpPr>
        <dsp:cNvPr id="0" name=""/>
        <dsp:cNvSpPr/>
      </dsp:nvSpPr>
      <dsp:spPr>
        <a:xfrm rot="5400000">
          <a:off x="2045648" y="-971805"/>
          <a:ext cx="457411" cy="3563514"/>
        </a:xfrm>
        <a:prstGeom prst="round2SameRect">
          <a:avLst/>
        </a:prstGeom>
        <a:solidFill>
          <a:schemeClr val="accent3">
            <a:lumMod val="60000"/>
            <a:lumOff val="40000"/>
            <a:alpha val="90000"/>
          </a:schemeClr>
        </a:solidFill>
        <a:ln w="1270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Возможности для самореализации и развития талантов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597" y="603575"/>
        <a:ext cx="3541185" cy="412753"/>
      </dsp:txXfrm>
    </dsp:sp>
    <dsp:sp modelId="{150136FB-215D-4B48-85F2-D9CCFAA6ED07}">
      <dsp:nvSpPr>
        <dsp:cNvPr id="0" name=""/>
        <dsp:cNvSpPr/>
      </dsp:nvSpPr>
      <dsp:spPr>
        <a:xfrm rot="5400000">
          <a:off x="-105556" y="1265869"/>
          <a:ext cx="703710" cy="492597"/>
        </a:xfrm>
        <a:prstGeom prst="chevron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406612"/>
        <a:ext cx="492597" cy="211113"/>
      </dsp:txXfrm>
    </dsp:sp>
    <dsp:sp modelId="{D98396BA-4D87-4B61-9B4C-C7CDAED71CD4}">
      <dsp:nvSpPr>
        <dsp:cNvPr id="0" name=""/>
        <dsp:cNvSpPr/>
      </dsp:nvSpPr>
      <dsp:spPr>
        <a:xfrm rot="5400000">
          <a:off x="2045648" y="-392738"/>
          <a:ext cx="457411" cy="3563514"/>
        </a:xfrm>
        <a:prstGeom prst="round2SameRect">
          <a:avLst/>
        </a:prstGeom>
        <a:solidFill>
          <a:schemeClr val="accent4">
            <a:lumMod val="40000"/>
            <a:lumOff val="60000"/>
            <a:alpha val="90000"/>
          </a:schemeClr>
        </a:solidFill>
        <a:ln w="12700" cap="rnd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Комфортная и безопасная среда для жизни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597" y="1182642"/>
        <a:ext cx="3541185" cy="412753"/>
      </dsp:txXfrm>
    </dsp:sp>
    <dsp:sp modelId="{298CF710-443E-46DB-A261-5D7EE82D1D83}">
      <dsp:nvSpPr>
        <dsp:cNvPr id="0" name=""/>
        <dsp:cNvSpPr/>
      </dsp:nvSpPr>
      <dsp:spPr>
        <a:xfrm rot="5400000">
          <a:off x="-105556" y="1844936"/>
          <a:ext cx="703710" cy="492597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1985679"/>
        <a:ext cx="492597" cy="211113"/>
      </dsp:txXfrm>
    </dsp:sp>
    <dsp:sp modelId="{D162BD00-77E3-4810-AB65-F49BC3AA7C4F}">
      <dsp:nvSpPr>
        <dsp:cNvPr id="0" name=""/>
        <dsp:cNvSpPr/>
      </dsp:nvSpPr>
      <dsp:spPr>
        <a:xfrm rot="5400000">
          <a:off x="2045648" y="186328"/>
          <a:ext cx="457411" cy="3563514"/>
        </a:xfrm>
        <a:prstGeom prst="round2SameRect">
          <a:avLst/>
        </a:prstGeom>
        <a:solidFill>
          <a:schemeClr val="accent5">
            <a:lumMod val="40000"/>
            <a:lumOff val="60000"/>
            <a:alpha val="90000"/>
          </a:schemeClr>
        </a:solidFill>
        <a:ln w="12700" cap="rnd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Достойный эффективный труд и успешное предпринимательство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597" y="1761709"/>
        <a:ext cx="3541185" cy="412753"/>
      </dsp:txXfrm>
    </dsp:sp>
    <dsp:sp modelId="{B52E08AB-C777-4DEA-88A4-2A602ED8C5F1}">
      <dsp:nvSpPr>
        <dsp:cNvPr id="0" name=""/>
        <dsp:cNvSpPr/>
      </dsp:nvSpPr>
      <dsp:spPr>
        <a:xfrm rot="5400000">
          <a:off x="-105556" y="2424003"/>
          <a:ext cx="703710" cy="492597"/>
        </a:xfrm>
        <a:prstGeom prst="chevron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1" y="2564746"/>
        <a:ext cx="492597" cy="211113"/>
      </dsp:txXfrm>
    </dsp:sp>
    <dsp:sp modelId="{111A22BC-3AEE-4E63-B333-6D9355A019B2}">
      <dsp:nvSpPr>
        <dsp:cNvPr id="0" name=""/>
        <dsp:cNvSpPr/>
      </dsp:nvSpPr>
      <dsp:spPr>
        <a:xfrm rot="5400000">
          <a:off x="2045648" y="765395"/>
          <a:ext cx="457411" cy="3563514"/>
        </a:xfrm>
        <a:prstGeom prst="round2SameRect">
          <a:avLst/>
        </a:prstGeom>
        <a:solidFill>
          <a:schemeClr val="accent6">
            <a:lumMod val="60000"/>
            <a:lumOff val="40000"/>
            <a:alpha val="90000"/>
          </a:schemeClr>
        </a:solidFill>
        <a:ln w="12700" cap="rnd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0160" rIns="10160" bIns="1016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6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Цифровая трансформация</a:t>
          </a:r>
          <a:endParaRPr lang="ru-RU" sz="16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 rot="-5400000">
        <a:off x="492597" y="2340776"/>
        <a:ext cx="3541185" cy="412753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1D99E7-44BB-4EC9-9B14-99CB5C4F00CE}">
      <dsp:nvSpPr>
        <dsp:cNvPr id="0" name=""/>
        <dsp:cNvSpPr/>
      </dsp:nvSpPr>
      <dsp:spPr>
        <a:xfrm>
          <a:off x="0" y="9083"/>
          <a:ext cx="8712968" cy="69264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в виде субсидий на оплату жилых помещений и коммунальных услуг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год-76 449,5 тыс. рублей, 2022 год-76 449,5 тыс. рублей, 2023 год-76 449,5 тыс. рублей</a:t>
          </a:r>
          <a:endParaRPr lang="ru-RU" sz="16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3812" y="42895"/>
        <a:ext cx="8645344" cy="62501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5279F3-4F28-4FFD-B25B-9866891B3BC4}">
      <dsp:nvSpPr>
        <dsp:cNvPr id="0" name=""/>
        <dsp:cNvSpPr/>
      </dsp:nvSpPr>
      <dsp:spPr>
        <a:xfrm>
          <a:off x="0" y="8720"/>
          <a:ext cx="8640960" cy="71136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граждан, подвергшихся воздействию радиации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 2021 год-3 831,3 тыс. рублей, 2022 год-3 984,3 тыс. рублей, 2023 год-0,0 тыс. рублей</a:t>
          </a:r>
          <a:endParaRPr lang="ru-RU" sz="1600" b="1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26" y="43446"/>
        <a:ext cx="8571508" cy="641908"/>
      </dsp:txXfrm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27BD9-6073-4098-970E-09D33B3940BA}">
      <dsp:nvSpPr>
        <dsp:cNvPr id="0" name=""/>
        <dsp:cNvSpPr/>
      </dsp:nvSpPr>
      <dsp:spPr>
        <a:xfrm>
          <a:off x="0" y="4359"/>
          <a:ext cx="8678768" cy="71136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Материальная и иная помощь для погребения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год-964,3 тыс. рублей, 2022 год-964,3 тыс. рублей, 2023 год-964,3 тыс. рублей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26" y="39085"/>
        <a:ext cx="8609316" cy="641908"/>
      </dsp:txXfrm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B91EADF-C3F9-41DC-A170-3467786073AF}">
      <dsp:nvSpPr>
        <dsp:cNvPr id="0" name=""/>
        <dsp:cNvSpPr/>
      </dsp:nvSpPr>
      <dsp:spPr>
        <a:xfrm>
          <a:off x="0" y="10207"/>
          <a:ext cx="8712968" cy="114192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отдельных категорий граждан, работающих и проживающих в сельской местности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год-190 345,3 тыс. рублей, 2022 год-190 345,3 тыс. рублей, 2023 год-190 345,3 тыс. рублей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5744" y="65951"/>
        <a:ext cx="8601480" cy="1030432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CD27BD9-6073-4098-970E-09D33B3940BA}">
      <dsp:nvSpPr>
        <dsp:cNvPr id="0" name=""/>
        <dsp:cNvSpPr/>
      </dsp:nvSpPr>
      <dsp:spPr>
        <a:xfrm>
          <a:off x="0" y="4359"/>
          <a:ext cx="8606760" cy="711360"/>
        </a:xfrm>
        <a:prstGeom prst="roundRect">
          <a:avLst/>
        </a:prstGeom>
        <a:solidFill>
          <a:schemeClr val="accent6">
            <a:lumMod val="40000"/>
            <a:lumOff val="6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Ежемесячная денежная выплата в связи с рождением (усыновлением) первого ребенка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год-70 123,7 тыс. рублей, 2022 год-72 721,0 тыс. рублей, 2023 год-0,0 тыс. рублей</a:t>
          </a:r>
          <a:endParaRPr lang="ru-RU" sz="1600" kern="1200" dirty="0">
            <a:solidFill>
              <a:schemeClr val="accent6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26" y="39085"/>
        <a:ext cx="8537308" cy="641908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8CB3DE-37B7-437C-8412-2F8DCBD75BD2}">
      <dsp:nvSpPr>
        <dsp:cNvPr id="0" name=""/>
        <dsp:cNvSpPr/>
      </dsp:nvSpPr>
      <dsp:spPr>
        <a:xfrm>
          <a:off x="0" y="1705"/>
          <a:ext cx="8534752" cy="992160"/>
        </a:xfrm>
        <a:prstGeom prst="roundRect">
          <a:avLst/>
        </a:prstGeom>
        <a:solidFill>
          <a:srgbClr val="CCCCFF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Ежегодные денежные выплаты лицам, награжденным нагрудным знаком «Почетный донор России» 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год-5 187,0 тыс. рублей, 2022 год-5 394,5 тыс. рублей, 2023 год-0,0 тыс. рублей</a:t>
          </a:r>
          <a:endParaRPr lang="ru-RU" sz="1600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433" y="50138"/>
        <a:ext cx="8437886" cy="895294"/>
      </dsp:txXfrm>
    </dsp:sp>
  </dsp:spTree>
</dsp:drawing>
</file>

<file path=ppt/diagrams/drawing2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16E252-57EB-4BD2-AAA4-34F01F8B939B}">
      <dsp:nvSpPr>
        <dsp:cNvPr id="0" name=""/>
        <dsp:cNvSpPr/>
      </dsp:nvSpPr>
      <dsp:spPr>
        <a:xfrm>
          <a:off x="0" y="113697"/>
          <a:ext cx="8496944" cy="1500797"/>
        </a:xfrm>
        <a:prstGeom prst="roundRect">
          <a:avLst/>
        </a:prstGeom>
        <a:solidFill>
          <a:srgbClr val="CCCCFF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Пособия лицам, не подлежащим обязательному социальному страхованию на случай временной нетрудоспособности и в связи с материнством, и лицам, уволенным в связи с ликвидацией организаций (прекращением деятельности, полномочий физическими лицами)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год-44 459,3 тыс. рублей, 2022 год-47 715,4 тыс. рублей, 2023 год-0,0 тыс. рублей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600" kern="1200" dirty="0"/>
        </a:p>
      </dsp:txBody>
      <dsp:txXfrm>
        <a:off x="73263" y="186960"/>
        <a:ext cx="8350418" cy="1354271"/>
      </dsp:txXfrm>
    </dsp:sp>
  </dsp:spTree>
</dsp:drawing>
</file>

<file path=ppt/diagrams/drawing2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651A6A-901F-4279-8BE8-92035CA85D3D}">
      <dsp:nvSpPr>
        <dsp:cNvPr id="0" name=""/>
        <dsp:cNvSpPr/>
      </dsp:nvSpPr>
      <dsp:spPr>
        <a:xfrm>
          <a:off x="0" y="0"/>
          <a:ext cx="8496944" cy="1151002"/>
        </a:xfrm>
        <a:prstGeom prst="roundRect">
          <a:avLst/>
        </a:prstGeom>
        <a:solidFill>
          <a:srgbClr val="CCCCFF"/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Выплата инвалидам компенсаций страховых премий по договорам обязательного страхования гражданской ответственности владельцев транспортных средств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rPr>
            <a:t>2021 год-22,8 тыс. рублей, 2022 год-22,8 тыс. рублей, 2023 год-0,0 тыс. рублей</a:t>
          </a:r>
          <a:endParaRPr lang="ru-RU" sz="1600" b="1" kern="1200" dirty="0">
            <a:solidFill>
              <a:srgbClr val="0000FF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56187" y="56187"/>
        <a:ext cx="8384570" cy="1038628"/>
      </dsp:txXfrm>
    </dsp:sp>
  </dsp:spTree>
</dsp:drawing>
</file>

<file path=ppt/diagrams/drawing2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1BD2A1-0D10-4652-9AF3-4C63F4DC35F1}">
      <dsp:nvSpPr>
        <dsp:cNvPr id="0" name=""/>
        <dsp:cNvSpPr/>
      </dsp:nvSpPr>
      <dsp:spPr>
        <a:xfrm>
          <a:off x="0" y="0"/>
          <a:ext cx="2357453" cy="1787175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2021 год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3 298,0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7243" y="87243"/>
        <a:ext cx="2182967" cy="1612689"/>
      </dsp:txXfrm>
    </dsp:sp>
  </dsp:spTree>
</dsp:drawing>
</file>

<file path=ppt/diagrams/drawing2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29E6B6-F99F-45F7-A38A-1AE9545FED1E}">
      <dsp:nvSpPr>
        <dsp:cNvPr id="0" name=""/>
        <dsp:cNvSpPr/>
      </dsp:nvSpPr>
      <dsp:spPr>
        <a:xfrm>
          <a:off x="0" y="0"/>
          <a:ext cx="2428892" cy="17141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2022 год 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3 298,0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atin typeface="Times New Roman" pitchFamily="18" charset="0"/>
              <a:cs typeface="Times New Roman" pitchFamily="18" charset="0"/>
            </a:rPr>
            <a:t> тыс. рублей</a:t>
          </a:r>
          <a:endParaRPr lang="ru-RU" sz="2800" b="1" kern="1200" dirty="0">
            <a:latin typeface="Times New Roman" pitchFamily="18" charset="0"/>
            <a:cs typeface="Times New Roman" pitchFamily="18" charset="0"/>
          </a:endParaRPr>
        </a:p>
      </dsp:txBody>
      <dsp:txXfrm>
        <a:off x="83677" y="83677"/>
        <a:ext cx="2261538" cy="15467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63AA35-5274-42EB-A330-E0CFF291FAB6}">
      <dsp:nvSpPr>
        <dsp:cNvPr id="0" name=""/>
        <dsp:cNvSpPr/>
      </dsp:nvSpPr>
      <dsp:spPr>
        <a:xfrm rot="5400000">
          <a:off x="90258" y="259991"/>
          <a:ext cx="878611" cy="1005687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6195" tIns="36195" rIns="36195" bIns="36195" numCol="1" spcCol="1270" anchor="ctr" anchorCtr="0">
          <a:noAutofit/>
        </a:bodyPr>
        <a:lstStyle/>
        <a:p>
          <a:pPr lvl="0" algn="ctr" defTabSz="2533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700" kern="1200" dirty="0"/>
        </a:p>
      </dsp:txBody>
      <dsp:txXfrm rot="-5400000">
        <a:off x="26720" y="323529"/>
        <a:ext cx="1005687" cy="878611"/>
      </dsp:txXfrm>
    </dsp:sp>
    <dsp:sp modelId="{BCF24C8F-4E83-48E1-83E0-3D2D0A11D9BD}">
      <dsp:nvSpPr>
        <dsp:cNvPr id="0" name=""/>
        <dsp:cNvSpPr/>
      </dsp:nvSpPr>
      <dsp:spPr>
        <a:xfrm rot="5400000">
          <a:off x="4387108" y="-3105010"/>
          <a:ext cx="933852" cy="7696695"/>
        </a:xfrm>
        <a:prstGeom prst="round2SameRect">
          <a:avLst/>
        </a:prstGeom>
        <a:solidFill>
          <a:schemeClr val="accent1">
            <a:lumMod val="25000"/>
            <a:lumOff val="75000"/>
            <a:alpha val="9000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9525" rIns="9525" bIns="9525" numCol="1" spcCol="1270" anchor="ctr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u="sng" kern="1200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itchFamily="18" charset="0"/>
            </a:rPr>
            <a:t>КЛЮЧЕВЫЕ ЗАДАЧИ:</a:t>
          </a:r>
          <a:endParaRPr lang="ru-RU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-Реализация Указов Президента РФ</a:t>
          </a:r>
          <a:endParaRPr lang="ru-RU" sz="15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500" b="1" i="1" kern="1200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-Достижение целей социально-экономического развития Белокалитвинского района</a:t>
          </a:r>
          <a:endParaRPr lang="ru-RU" sz="1500" b="1" i="1" kern="1200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dsp:txBody>
      <dsp:txXfrm rot="-5400000">
        <a:off x="1005687" y="321998"/>
        <a:ext cx="7651108" cy="842678"/>
      </dsp:txXfrm>
    </dsp:sp>
  </dsp:spTree>
</dsp:drawing>
</file>

<file path=ppt/diagrams/drawing3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6FAE640-9FC3-4E61-8151-4AF300A08FB5}">
      <dsp:nvSpPr>
        <dsp:cNvPr id="0" name=""/>
        <dsp:cNvSpPr/>
      </dsp:nvSpPr>
      <dsp:spPr>
        <a:xfrm>
          <a:off x="0" y="0"/>
          <a:ext cx="4320480" cy="2160000"/>
        </a:xfrm>
        <a:prstGeom prst="chevron">
          <a:avLst/>
        </a:prstGeom>
        <a:gradFill rotWithShape="1">
          <a:gsLst>
            <a:gs pos="0">
              <a:schemeClr val="accent2">
                <a:tint val="62000"/>
                <a:hueMod val="94000"/>
                <a:satMod val="140000"/>
                <a:lumMod val="110000"/>
              </a:schemeClr>
            </a:gs>
            <a:gs pos="100000">
              <a:schemeClr val="accent2">
                <a:tint val="84000"/>
                <a:satMod val="160000"/>
              </a:schemeClr>
            </a:gs>
          </a:gsLst>
          <a:lin ang="5400000" scaled="0"/>
        </a:gradFill>
        <a:ln w="9525" cap="rnd" cmpd="sng" algn="ctr">
          <a:solidFill>
            <a:schemeClr val="accent2">
              <a:tint val="76000"/>
              <a:alpha val="60000"/>
              <a:hueMod val="94000"/>
            </a:schemeClr>
          </a:solidFill>
          <a:prstDash val="solid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</dsp:sp>
    <dsp:sp modelId="{36867EF6-2DC7-4B0B-BD36-DFC0B8ABCA1E}">
      <dsp:nvSpPr>
        <dsp:cNvPr id="0" name=""/>
        <dsp:cNvSpPr/>
      </dsp:nvSpPr>
      <dsp:spPr>
        <a:xfrm>
          <a:off x="752058" y="513508"/>
          <a:ext cx="3539924" cy="108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82880" rIns="0" bIns="182880" numCol="1" spcCol="1270" anchor="ctr" anchorCtr="0">
          <a:noAutofit/>
        </a:bodyPr>
        <a:lstStyle/>
        <a:p>
          <a:pPr lvl="0" algn="ctr" defTabSz="8001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«Демография»</a:t>
          </a:r>
        </a:p>
        <a:p>
          <a:pPr lvl="0" algn="ctr" defTabSz="8001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2021 – 137 744 ,4 тыс. рублей</a:t>
          </a:r>
        </a:p>
        <a:p>
          <a:pPr lvl="0" algn="ctr" defTabSz="8001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2022 – 143 792,7 тыс. рублей</a:t>
          </a:r>
        </a:p>
        <a:p>
          <a:pPr lvl="0" algn="ctr" defTabSz="800100">
            <a:lnSpc>
              <a:spcPct val="120000"/>
            </a:lnSpc>
            <a:spcBef>
              <a:spcPct val="0"/>
            </a:spcBef>
            <a:spcAft>
              <a:spcPts val="0"/>
            </a:spcAft>
          </a:pPr>
          <a:r>
            <a:rPr lang="ru-RU" sz="1800" b="1" kern="1200" dirty="0" smtClean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2023 – 19 994,3 тыс. рублей</a:t>
          </a:r>
          <a:endParaRPr lang="ru-RU" sz="1800" b="1" kern="1200" dirty="0">
            <a:solidFill>
              <a:schemeClr val="accent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52058" y="513508"/>
        <a:ext cx="3539924" cy="1080000"/>
      </dsp:txXfrm>
    </dsp:sp>
  </dsp:spTree>
</dsp:drawing>
</file>

<file path=ppt/diagrams/drawing3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47992-9E2E-448F-BFE8-E54DB840DCB9}">
      <dsp:nvSpPr>
        <dsp:cNvPr id="0" name=""/>
        <dsp:cNvSpPr/>
      </dsp:nvSpPr>
      <dsp:spPr>
        <a:xfrm>
          <a:off x="3823852" y="980246"/>
          <a:ext cx="2029674" cy="627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287"/>
              </a:lnTo>
              <a:lnTo>
                <a:pt x="2029674" y="427287"/>
              </a:lnTo>
              <a:lnTo>
                <a:pt x="2029674" y="62700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29FA4-E1F4-4A30-A0AF-BD13DCB3BDEC}">
      <dsp:nvSpPr>
        <dsp:cNvPr id="0" name=""/>
        <dsp:cNvSpPr/>
      </dsp:nvSpPr>
      <dsp:spPr>
        <a:xfrm>
          <a:off x="1794178" y="980246"/>
          <a:ext cx="2029674" cy="627007"/>
        </a:xfrm>
        <a:custGeom>
          <a:avLst/>
          <a:gdLst/>
          <a:ahLst/>
          <a:cxnLst/>
          <a:rect l="0" t="0" r="0" b="0"/>
          <a:pathLst>
            <a:path>
              <a:moveTo>
                <a:pt x="2029674" y="0"/>
              </a:moveTo>
              <a:lnTo>
                <a:pt x="2029674" y="427287"/>
              </a:lnTo>
              <a:lnTo>
                <a:pt x="0" y="427287"/>
              </a:lnTo>
              <a:lnTo>
                <a:pt x="0" y="62700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7D1B1-547F-42E5-A1EB-B6B9AAD1B5C3}">
      <dsp:nvSpPr>
        <dsp:cNvPr id="0" name=""/>
        <dsp:cNvSpPr/>
      </dsp:nvSpPr>
      <dsp:spPr>
        <a:xfrm>
          <a:off x="604156" y="329918"/>
          <a:ext cx="6439392" cy="650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9FF39-BC16-4DDD-87B0-8E1D80C200A8}">
      <dsp:nvSpPr>
        <dsp:cNvPr id="0" name=""/>
        <dsp:cNvSpPr/>
      </dsp:nvSpPr>
      <dsp:spPr>
        <a:xfrm>
          <a:off x="843701" y="557485"/>
          <a:ext cx="6439392" cy="650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u="none" kern="1200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Направление расходов дорожного фонда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u="none" kern="1200" baseline="0" dirty="0" err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Белокалитвинского</a:t>
          </a:r>
          <a:r>
            <a:rPr lang="ru-RU" sz="2000" b="1" u="none" kern="1200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u="none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862748" y="576532"/>
        <a:ext cx="6401298" cy="612234"/>
      </dsp:txXfrm>
    </dsp:sp>
    <dsp:sp modelId="{59C7BF66-05CD-4D0B-82D4-A4B19F4CA88A}">
      <dsp:nvSpPr>
        <dsp:cNvPr id="0" name=""/>
        <dsp:cNvSpPr/>
      </dsp:nvSpPr>
      <dsp:spPr>
        <a:xfrm>
          <a:off x="4048" y="1607254"/>
          <a:ext cx="3580259" cy="1778558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8FD24-4C26-4449-B93C-93757C56D6DB}">
      <dsp:nvSpPr>
        <dsp:cNvPr id="0" name=""/>
        <dsp:cNvSpPr/>
      </dsp:nvSpPr>
      <dsp:spPr>
        <a:xfrm>
          <a:off x="243593" y="1834821"/>
          <a:ext cx="3580259" cy="1778558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дорожной деятельности в отношении автомобильных дорог местного значения</a:t>
          </a:r>
        </a:p>
      </dsp:txBody>
      <dsp:txXfrm>
        <a:off x="330415" y="1921643"/>
        <a:ext cx="3406615" cy="1604914"/>
      </dsp:txXfrm>
    </dsp:sp>
    <dsp:sp modelId="{3E1F9BA9-834D-4AD2-B26A-2D1C2EA16150}">
      <dsp:nvSpPr>
        <dsp:cNvPr id="0" name=""/>
        <dsp:cNvSpPr/>
      </dsp:nvSpPr>
      <dsp:spPr>
        <a:xfrm>
          <a:off x="4063397" y="1607254"/>
          <a:ext cx="3580259" cy="1778558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7FF6D-C0BF-471D-8807-79A293ED7DCB}">
      <dsp:nvSpPr>
        <dsp:cNvPr id="0" name=""/>
        <dsp:cNvSpPr/>
      </dsp:nvSpPr>
      <dsp:spPr>
        <a:xfrm>
          <a:off x="4302941" y="1834821"/>
          <a:ext cx="3580259" cy="1778558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из областного и районного бюджетов бюджетам поселений на строительство (реконструкцию), капитальный ремонт, ремонт и содержание автомобильных дорог общего пользования местного значения, в том числе на формирование муниципальных дорожных фондов </a:t>
          </a:r>
          <a:endParaRPr lang="ru-RU" sz="1500" b="1" kern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89763" y="1921643"/>
        <a:ext cx="3406615" cy="1604914"/>
      </dsp:txXfrm>
    </dsp:sp>
  </dsp:spTree>
</dsp:drawing>
</file>

<file path=ppt/diagrams/drawing3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747992-9E2E-448F-BFE8-E54DB840DCB9}">
      <dsp:nvSpPr>
        <dsp:cNvPr id="0" name=""/>
        <dsp:cNvSpPr/>
      </dsp:nvSpPr>
      <dsp:spPr>
        <a:xfrm>
          <a:off x="3823852" y="980246"/>
          <a:ext cx="2029674" cy="6270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27287"/>
              </a:lnTo>
              <a:lnTo>
                <a:pt x="2029674" y="427287"/>
              </a:lnTo>
              <a:lnTo>
                <a:pt x="2029674" y="62700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ED29FA4-E1F4-4A30-A0AF-BD13DCB3BDEC}">
      <dsp:nvSpPr>
        <dsp:cNvPr id="0" name=""/>
        <dsp:cNvSpPr/>
      </dsp:nvSpPr>
      <dsp:spPr>
        <a:xfrm>
          <a:off x="1794178" y="980246"/>
          <a:ext cx="2029674" cy="627007"/>
        </a:xfrm>
        <a:custGeom>
          <a:avLst/>
          <a:gdLst/>
          <a:ahLst/>
          <a:cxnLst/>
          <a:rect l="0" t="0" r="0" b="0"/>
          <a:pathLst>
            <a:path>
              <a:moveTo>
                <a:pt x="2029674" y="0"/>
              </a:moveTo>
              <a:lnTo>
                <a:pt x="2029674" y="427287"/>
              </a:lnTo>
              <a:lnTo>
                <a:pt x="0" y="427287"/>
              </a:lnTo>
              <a:lnTo>
                <a:pt x="0" y="627007"/>
              </a:lnTo>
            </a:path>
          </a:pathLst>
        </a:custGeom>
        <a:noFill/>
        <a:ln w="1270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AE7D1B1-547F-42E5-A1EB-B6B9AAD1B5C3}">
      <dsp:nvSpPr>
        <dsp:cNvPr id="0" name=""/>
        <dsp:cNvSpPr/>
      </dsp:nvSpPr>
      <dsp:spPr>
        <a:xfrm>
          <a:off x="604156" y="329918"/>
          <a:ext cx="6439392" cy="6503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E29FF39-BC16-4DDD-87B0-8E1D80C200A8}">
      <dsp:nvSpPr>
        <dsp:cNvPr id="0" name=""/>
        <dsp:cNvSpPr/>
      </dsp:nvSpPr>
      <dsp:spPr>
        <a:xfrm>
          <a:off x="843701" y="557485"/>
          <a:ext cx="6439392" cy="65032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u="none" kern="1200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Направление расходов дорожного фонда </a:t>
          </a:r>
        </a:p>
        <a:p>
          <a:pPr lvl="0" algn="ctr" defTabSz="88900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lang="ru-RU" sz="2000" b="1" u="none" kern="1200" baseline="0" dirty="0" err="1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Белокалитвинского</a:t>
          </a:r>
          <a:r>
            <a:rPr lang="ru-RU" sz="2000" b="1" u="none" kern="1200" baseline="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 района</a:t>
          </a:r>
          <a:endParaRPr lang="ru-RU" sz="2000" u="none" kern="1200" baseline="0" dirty="0">
            <a:solidFill>
              <a:schemeClr val="accent6">
                <a:lumMod val="75000"/>
              </a:schemeClr>
            </a:solidFill>
          </a:endParaRPr>
        </a:p>
      </dsp:txBody>
      <dsp:txXfrm>
        <a:off x="862748" y="576532"/>
        <a:ext cx="6401298" cy="612234"/>
      </dsp:txXfrm>
    </dsp:sp>
    <dsp:sp modelId="{59C7BF66-05CD-4D0B-82D4-A4B19F4CA88A}">
      <dsp:nvSpPr>
        <dsp:cNvPr id="0" name=""/>
        <dsp:cNvSpPr/>
      </dsp:nvSpPr>
      <dsp:spPr>
        <a:xfrm>
          <a:off x="4048" y="1607254"/>
          <a:ext cx="3580259" cy="1778558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528FD24-4C26-4449-B93C-93757C56D6DB}">
      <dsp:nvSpPr>
        <dsp:cNvPr id="0" name=""/>
        <dsp:cNvSpPr/>
      </dsp:nvSpPr>
      <dsp:spPr>
        <a:xfrm>
          <a:off x="243593" y="1834821"/>
          <a:ext cx="3580259" cy="1778558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обеспечение дорожной деятельности в отношении автомобильных дорог местного значения</a:t>
          </a:r>
        </a:p>
      </dsp:txBody>
      <dsp:txXfrm>
        <a:off x="330415" y="1921643"/>
        <a:ext cx="3406615" cy="1604914"/>
      </dsp:txXfrm>
    </dsp:sp>
    <dsp:sp modelId="{3E1F9BA9-834D-4AD2-B26A-2D1C2EA16150}">
      <dsp:nvSpPr>
        <dsp:cNvPr id="0" name=""/>
        <dsp:cNvSpPr/>
      </dsp:nvSpPr>
      <dsp:spPr>
        <a:xfrm>
          <a:off x="4063397" y="1607254"/>
          <a:ext cx="3580259" cy="1778558"/>
        </a:xfrm>
        <a:prstGeom prst="round2Diag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07FF6D-C0BF-471D-8807-79A293ED7DCB}">
      <dsp:nvSpPr>
        <dsp:cNvPr id="0" name=""/>
        <dsp:cNvSpPr/>
      </dsp:nvSpPr>
      <dsp:spPr>
        <a:xfrm>
          <a:off x="4302941" y="1834821"/>
          <a:ext cx="3580259" cy="1778558"/>
        </a:xfrm>
        <a:prstGeom prst="round2Diag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500" b="1" kern="1200" dirty="0" smtClean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субсидии из областного и районного бюджетов бюджетам поселений на строительство (реконструкцию), капитальный ремонт, ремонт и содержание автомобильных дорог общего пользования местного значения, в том числе на формирование муниципальных дорожных фондов </a:t>
          </a:r>
          <a:endParaRPr lang="ru-RU" sz="1500" b="1" kern="1200" dirty="0">
            <a:solidFill>
              <a:schemeClr val="accent6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89763" y="1921643"/>
        <a:ext cx="3406615" cy="1604914"/>
      </dsp:txXfrm>
    </dsp:sp>
  </dsp:spTree>
</dsp:drawing>
</file>

<file path=ppt/diagrams/drawing3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6EE5B-449E-4F07-A056-3FC02534A0FC}">
      <dsp:nvSpPr>
        <dsp:cNvPr id="0" name=""/>
        <dsp:cNvSpPr/>
      </dsp:nvSpPr>
      <dsp:spPr>
        <a:xfrm>
          <a:off x="0" y="2742"/>
          <a:ext cx="4896544" cy="5611139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i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На финансовое обеспечение деятельности муниципального казенного учреждения Белокалитвинского района </a:t>
          </a:r>
          <a:r>
            <a:rPr lang="ru-RU" sz="2400" b="1" i="1" kern="1200" dirty="0" err="1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поисково</a:t>
          </a:r>
          <a:r>
            <a:rPr lang="ru-RU" sz="2400" b="1" i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 - спасательного подразделения предусмотрено: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400" b="1" i="1" kern="1200" dirty="0" smtClean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2021 году – 17 461,9 тыс. рублей,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2022 году – 17 550,1 тыс. рублей,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в 2023 году -  17 566,9 тыс. рублей </a:t>
          </a: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2000" b="1" kern="1200" dirty="0" smtClean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400" b="1" kern="1200" dirty="0" smtClean="0">
              <a:solidFill>
                <a:schemeClr val="accent4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rPr>
            <a:t>(1 поисково-спасательное подразделение (аварийно-спасательное формирование) 13 штатных единиц)</a:t>
          </a:r>
          <a:endParaRPr lang="ru-RU" sz="2400" kern="1200" dirty="0">
            <a:solidFill>
              <a:schemeClr val="accent4">
                <a:lumMod val="75000"/>
              </a:schemeClr>
            </a:solidFill>
            <a:effectLst/>
            <a:latin typeface="Times New Roman" pitchFamily="18" charset="0"/>
            <a:cs typeface="Times New Roman" pitchFamily="18" charset="0"/>
          </a:endParaRPr>
        </a:p>
      </dsp:txBody>
      <dsp:txXfrm>
        <a:off x="239030" y="241772"/>
        <a:ext cx="4418484" cy="51330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CDA5CE1-735F-4544-A9AD-AD052E80F9C5}">
      <dsp:nvSpPr>
        <dsp:cNvPr id="0" name=""/>
        <dsp:cNvSpPr/>
      </dsp:nvSpPr>
      <dsp:spPr>
        <a:xfrm>
          <a:off x="960" y="0"/>
          <a:ext cx="1782255" cy="3528393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Налоговые льготы и вычеты в целях создания благоприятного инвестиционного климата</a:t>
          </a:r>
          <a:b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60" y="1411357"/>
        <a:ext cx="1782255" cy="1411357"/>
      </dsp:txXfrm>
    </dsp:sp>
    <dsp:sp modelId="{820D3440-2777-498C-A77A-E469C7527D93}">
      <dsp:nvSpPr>
        <dsp:cNvPr id="0" name=""/>
        <dsp:cNvSpPr/>
      </dsp:nvSpPr>
      <dsp:spPr>
        <a:xfrm>
          <a:off x="304611" y="211703"/>
          <a:ext cx="1174954" cy="1174954"/>
        </a:xfrm>
        <a:prstGeom prst="ellipse">
          <a:avLst/>
        </a:prstGeom>
        <a:blipFill rotWithShape="1">
          <a:blip xmlns:r="http://schemas.openxmlformats.org/officeDocument/2006/relationships" r:embed="rId1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F53821-F241-42D1-8171-A98EED74E8AA}">
      <dsp:nvSpPr>
        <dsp:cNvPr id="0" name=""/>
        <dsp:cNvSpPr/>
      </dsp:nvSpPr>
      <dsp:spPr>
        <a:xfrm>
          <a:off x="1836683" y="0"/>
          <a:ext cx="1782255" cy="3528393"/>
        </a:xfrm>
        <a:prstGeom prst="roundRect">
          <a:avLst>
            <a:gd name="adj" fmla="val 10000"/>
          </a:avLst>
        </a:prstGeom>
        <a:solidFill>
          <a:schemeClr val="accent4">
            <a:hueOff val="-3849172"/>
            <a:satOff val="7211"/>
            <a:lumOff val="-1471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Стимулирование деловой активности предпринимателей</a:t>
          </a:r>
          <a: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/>
          </a:r>
          <a:br>
            <a:rPr lang="ru-RU" sz="1400" kern="1200" dirty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836683" y="1411357"/>
        <a:ext cx="1782255" cy="1411357"/>
      </dsp:txXfrm>
    </dsp:sp>
    <dsp:sp modelId="{F99C891B-5789-4FAA-836C-B995B002CDF9}">
      <dsp:nvSpPr>
        <dsp:cNvPr id="0" name=""/>
        <dsp:cNvSpPr/>
      </dsp:nvSpPr>
      <dsp:spPr>
        <a:xfrm>
          <a:off x="2140333" y="211703"/>
          <a:ext cx="1174954" cy="1174954"/>
        </a:xfrm>
        <a:prstGeom prst="ellipse">
          <a:avLst/>
        </a:prstGeom>
        <a:blipFill rotWithShape="1">
          <a:blip xmlns:r="http://schemas.openxmlformats.org/officeDocument/2006/relationships" r:embed="rId2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9A0C42-B01F-4934-8456-52464A10F9E7}">
      <dsp:nvSpPr>
        <dsp:cNvPr id="0" name=""/>
        <dsp:cNvSpPr/>
      </dsp:nvSpPr>
      <dsp:spPr>
        <a:xfrm>
          <a:off x="3672406" y="0"/>
          <a:ext cx="1536107" cy="3528393"/>
        </a:xfrm>
        <a:prstGeom prst="roundRect">
          <a:avLst>
            <a:gd name="adj" fmla="val 10000"/>
          </a:avLst>
        </a:prstGeom>
        <a:solidFill>
          <a:schemeClr val="accent4">
            <a:hueOff val="-7698344"/>
            <a:satOff val="14422"/>
            <a:lumOff val="-2941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Социальная поддержка граждан и семей с детьми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672406" y="1411357"/>
        <a:ext cx="1536107" cy="1411357"/>
      </dsp:txXfrm>
    </dsp:sp>
    <dsp:sp modelId="{C8292C90-5E63-403F-8944-6F34556033EF}">
      <dsp:nvSpPr>
        <dsp:cNvPr id="0" name=""/>
        <dsp:cNvSpPr/>
      </dsp:nvSpPr>
      <dsp:spPr>
        <a:xfrm>
          <a:off x="3852983" y="211703"/>
          <a:ext cx="1174954" cy="1174954"/>
        </a:xfrm>
        <a:prstGeom prst="ellipse">
          <a:avLst/>
        </a:prstGeom>
        <a:blipFill rotWithShape="1">
          <a:blip xmlns:r="http://schemas.openxmlformats.org/officeDocument/2006/relationships" r:embed="rId3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48A38E-1794-402F-B4E5-BBF233BFA766}">
      <dsp:nvSpPr>
        <dsp:cNvPr id="0" name=""/>
        <dsp:cNvSpPr/>
      </dsp:nvSpPr>
      <dsp:spPr>
        <a:xfrm>
          <a:off x="5261982" y="0"/>
          <a:ext cx="1782255" cy="3528393"/>
        </a:xfrm>
        <a:prstGeom prst="roundRect">
          <a:avLst>
            <a:gd name="adj" fmla="val 10000"/>
          </a:avLst>
        </a:prstGeom>
        <a:solidFill>
          <a:schemeClr val="accent4">
            <a:hueOff val="-11547515"/>
            <a:satOff val="21632"/>
            <a:lumOff val="-441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Эффективность и </a:t>
          </a:r>
          <a:r>
            <a:rPr lang="ru-RU" sz="1400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приоритизация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бюджетных расходов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261982" y="1411357"/>
        <a:ext cx="1782255" cy="1411357"/>
      </dsp:txXfrm>
    </dsp:sp>
    <dsp:sp modelId="{DB595F34-1134-4037-B3BF-9BA0E3D7C02A}">
      <dsp:nvSpPr>
        <dsp:cNvPr id="0" name=""/>
        <dsp:cNvSpPr/>
      </dsp:nvSpPr>
      <dsp:spPr>
        <a:xfrm>
          <a:off x="5565632" y="211703"/>
          <a:ext cx="1174954" cy="1174954"/>
        </a:xfrm>
        <a:prstGeom prst="ellipse">
          <a:avLst/>
        </a:prstGeom>
        <a:blipFill rotWithShape="1">
          <a:blip xmlns:r="http://schemas.openxmlformats.org/officeDocument/2006/relationships" r:embed="rId4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B2707CD-3F13-499C-891E-783A2C2AD5F0}">
      <dsp:nvSpPr>
        <dsp:cNvPr id="0" name=""/>
        <dsp:cNvSpPr/>
      </dsp:nvSpPr>
      <dsp:spPr>
        <a:xfrm>
          <a:off x="7097704" y="0"/>
          <a:ext cx="1782255" cy="3528393"/>
        </a:xfrm>
        <a:prstGeom prst="roundRect">
          <a:avLst>
            <a:gd name="adj" fmla="val 10000"/>
          </a:avLst>
        </a:prstGeom>
        <a:solidFill>
          <a:schemeClr val="accent4">
            <a:hueOff val="-15396687"/>
            <a:satOff val="28843"/>
            <a:lumOff val="-5882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568" tIns="99568" rIns="99568" bIns="99568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Содействие сбалансированности местных бюджетов</a:t>
          </a: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7097704" y="1411357"/>
        <a:ext cx="1782255" cy="1411357"/>
      </dsp:txXfrm>
    </dsp:sp>
    <dsp:sp modelId="{81585BC9-7D8A-4FD0-B9F5-4130A0AC4479}">
      <dsp:nvSpPr>
        <dsp:cNvPr id="0" name=""/>
        <dsp:cNvSpPr/>
      </dsp:nvSpPr>
      <dsp:spPr>
        <a:xfrm>
          <a:off x="7401355" y="211703"/>
          <a:ext cx="1174954" cy="1174954"/>
        </a:xfrm>
        <a:prstGeom prst="ellipse">
          <a:avLst/>
        </a:prstGeom>
        <a:blipFill rotWithShape="1">
          <a:blip xmlns:r="http://schemas.openxmlformats.org/officeDocument/2006/relationships" r:embed="rId5"/>
          <a:stretch>
            <a:fillRect/>
          </a:stretch>
        </a:blip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57D411-85C8-4EDB-9EE2-918E3C9262EE}">
      <dsp:nvSpPr>
        <dsp:cNvPr id="0" name=""/>
        <dsp:cNvSpPr/>
      </dsp:nvSpPr>
      <dsp:spPr>
        <a:xfrm>
          <a:off x="355236" y="2822714"/>
          <a:ext cx="8170447" cy="529258"/>
        </a:xfrm>
        <a:prstGeom prst="leftRightArrow">
          <a:avLst/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D82251-1503-4951-BF8C-D218411D88C4}">
      <dsp:nvSpPr>
        <dsp:cNvPr id="0" name=""/>
        <dsp:cNvSpPr/>
      </dsp:nvSpPr>
      <dsp:spPr>
        <a:xfrm>
          <a:off x="144001" y="72012"/>
          <a:ext cx="3888432" cy="2160231"/>
        </a:xfrm>
        <a:prstGeom prst="rect">
          <a:avLst/>
        </a:prstGeom>
        <a:gradFill flip="none" rotWithShape="0">
          <a:gsLst>
            <a:gs pos="0">
              <a:schemeClr val="accent2">
                <a:lumMod val="40000"/>
                <a:lumOff val="60000"/>
              </a:schemeClr>
            </a:gs>
            <a:gs pos="50000">
              <a:srgbClr val="FFCCCC"/>
            </a:gs>
            <a:gs pos="100000">
              <a:schemeClr val="accent3">
                <a:lumMod val="20000"/>
                <a:lumOff val="80000"/>
              </a:schemeClr>
            </a:gs>
          </a:gsLst>
          <a:path path="circle">
            <a:fillToRect l="100000" t="100000"/>
          </a:path>
          <a:tileRect r="-100000" b="-100000"/>
        </a:gradFill>
        <a:ln w="76200" cap="rnd" cmpd="sng" algn="ctr">
          <a:solidFill>
            <a:schemeClr val="accent3">
              <a:lumMod val="75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2020 год –</a:t>
          </a:r>
        </a:p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800" b="1" kern="1200" dirty="0" smtClean="0">
              <a:ln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rPr>
            <a:t>137 209,1 тыс. рублей или 3,7% </a:t>
          </a:r>
          <a:endParaRPr lang="ru-RU" sz="2800" b="1" kern="1200" dirty="0">
            <a:ln>
              <a:solidFill>
                <a:schemeClr val="accent3">
                  <a:lumMod val="75000"/>
                </a:schemeClr>
              </a:solidFill>
            </a:ln>
            <a:solidFill>
              <a:schemeClr val="accent3">
                <a:lumMod val="75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4001" y="72012"/>
        <a:ext cx="3888432" cy="2160231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C9034A-8A7A-4356-A356-28E1782D71A0}">
      <dsp:nvSpPr>
        <dsp:cNvPr id="0" name=""/>
        <dsp:cNvSpPr/>
      </dsp:nvSpPr>
      <dsp:spPr>
        <a:xfrm>
          <a:off x="0" y="115"/>
          <a:ext cx="8640960" cy="647841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детей из многодетных семей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год- 17 763,2 тыс. рублей, 2022 год-17 763,2 тыс. рублей, 2023 год-17 763,2 тыс. рублей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1625" y="31740"/>
        <a:ext cx="8577710" cy="584591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0214D7-C60A-4545-A659-1A617A51F6AF}">
      <dsp:nvSpPr>
        <dsp:cNvPr id="0" name=""/>
        <dsp:cNvSpPr/>
      </dsp:nvSpPr>
      <dsp:spPr>
        <a:xfrm>
          <a:off x="0" y="4359"/>
          <a:ext cx="8640960" cy="711360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Поддержка детей первого-второго года жизни из малоимущих семей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год-9 320,3 тыс. рублей, 2022 год-9 320,3 тыс. рублей, 2023 год-9 320,3 тыс. рублей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4726" y="39085"/>
        <a:ext cx="8571508" cy="641908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D809F1-7124-4CF5-BA04-4758334DB68F}">
      <dsp:nvSpPr>
        <dsp:cNvPr id="0" name=""/>
        <dsp:cNvSpPr/>
      </dsp:nvSpPr>
      <dsp:spPr>
        <a:xfrm>
          <a:off x="0" y="206"/>
          <a:ext cx="8712968" cy="647658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Выплата ежемесячных пособий на ребенка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 год-43 540,5 тыс. рублей, 2022 год-43 540,5 тыс. рублей, 2023 год-43 540,5 тыс. рублей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500" b="1" kern="1200" dirty="0">
            <a:solidFill>
              <a:schemeClr val="accent3">
                <a:lumMod val="50000"/>
              </a:schemeClr>
            </a:solidFill>
          </a:endParaRPr>
        </a:p>
      </dsp:txBody>
      <dsp:txXfrm>
        <a:off x="31616" y="31822"/>
        <a:ext cx="8649736" cy="584426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AAC2D79-2A95-4873-9A6B-045B2D10BB4B}">
      <dsp:nvSpPr>
        <dsp:cNvPr id="0" name=""/>
        <dsp:cNvSpPr/>
      </dsp:nvSpPr>
      <dsp:spPr>
        <a:xfrm>
          <a:off x="0" y="191"/>
          <a:ext cx="8712968" cy="996328"/>
        </a:xfrm>
        <a:prstGeom prst="roundRect">
          <a:avLst/>
        </a:prstGeom>
        <a:noFill/>
        <a:ln w="1270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Выплата компенсаций родительской платы за присмотр и уход за детьми в образовательной организации, реализующей образовательную программу дошкольного образования</a:t>
          </a:r>
        </a:p>
        <a:p>
          <a:pPr lvl="0" algn="l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rPr>
            <a:t>2021-11 755,9 тыс. рублей, 2022 год-11 755,9 тыс. рублей, 2023 год-11 755,9 тыс. рублей</a:t>
          </a:r>
          <a:endParaRPr lang="ru-RU" sz="1600" b="1" kern="1200" dirty="0">
            <a:solidFill>
              <a:schemeClr val="accent3">
                <a:lumMod val="50000"/>
              </a:schemeClr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8637" y="48828"/>
        <a:ext cx="8615694" cy="8990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30.xml><?xml version="1.0" encoding="utf-8"?>
<dgm:layoutDef xmlns:dgm="http://schemas.openxmlformats.org/drawingml/2006/diagram" xmlns:a="http://schemas.openxmlformats.org/drawingml/2006/main" uniqueId="urn:microsoft.com/office/officeart/2005/8/layout/hProcess3">
  <dgm:title val=""/>
  <dgm:desc val=""/>
  <dgm:catLst>
    <dgm:cat type="process" pri="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 chOrder="t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dummy" refType="w"/>
      <dgm:constr type="h" for="ch" forName="dummy" refType="h"/>
      <dgm:constr type="h" for="ch" forName="dummy" refType="w" refFor="ch" refForName="dummy" op="lte" fact="0.4"/>
      <dgm:constr type="ctrX" for="ch" forName="dummy" refType="w" fact="0.5"/>
      <dgm:constr type="ctrY" for="ch" forName="dummy" refType="h" fact="0.5"/>
      <dgm:constr type="w" for="ch" forName="linH" refType="w"/>
      <dgm:constr type="h" for="ch" forName="linH" refType="h"/>
      <dgm:constr type="ctrX" for="ch" forName="linH" refType="w" fact="0.5"/>
      <dgm:constr type="ctrY" for="ch" forName="linH" refType="h" fact="0.5"/>
      <dgm:constr type="userP" for="ch" forName="linH" refType="h" refFor="ch" refForName="dummy" fact="0.25"/>
      <dgm:constr type="userT" for="des" forName="parTx" refType="w" refFor="ch" refForName="dummy" fact="0.2"/>
    </dgm:constrLst>
    <dgm:ruleLst/>
    <dgm:layoutNode name="dummy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linH">
      <dgm:choose name="Name1">
        <dgm:if name="Name2" func="var" arg="dir" op="equ" val="norm">
          <dgm:alg type="lin">
            <dgm:param type="linDir" val="fromL"/>
            <dgm:param type="nodeVertAlign" val="t"/>
          </dgm:alg>
        </dgm:if>
        <dgm:else name="Name3">
          <dgm:alg type="lin">
            <dgm:param type="linDir" val="fromR"/>
            <dgm:param type="nodeVertAlign" val="t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forName="parTx" val="65"/>
        <dgm:constr type="primFontSz" for="des" forName="desTx" refType="primFontSz" refFor="des" refForName="parTx" op="equ"/>
        <dgm:constr type="h" for="des" forName="parTx" refType="primFontSz" refFor="des" refForName="parTx"/>
        <dgm:constr type="h" for="des" forName="desTx" refType="primFontSz" refFor="des" refForName="parTx" fact="0.5"/>
        <dgm:constr type="h" for="des" forName="parTx" op="equ"/>
        <dgm:constr type="h" for="des" forName="desTx" op="equ"/>
        <dgm:constr type="h" for="ch" forName="backgroundArrow" refType="primFontSz" refFor="des" refForName="parTx" fact="2"/>
        <dgm:constr type="h" for="ch" forName="backgroundArrow" refType="h" refFor="des" refForName="parTx" op="lte" fact="2"/>
        <dgm:constr type="h" for="ch" forName="backgroundArrow" refType="h" refFor="des" refForName="parTx" op="gte" fact="2"/>
        <dgm:constr type="h" for="des" forName="spVertical1" refType="primFontSz" refFor="des" refForName="parTx" fact="0.5"/>
        <dgm:constr type="h" for="des" forName="spVertical1" refType="h" refFor="des" refForName="parTx" op="lte" fact="0.5"/>
        <dgm:constr type="h" for="des" forName="spVertical1" refType="h" refFor="des" refForName="parTx" op="gte" fact="0.5"/>
        <dgm:constr type="h" for="des" forName="spVertical2" refType="primFontSz" refFor="des" refForName="parTx" fact="0.5"/>
        <dgm:constr type="h" for="des" forName="spVertical2" refType="h" refFor="des" refForName="parTx" op="lte" fact="0.5"/>
        <dgm:constr type="h" for="des" forName="spVertical2" refType="h" refFor="des" refForName="parTx" op="gte" fact="0.5"/>
        <dgm:constr type="h" for="des" forName="spVertical3" refType="primFontSz" refFor="des" refForName="parTx" fact="-0.4"/>
        <dgm:constr type="h" for="des" forName="spVertical3" refType="h" refFor="des" refForName="parTx" op="lte" fact="-0.4"/>
        <dgm:constr type="h" for="des" forName="spVertical3" refType="h" refFor="des" refForName="parTx" op="gte" fact="-0.4"/>
        <dgm:constr type="w" for="ch" forName="backgroundArrow" refType="w"/>
        <dgm:constr type="w" for="ch" forName="negArrow" refType="w" fact="-1"/>
        <dgm:constr type="w" for="ch" forName="linV" refType="w"/>
        <dgm:constr type="w" for="ch" forName="space" refType="w" refFor="ch" refForName="linV" fact="0.2"/>
        <dgm:constr type="w" for="ch" forName="padding1" refType="w" fact="0.08"/>
        <dgm:constr type="userP"/>
        <dgm:constr type="w" for="ch" forName="padding2" refType="userP"/>
      </dgm:constrLst>
      <dgm:ruleLst>
        <dgm:rule type="w" for="ch" forName="linV" val="0" fact="NaN" max="NaN"/>
        <dgm:rule type="primFontSz" for="des" forName="parTx" val="5" fact="NaN" max="NaN"/>
      </dgm:ruleLst>
      <dgm:layoutNode name="padding1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forEach name="Name4" axis="ch" ptType="node">
        <dgm:layoutNode name="linV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spVertical1" refType="w"/>
            <dgm:constr type="w" for="ch" forName="parTx" refType="w"/>
            <dgm:constr type="w" for="ch" forName="spVertical2" refType="w"/>
            <dgm:constr type="w" for="ch" forName="spVertical3" refType="w"/>
            <dgm:constr type="w" for="ch" forName="desTx" refType="w"/>
          </dgm:constrLst>
          <dgm:ruleLst/>
          <dgm:layoutNode name="spVertical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parTx" styleLbl="revTx">
            <dgm:varLst>
              <dgm:chMax val="0"/>
              <dgm:chPref val="0"/>
              <dgm:bulletEnabled val="1"/>
            </dgm:varLst>
            <dgm:choose name="Name5">
              <dgm:if name="Name6" axis="root des" ptType="all node" func="maxDepth" op="gt" val="1">
                <dgm:alg type="tx">
                  <dgm:param type="parTxLTRAlign" val="l"/>
                  <dgm:param type="parTxRTLAlign" val="r"/>
                </dgm:alg>
              </dgm:if>
              <dgm:else name="Name7">
                <dgm:alg type="tx">
                  <dgm:param type="parTxLTRAlign" val="ctr"/>
                  <dgm:param type="parTxRTLAlign" val="ct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hoose name="Name8">
              <dgm:if name="Name9" func="var" arg="dir" op="equ" val="norm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if>
              <dgm:else name="Name10">
                <dgm:constrLst>
                  <dgm:constr type="userT"/>
                  <dgm:constr type="h" refType="userT" op="lte"/>
                  <dgm:constr type="tMarg" refType="primFontSz" fact="0.8"/>
                  <dgm:constr type="bMarg" refType="tMarg"/>
                  <dgm:constr type="lMarg"/>
                  <dgm:constr type="rMarg"/>
                </dgm:constrLst>
              </dgm:else>
            </dgm:choose>
            <dgm:ruleLst>
              <dgm:rule type="h" val="INF" fact="NaN" max="NaN"/>
            </dgm:ruleLst>
          </dgm:layoutNode>
          <dgm:layoutNode name="spVertical2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spVertical3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choose name="Name11">
            <dgm:if name="Name12" axis="ch" ptType="node" func="cnt" op="gte" val="1">
              <dgm:layoutNode name="desTx" styleLbl="revTx">
                <dgm:varLst>
                  <dgm:bulletEnabled val="1"/>
                </dgm:varLst>
                <dgm:alg type="tx">
                  <dgm:param type="stBulletLvl" val="1"/>
                </dgm:alg>
                <dgm:shape xmlns:r="http://schemas.openxmlformats.org/officeDocument/2006/relationships" type="rect" r:blip="">
                  <dgm:adjLst/>
                </dgm:shape>
                <dgm:presOf axis="des" ptType="node"/>
                <dgm:constrLst>
                  <dgm:constr type="tMarg"/>
                  <dgm:constr type="bMarg"/>
                  <dgm:constr type="rMarg"/>
                  <dgm:constr type="lMarg"/>
                </dgm:constrLst>
                <dgm:ruleLst>
                  <dgm:rule type="h" val="INF" fact="NaN" max="NaN"/>
                </dgm:ruleLst>
              </dgm:layoutNode>
            </dgm:if>
            <dgm:else name="Name13"/>
          </dgm:choose>
        </dgm:layoutNode>
        <dgm:forEach name="Name14" axis="followSib" ptType="sibTrans" cnt="1">
          <dgm:layoutNode name="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  <dgm:layoutNode name="padding2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negArrow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backgroundArrow" styleLbl="node1">
        <dgm:alg type="sp"/>
        <dgm:choose name="Name15">
          <dgm:if name="Name16" func="var" arg="dir" op="equ" val="norm">
            <dgm:shape xmlns:r="http://schemas.openxmlformats.org/officeDocument/2006/relationships" type="rightArrow" r:blip="">
              <dgm:adjLst/>
            </dgm:shape>
          </dgm:if>
          <dgm:else name="Name17">
            <dgm:shape xmlns:r="http://schemas.openxmlformats.org/officeDocument/2006/relationships" type="leftArrow" r:blip="">
              <dgm:adjLst/>
            </dgm:shape>
          </dgm:else>
        </dgm:choose>
        <dgm:presOf/>
        <dgm:constrLst/>
        <dgm:ruleLst/>
      </dgm:layoutNode>
    </dgm:layoutNode>
  </dgm:layoutNode>
</dgm:layoutDef>
</file>

<file path=ppt/diagrams/layout3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2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7#1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8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9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0.01653</cdr:x>
      <cdr:y>0.02632</cdr:y>
    </cdr:from>
    <cdr:to>
      <cdr:x>0.17355</cdr:x>
      <cdr:y>0.07621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144016" y="144016"/>
          <a:ext cx="1368152" cy="2730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r>
            <a:rPr lang="ru-RU" sz="14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Тыс. рублей</a:t>
          </a:r>
          <a:endParaRPr lang="ru-RU" sz="1400" b="1" dirty="0">
            <a:solidFill>
              <a:schemeClr val="bg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0.02144</cdr:x>
      <cdr:y>0.70715</cdr:y>
    </cdr:from>
    <cdr:to>
      <cdr:x>0.54858</cdr:x>
      <cdr:y>0.78995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 rot="440635" flipH="1">
          <a:off x="196087" y="3788801"/>
          <a:ext cx="4820134" cy="44362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/>
        <a:p xmlns:a="http://schemas.openxmlformats.org/drawingml/2006/main">
          <a:r>
            <a:rPr lang="ru-RU" sz="2800" b="1" i="1" cap="none" spc="0" dirty="0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</a:rPr>
            <a:t> 2020    2021    2022     2023</a:t>
          </a:r>
          <a:endParaRPr lang="ru-RU" sz="2800" b="1" i="1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rgbClr val="0000FF"/>
            </a:solidFill>
            <a:effectLst>
              <a:outerShdw blurRad="41275" dist="20320" dir="1800000" algn="tl" rotWithShape="0">
                <a:srgbClr val="000000">
                  <a:alpha val="40000"/>
                </a:srgbClr>
              </a:outerShdw>
            </a:effectLst>
            <a:latin typeface="Times New Roman" pitchFamily="18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0.01653</cdr:x>
      <cdr:y>0.01316</cdr:y>
    </cdr:from>
    <cdr:to>
      <cdr:x>0.14876</cdr:x>
      <cdr:y>0.05263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4016" y="72008"/>
          <a:ext cx="1152128" cy="21602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200" b="1" dirty="0" smtClean="0"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12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0.71795</cdr:x>
      <cdr:y>0.5569</cdr:y>
    </cdr:from>
    <cdr:to>
      <cdr:x>0.96581</cdr:x>
      <cdr:y>0.97231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6048672" y="2896096"/>
          <a:ext cx="2088232" cy="216024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0.26316</cdr:x>
      <cdr:y>0.5493</cdr:y>
    </cdr:from>
    <cdr:to>
      <cdr:x>0.4386</cdr:x>
      <cdr:y>0.68729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160257" y="2808311"/>
          <a:ext cx="1440143" cy="70550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3 359 971,2</a:t>
          </a:r>
        </a:p>
        <a:p xmlns:a="http://schemas.openxmlformats.org/drawingml/2006/main">
          <a:pPr algn="ctr"/>
          <a:r>
            <a:rPr lang="ru-RU" sz="1400" b="1" dirty="0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rPr>
            <a:t>тыс. рублей</a:t>
          </a:r>
          <a:endParaRPr lang="ru-RU" sz="1400" b="1" dirty="0">
            <a:solidFill>
              <a:schemeClr val="bg1"/>
            </a:solidFill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0.5</cdr:x>
      <cdr:y>0.88732</cdr:y>
    </cdr:from>
    <cdr:to>
      <cdr:x>0.61403</cdr:x>
      <cdr:y>0.95774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4104456" y="4536504"/>
          <a:ext cx="936062" cy="36002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90,0%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0.09649</cdr:x>
      <cdr:y>0.05681</cdr:y>
    </cdr:from>
    <cdr:to>
      <cdr:x>0.19298</cdr:x>
      <cdr:y>0.11315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792088" y="290452"/>
          <a:ext cx="792078" cy="28804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8,4%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  <cdr:relSizeAnchor xmlns:cdr="http://schemas.openxmlformats.org/drawingml/2006/chartDrawing">
    <cdr:from>
      <cdr:x>0.32017</cdr:x>
      <cdr:y>0.07303</cdr:y>
    </cdr:from>
    <cdr:to>
      <cdr:x>0.43421</cdr:x>
      <cdr:y>0.14346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2628272" y="373373"/>
          <a:ext cx="936144" cy="36007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 rtlCol="0"/>
        <a:lstStyle xmlns:a="http://schemas.openxmlformats.org/drawingml/2006/main">
          <a:lvl1pPr marL="0" indent="0">
            <a:defRPr sz="1100">
              <a:latin typeface="Century Gothic"/>
            </a:defRPr>
          </a:lvl1pPr>
          <a:lvl2pPr marL="457200" indent="0">
            <a:defRPr sz="1100">
              <a:latin typeface="Century Gothic"/>
            </a:defRPr>
          </a:lvl2pPr>
          <a:lvl3pPr marL="914400" indent="0">
            <a:defRPr sz="1100">
              <a:latin typeface="Century Gothic"/>
            </a:defRPr>
          </a:lvl3pPr>
          <a:lvl4pPr marL="1371600" indent="0">
            <a:defRPr sz="1100">
              <a:latin typeface="Century Gothic"/>
            </a:defRPr>
          </a:lvl4pPr>
          <a:lvl5pPr marL="1828800" indent="0">
            <a:defRPr sz="1100">
              <a:latin typeface="Century Gothic"/>
            </a:defRPr>
          </a:lvl5pPr>
          <a:lvl6pPr marL="2286000" indent="0">
            <a:defRPr sz="1100">
              <a:latin typeface="Century Gothic"/>
            </a:defRPr>
          </a:lvl6pPr>
          <a:lvl7pPr marL="2743200" indent="0">
            <a:defRPr sz="1100">
              <a:latin typeface="Century Gothic"/>
            </a:defRPr>
          </a:lvl7pPr>
          <a:lvl8pPr marL="3200400" indent="0">
            <a:defRPr sz="1100">
              <a:latin typeface="Century Gothic"/>
            </a:defRPr>
          </a:lvl8pPr>
          <a:lvl9pPr marL="3657600" indent="0">
            <a:defRPr sz="1100">
              <a:latin typeface="Century Gothic"/>
            </a:defRPr>
          </a:lvl9pPr>
        </a:lstStyle>
        <a:p xmlns:a="http://schemas.openxmlformats.org/drawingml/2006/main">
          <a:r>
            <a:rPr lang="ru-RU" sz="1800" b="1" dirty="0" smtClean="0">
              <a:latin typeface="Times New Roman" pitchFamily="18" charset="0"/>
              <a:cs typeface="Times New Roman" pitchFamily="18" charset="0"/>
            </a:rPr>
            <a:t>1,6%</a:t>
          </a:r>
          <a:endParaRPr lang="ru-RU" sz="1800" b="1" dirty="0">
            <a:latin typeface="Times New Roman" pitchFamily="18" charset="0"/>
            <a:cs typeface="Times New Roman" pitchFamily="18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2" y="0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/>
          <a:lstStyle>
            <a:lvl1pPr algn="r">
              <a:defRPr sz="1200"/>
            </a:lvl1pPr>
          </a:lstStyle>
          <a:p>
            <a:fld id="{FD9DAB1E-5D12-4E93-BEB2-FC1FF4224FDF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108" tIns="46054" rIns="92108" bIns="46054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4"/>
            <a:ext cx="5438140" cy="4466987"/>
          </a:xfrm>
          <a:prstGeom prst="rect">
            <a:avLst/>
          </a:prstGeom>
        </p:spPr>
        <p:txBody>
          <a:bodyPr vert="horz" lIns="92108" tIns="46054" rIns="92108" bIns="46054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2" y="9428583"/>
            <a:ext cx="2945660" cy="496332"/>
          </a:xfrm>
          <a:prstGeom prst="rect">
            <a:avLst/>
          </a:prstGeom>
        </p:spPr>
        <p:txBody>
          <a:bodyPr vert="horz" lIns="92108" tIns="46054" rIns="92108" bIns="46054" rtlCol="0" anchor="b"/>
          <a:lstStyle>
            <a:lvl1pPr algn="r">
              <a:defRPr sz="1200"/>
            </a:lvl1pPr>
          </a:lstStyle>
          <a:p>
            <a:fld id="{D138921A-B7ED-4BB6-90D5-30343C33969E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614684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28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642642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31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16131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32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281978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35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0776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36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3544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138921A-B7ED-4BB6-90D5-30343C33969E}" type="slidenum">
              <a:rPr lang="ru-RU" smtClean="0"/>
              <a:pPr/>
              <a:t>42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510229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4334933" y="1169931"/>
            <a:ext cx="4814835" cy="4993802"/>
            <a:chOff x="4334933" y="1169931"/>
            <a:chExt cx="4814835" cy="4993802"/>
          </a:xfrm>
        </p:grpSpPr>
        <p:cxnSp>
          <p:nvCxnSpPr>
            <p:cNvPr id="17" name="Straight Connector 16"/>
            <p:cNvCxnSpPr/>
            <p:nvPr/>
          </p:nvCxnSpPr>
          <p:spPr>
            <a:xfrm flipH="1">
              <a:off x="6009259" y="1169931"/>
              <a:ext cx="3134741" cy="3134741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flipH="1">
              <a:off x="4334933" y="1348898"/>
              <a:ext cx="4814835" cy="4814835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5225595" y="1469269"/>
              <a:ext cx="3912054" cy="3912054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5304588" y="1307856"/>
              <a:ext cx="3839412" cy="3839412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 flipH="1">
              <a:off x="5707078" y="1770196"/>
              <a:ext cx="3430571" cy="3430570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533400"/>
            <a:ext cx="6154713" cy="3124201"/>
          </a:xfrm>
        </p:spPr>
        <p:txBody>
          <a:bodyPr anchor="b">
            <a:normAutofit/>
          </a:bodyPr>
          <a:lstStyle>
            <a:lvl1pPr algn="l">
              <a:defRPr sz="44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33400" y="3843868"/>
            <a:ext cx="4954250" cy="1913466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8142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6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533400" y="533400"/>
            <a:ext cx="8077200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762002" y="3843867"/>
            <a:ext cx="7281332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988590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8077200" cy="2895600"/>
          </a:xfrm>
        </p:spPr>
        <p:txBody>
          <a:bodyPr anchor="ctr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114800"/>
            <a:ext cx="6383552" cy="1905000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695893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3" y="533400"/>
            <a:ext cx="6859787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66800" y="3429000"/>
            <a:ext cx="6402467" cy="4826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301070"/>
            <a:ext cx="6382361" cy="171873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6361121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429000"/>
            <a:ext cx="6382361" cy="1697400"/>
          </a:xfrm>
        </p:spPr>
        <p:txBody>
          <a:bodyPr anchor="b">
            <a:normAutofit/>
          </a:bodyPr>
          <a:lstStyle>
            <a:lvl1pPr algn="l">
              <a:defRPr sz="28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132980"/>
            <a:ext cx="6383552" cy="886819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12864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6284" y="533400"/>
            <a:ext cx="6859786" cy="2895600"/>
          </a:xfrm>
        </p:spPr>
        <p:txBody>
          <a:bodyPr anchor="ctr">
            <a:normAutofit/>
          </a:bodyPr>
          <a:lstStyle>
            <a:lvl1pPr algn="l">
              <a:defRPr sz="2800" b="0" cap="all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886200"/>
            <a:ext cx="638236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953000"/>
            <a:ext cx="63823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28600" y="710624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96200" y="2768601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5131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533400"/>
            <a:ext cx="7525658" cy="28956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2800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533400" y="3928534"/>
            <a:ext cx="6382361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0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766735"/>
            <a:ext cx="6382360" cy="1253065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958332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 algn="l"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1"/>
            <a:ext cx="6554867" cy="376767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3486146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66406" y="533400"/>
            <a:ext cx="2044194" cy="4419600"/>
          </a:xfrm>
        </p:spPr>
        <p:txBody>
          <a:bodyPr vert="eaVert">
            <a:normAutofit/>
          </a:bodyPr>
          <a:lstStyle>
            <a:lvl1pPr>
              <a:defRPr sz="2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3400" y="533400"/>
            <a:ext cx="5850012" cy="5486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044112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533400"/>
            <a:ext cx="6554867" cy="3767670"/>
          </a:xfrm>
        </p:spPr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703645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981199"/>
            <a:ext cx="6402468" cy="2319867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4487333"/>
            <a:ext cx="6402467" cy="1532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81455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3"/>
          <p:cNvSpPr>
            <a:spLocks noGrp="1"/>
          </p:cNvSpPr>
          <p:nvPr>
            <p:ph sz="half" idx="13"/>
          </p:nvPr>
        </p:nvSpPr>
        <p:spPr>
          <a:xfrm>
            <a:off x="533400" y="533400"/>
            <a:ext cx="3949967" cy="3767667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2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533400"/>
            <a:ext cx="3948238" cy="37592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75395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1" y="533400"/>
            <a:ext cx="3716866" cy="609600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3399" y="1143000"/>
            <a:ext cx="3945467" cy="3158067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55016" y="566738"/>
            <a:ext cx="376405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 cap="all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2362" y="1143000"/>
            <a:ext cx="3956705" cy="3149600"/>
          </a:xfrm>
        </p:spPr>
        <p:txBody>
          <a:bodyPr anchor="t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80274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586855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317998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8667" y="533400"/>
            <a:ext cx="3200400" cy="1524000"/>
          </a:xfrm>
        </p:spPr>
        <p:txBody>
          <a:bodyPr anchor="b">
            <a:normAutofit/>
          </a:bodyPr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399" y="533400"/>
            <a:ext cx="4438755" cy="5486400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18667" y="2209802"/>
            <a:ext cx="32004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36354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95800" y="1447800"/>
            <a:ext cx="3563258" cy="11430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762000" y="914400"/>
            <a:ext cx="3280974" cy="48006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496027" y="2743200"/>
            <a:ext cx="3564223" cy="2082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33400" y="6172200"/>
            <a:ext cx="5811724" cy="365125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844390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67215">
              <a:srgbClr val="85A94A"/>
            </a:gs>
            <a:gs pos="0">
              <a:schemeClr val="tx2">
                <a:lumMod val="0"/>
                <a:lumOff val="100000"/>
                <a:alpha val="47000"/>
              </a:schemeClr>
            </a:gs>
            <a:gs pos="76108">
              <a:srgbClr val="699125"/>
            </a:gs>
            <a:gs pos="85000">
              <a:schemeClr val="bg2">
                <a:shade val="96000"/>
                <a:satMod val="120000"/>
                <a:lumMod val="9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6670675" y="3894667"/>
            <a:ext cx="2470456" cy="2658533"/>
            <a:chOff x="6687077" y="3259666"/>
            <a:chExt cx="2981857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8756120" y="3259666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6687077" y="3486677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7772400" y="3581400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7923214" y="3433394"/>
              <a:ext cx="1739738" cy="173974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8398935" y="3985317"/>
              <a:ext cx="1264017" cy="126401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33400" y="4495800"/>
            <a:ext cx="6554867" cy="15240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3400" y="533401"/>
            <a:ext cx="6554867" cy="37676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30245" y="6172203"/>
            <a:ext cx="1200463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80F2B1E7-536F-41A8-A711-96E5C736EF96}" type="datetimeFigureOut">
              <a:rPr lang="ru-RU" smtClean="0"/>
              <a:pPr/>
              <a:t>11.12.2020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33400" y="6172200"/>
            <a:ext cx="5811724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774426" y="5578478"/>
            <a:ext cx="856907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28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9BEEE3A-A2F2-4CFD-9C2E-3EC3D591CDDD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5627043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458" r:id="rId1"/>
    <p:sldLayoutId id="2147484459" r:id="rId2"/>
    <p:sldLayoutId id="2147484460" r:id="rId3"/>
    <p:sldLayoutId id="2147484461" r:id="rId4"/>
    <p:sldLayoutId id="2147484462" r:id="rId5"/>
    <p:sldLayoutId id="2147484463" r:id="rId6"/>
    <p:sldLayoutId id="2147484464" r:id="rId7"/>
    <p:sldLayoutId id="2147484465" r:id="rId8"/>
    <p:sldLayoutId id="2147484466" r:id="rId9"/>
    <p:sldLayoutId id="2147484467" r:id="rId10"/>
    <p:sldLayoutId id="2147484468" r:id="rId11"/>
    <p:sldLayoutId id="2147484469" r:id="rId12"/>
    <p:sldLayoutId id="2147484470" r:id="rId13"/>
    <p:sldLayoutId id="2147484471" r:id="rId14"/>
    <p:sldLayoutId id="2147484472" r:id="rId15"/>
    <p:sldLayoutId id="2147484473" r:id="rId16"/>
    <p:sldLayoutId id="2147484474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12.jpeg"/><Relationship Id="rId7" Type="http://schemas.openxmlformats.org/officeDocument/2006/relationships/image" Target="../media/image1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Relationship Id="rId9" Type="http://schemas.openxmlformats.org/officeDocument/2006/relationships/image" Target="../media/image2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5.xml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7.jpe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38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9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.png"/><Relationship Id="rId4" Type="http://schemas.openxmlformats.org/officeDocument/2006/relationships/image" Target="../media/image5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7.xml"/><Relationship Id="rId13" Type="http://schemas.openxmlformats.org/officeDocument/2006/relationships/diagramLayout" Target="../diagrams/layout8.xml"/><Relationship Id="rId18" Type="http://schemas.openxmlformats.org/officeDocument/2006/relationships/diagramLayout" Target="../diagrams/layout9.xml"/><Relationship Id="rId26" Type="http://schemas.microsoft.com/office/2007/relationships/diagramDrawing" Target="../diagrams/drawing10.xml"/><Relationship Id="rId3" Type="http://schemas.openxmlformats.org/officeDocument/2006/relationships/diagramLayout" Target="../diagrams/layout6.xml"/><Relationship Id="rId21" Type="http://schemas.microsoft.com/office/2007/relationships/diagramDrawing" Target="../diagrams/drawing9.xml"/><Relationship Id="rId7" Type="http://schemas.openxmlformats.org/officeDocument/2006/relationships/diagramData" Target="../diagrams/data7.xml"/><Relationship Id="rId12" Type="http://schemas.openxmlformats.org/officeDocument/2006/relationships/diagramData" Target="../diagrams/data8.xml"/><Relationship Id="rId17" Type="http://schemas.openxmlformats.org/officeDocument/2006/relationships/diagramData" Target="../diagrams/data9.xml"/><Relationship Id="rId25" Type="http://schemas.openxmlformats.org/officeDocument/2006/relationships/diagramColors" Target="../diagrams/colors10.xml"/><Relationship Id="rId2" Type="http://schemas.openxmlformats.org/officeDocument/2006/relationships/diagramData" Target="../diagrams/data6.xml"/><Relationship Id="rId16" Type="http://schemas.microsoft.com/office/2007/relationships/diagramDrawing" Target="../diagrams/drawing8.xml"/><Relationship Id="rId20" Type="http://schemas.openxmlformats.org/officeDocument/2006/relationships/diagramColors" Target="../diagrams/colors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11" Type="http://schemas.microsoft.com/office/2007/relationships/diagramDrawing" Target="../diagrams/drawing7.xml"/><Relationship Id="rId24" Type="http://schemas.openxmlformats.org/officeDocument/2006/relationships/diagramQuickStyle" Target="../diagrams/quickStyle10.xml"/><Relationship Id="rId5" Type="http://schemas.openxmlformats.org/officeDocument/2006/relationships/diagramColors" Target="../diagrams/colors6.xml"/><Relationship Id="rId15" Type="http://schemas.openxmlformats.org/officeDocument/2006/relationships/diagramColors" Target="../diagrams/colors8.xml"/><Relationship Id="rId23" Type="http://schemas.openxmlformats.org/officeDocument/2006/relationships/diagramLayout" Target="../diagrams/layout10.xml"/><Relationship Id="rId10" Type="http://schemas.openxmlformats.org/officeDocument/2006/relationships/diagramColors" Target="../diagrams/colors7.xml"/><Relationship Id="rId19" Type="http://schemas.openxmlformats.org/officeDocument/2006/relationships/diagramQuickStyle" Target="../diagrams/quickStyle9.xml"/><Relationship Id="rId4" Type="http://schemas.openxmlformats.org/officeDocument/2006/relationships/diagramQuickStyle" Target="../diagrams/quickStyle6.xml"/><Relationship Id="rId9" Type="http://schemas.openxmlformats.org/officeDocument/2006/relationships/diagramQuickStyle" Target="../diagrams/quickStyle7.xml"/><Relationship Id="rId14" Type="http://schemas.openxmlformats.org/officeDocument/2006/relationships/diagramQuickStyle" Target="../diagrams/quickStyle8.xml"/><Relationship Id="rId22" Type="http://schemas.openxmlformats.org/officeDocument/2006/relationships/diagramData" Target="../diagrams/data10.xml"/><Relationship Id="rId27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13" Type="http://schemas.openxmlformats.org/officeDocument/2006/relationships/diagramLayout" Target="../diagrams/layout13.xml"/><Relationship Id="rId18" Type="http://schemas.openxmlformats.org/officeDocument/2006/relationships/diagramLayout" Target="../diagrams/layout14.xml"/><Relationship Id="rId26" Type="http://schemas.openxmlformats.org/officeDocument/2006/relationships/diagramColors" Target="../diagrams/colors15.xml"/><Relationship Id="rId3" Type="http://schemas.openxmlformats.org/officeDocument/2006/relationships/diagramLayout" Target="../diagrams/layout11.xml"/><Relationship Id="rId21" Type="http://schemas.microsoft.com/office/2007/relationships/diagramDrawing" Target="../diagrams/drawing14.xml"/><Relationship Id="rId7" Type="http://schemas.openxmlformats.org/officeDocument/2006/relationships/diagramData" Target="../diagrams/data12.xml"/><Relationship Id="rId12" Type="http://schemas.openxmlformats.org/officeDocument/2006/relationships/diagramData" Target="../diagrams/data13.xml"/><Relationship Id="rId17" Type="http://schemas.openxmlformats.org/officeDocument/2006/relationships/diagramData" Target="../diagrams/data14.xml"/><Relationship Id="rId25" Type="http://schemas.openxmlformats.org/officeDocument/2006/relationships/diagramQuickStyle" Target="../diagrams/quickStyle15.xml"/><Relationship Id="rId2" Type="http://schemas.openxmlformats.org/officeDocument/2006/relationships/diagramData" Target="../diagrams/data11.xml"/><Relationship Id="rId16" Type="http://schemas.microsoft.com/office/2007/relationships/diagramDrawing" Target="../diagrams/drawing13.xml"/><Relationship Id="rId20" Type="http://schemas.openxmlformats.org/officeDocument/2006/relationships/diagramColors" Target="../diagrams/colors14.xml"/><Relationship Id="rId29" Type="http://schemas.openxmlformats.org/officeDocument/2006/relationships/diagramLayout" Target="../diagrams/layout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24" Type="http://schemas.openxmlformats.org/officeDocument/2006/relationships/diagramLayout" Target="../diagrams/layout15.xml"/><Relationship Id="rId32" Type="http://schemas.microsoft.com/office/2007/relationships/diagramDrawing" Target="../diagrams/drawing16.xml"/><Relationship Id="rId5" Type="http://schemas.openxmlformats.org/officeDocument/2006/relationships/diagramColors" Target="../diagrams/colors11.xml"/><Relationship Id="rId15" Type="http://schemas.openxmlformats.org/officeDocument/2006/relationships/diagramColors" Target="../diagrams/colors13.xml"/><Relationship Id="rId23" Type="http://schemas.openxmlformats.org/officeDocument/2006/relationships/diagramData" Target="../diagrams/data15.xml"/><Relationship Id="rId28" Type="http://schemas.openxmlformats.org/officeDocument/2006/relationships/diagramData" Target="../diagrams/data16.xml"/><Relationship Id="rId10" Type="http://schemas.openxmlformats.org/officeDocument/2006/relationships/diagramColors" Target="../diagrams/colors12.xml"/><Relationship Id="rId19" Type="http://schemas.openxmlformats.org/officeDocument/2006/relationships/diagramQuickStyle" Target="../diagrams/quickStyle14.xml"/><Relationship Id="rId31" Type="http://schemas.openxmlformats.org/officeDocument/2006/relationships/diagramColors" Target="../diagrams/colors16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Relationship Id="rId14" Type="http://schemas.openxmlformats.org/officeDocument/2006/relationships/diagramQuickStyle" Target="../diagrams/quickStyle13.xml"/><Relationship Id="rId22" Type="http://schemas.openxmlformats.org/officeDocument/2006/relationships/image" Target="../media/image3.png"/><Relationship Id="rId27" Type="http://schemas.microsoft.com/office/2007/relationships/diagramDrawing" Target="../diagrams/drawing15.xml"/><Relationship Id="rId30" Type="http://schemas.openxmlformats.org/officeDocument/2006/relationships/diagramQuickStyle" Target="../diagrams/quickStyle16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8.xml"/><Relationship Id="rId13" Type="http://schemas.openxmlformats.org/officeDocument/2006/relationships/diagramLayout" Target="../diagrams/layout19.xml"/><Relationship Id="rId3" Type="http://schemas.openxmlformats.org/officeDocument/2006/relationships/diagramLayout" Target="../diagrams/layout17.xml"/><Relationship Id="rId7" Type="http://schemas.openxmlformats.org/officeDocument/2006/relationships/diagramData" Target="../diagrams/data18.xml"/><Relationship Id="rId12" Type="http://schemas.openxmlformats.org/officeDocument/2006/relationships/diagramData" Target="../diagrams/data19.xml"/><Relationship Id="rId17" Type="http://schemas.openxmlformats.org/officeDocument/2006/relationships/image" Target="../media/image3.png"/><Relationship Id="rId2" Type="http://schemas.openxmlformats.org/officeDocument/2006/relationships/diagramData" Target="../diagrams/data17.xml"/><Relationship Id="rId16" Type="http://schemas.microsoft.com/office/2007/relationships/diagramDrawing" Target="../diagrams/drawing1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11" Type="http://schemas.microsoft.com/office/2007/relationships/diagramDrawing" Target="../diagrams/drawing18.xml"/><Relationship Id="rId5" Type="http://schemas.openxmlformats.org/officeDocument/2006/relationships/diagramColors" Target="../diagrams/colors17.xml"/><Relationship Id="rId15" Type="http://schemas.openxmlformats.org/officeDocument/2006/relationships/diagramColors" Target="../diagrams/colors19.xml"/><Relationship Id="rId10" Type="http://schemas.openxmlformats.org/officeDocument/2006/relationships/diagramColors" Target="../diagrams/colors18.xml"/><Relationship Id="rId4" Type="http://schemas.openxmlformats.org/officeDocument/2006/relationships/diagramQuickStyle" Target="../diagrams/quickStyle17.xml"/><Relationship Id="rId9" Type="http://schemas.openxmlformats.org/officeDocument/2006/relationships/diagramQuickStyle" Target="../diagrams/quickStyle18.xml"/><Relationship Id="rId14" Type="http://schemas.openxmlformats.org/officeDocument/2006/relationships/diagramQuickStyle" Target="../diagrams/quickStyle19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1.xml"/><Relationship Id="rId13" Type="http://schemas.openxmlformats.org/officeDocument/2006/relationships/diagramLayout" Target="../diagrams/layout22.xml"/><Relationship Id="rId18" Type="http://schemas.openxmlformats.org/officeDocument/2006/relationships/diagramLayout" Target="../diagrams/layout23.xml"/><Relationship Id="rId26" Type="http://schemas.openxmlformats.org/officeDocument/2006/relationships/diagramColors" Target="../diagrams/colors24.xml"/><Relationship Id="rId3" Type="http://schemas.openxmlformats.org/officeDocument/2006/relationships/diagramLayout" Target="../diagrams/layout20.xml"/><Relationship Id="rId21" Type="http://schemas.microsoft.com/office/2007/relationships/diagramDrawing" Target="../diagrams/drawing23.xml"/><Relationship Id="rId7" Type="http://schemas.openxmlformats.org/officeDocument/2006/relationships/diagramData" Target="../diagrams/data21.xml"/><Relationship Id="rId12" Type="http://schemas.openxmlformats.org/officeDocument/2006/relationships/diagramData" Target="../diagrams/data22.xml"/><Relationship Id="rId17" Type="http://schemas.openxmlformats.org/officeDocument/2006/relationships/diagramData" Target="../diagrams/data23.xml"/><Relationship Id="rId25" Type="http://schemas.openxmlformats.org/officeDocument/2006/relationships/diagramQuickStyle" Target="../diagrams/quickStyle24.xml"/><Relationship Id="rId2" Type="http://schemas.openxmlformats.org/officeDocument/2006/relationships/diagramData" Target="../diagrams/data20.xml"/><Relationship Id="rId16" Type="http://schemas.microsoft.com/office/2007/relationships/diagramDrawing" Target="../diagrams/drawing22.xml"/><Relationship Id="rId20" Type="http://schemas.openxmlformats.org/officeDocument/2006/relationships/diagramColors" Target="../diagrams/colors2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11" Type="http://schemas.microsoft.com/office/2007/relationships/diagramDrawing" Target="../diagrams/drawing21.xml"/><Relationship Id="rId24" Type="http://schemas.openxmlformats.org/officeDocument/2006/relationships/diagramLayout" Target="../diagrams/layout24.xml"/><Relationship Id="rId5" Type="http://schemas.openxmlformats.org/officeDocument/2006/relationships/diagramColors" Target="../diagrams/colors20.xml"/><Relationship Id="rId15" Type="http://schemas.openxmlformats.org/officeDocument/2006/relationships/diagramColors" Target="../diagrams/colors22.xml"/><Relationship Id="rId23" Type="http://schemas.openxmlformats.org/officeDocument/2006/relationships/diagramData" Target="../diagrams/data24.xml"/><Relationship Id="rId10" Type="http://schemas.openxmlformats.org/officeDocument/2006/relationships/diagramColors" Target="../diagrams/colors21.xml"/><Relationship Id="rId19" Type="http://schemas.openxmlformats.org/officeDocument/2006/relationships/diagramQuickStyle" Target="../diagrams/quickStyle23.xml"/><Relationship Id="rId4" Type="http://schemas.openxmlformats.org/officeDocument/2006/relationships/diagramQuickStyle" Target="../diagrams/quickStyle20.xml"/><Relationship Id="rId9" Type="http://schemas.openxmlformats.org/officeDocument/2006/relationships/diagramQuickStyle" Target="../diagrams/quickStyle21.xml"/><Relationship Id="rId14" Type="http://schemas.openxmlformats.org/officeDocument/2006/relationships/diagramQuickStyle" Target="../diagrams/quickStyle22.xml"/><Relationship Id="rId22" Type="http://schemas.openxmlformats.org/officeDocument/2006/relationships/image" Target="../media/image3.png"/><Relationship Id="rId27" Type="http://schemas.microsoft.com/office/2007/relationships/diagramDrawing" Target="../diagrams/drawing2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6.xml"/><Relationship Id="rId13" Type="http://schemas.openxmlformats.org/officeDocument/2006/relationships/diagramLayout" Target="../diagrams/layout27.xml"/><Relationship Id="rId3" Type="http://schemas.openxmlformats.org/officeDocument/2006/relationships/diagramLayout" Target="../diagrams/layout25.xml"/><Relationship Id="rId7" Type="http://schemas.openxmlformats.org/officeDocument/2006/relationships/diagramData" Target="../diagrams/data26.xml"/><Relationship Id="rId12" Type="http://schemas.openxmlformats.org/officeDocument/2006/relationships/diagramData" Target="../diagrams/data27.xml"/><Relationship Id="rId17" Type="http://schemas.openxmlformats.org/officeDocument/2006/relationships/image" Target="../media/image3.png"/><Relationship Id="rId2" Type="http://schemas.openxmlformats.org/officeDocument/2006/relationships/diagramData" Target="../diagrams/data25.xml"/><Relationship Id="rId16" Type="http://schemas.microsoft.com/office/2007/relationships/diagramDrawing" Target="../diagrams/drawing2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11" Type="http://schemas.microsoft.com/office/2007/relationships/diagramDrawing" Target="../diagrams/drawing26.xml"/><Relationship Id="rId5" Type="http://schemas.openxmlformats.org/officeDocument/2006/relationships/diagramColors" Target="../diagrams/colors25.xml"/><Relationship Id="rId15" Type="http://schemas.openxmlformats.org/officeDocument/2006/relationships/diagramColors" Target="../diagrams/colors27.xml"/><Relationship Id="rId10" Type="http://schemas.openxmlformats.org/officeDocument/2006/relationships/diagramColors" Target="../diagrams/colors26.xml"/><Relationship Id="rId4" Type="http://schemas.openxmlformats.org/officeDocument/2006/relationships/diagramQuickStyle" Target="../diagrams/quickStyle25.xml"/><Relationship Id="rId9" Type="http://schemas.openxmlformats.org/officeDocument/2006/relationships/diagramQuickStyle" Target="../diagrams/quickStyle26.xml"/><Relationship Id="rId14" Type="http://schemas.openxmlformats.org/officeDocument/2006/relationships/diagramQuickStyle" Target="../diagrams/quickStyle2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jpe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9.xml"/><Relationship Id="rId13" Type="http://schemas.openxmlformats.org/officeDocument/2006/relationships/image" Target="../media/image66.jpeg"/><Relationship Id="rId3" Type="http://schemas.openxmlformats.org/officeDocument/2006/relationships/diagramLayout" Target="../diagrams/layout28.xml"/><Relationship Id="rId7" Type="http://schemas.openxmlformats.org/officeDocument/2006/relationships/diagramData" Target="../diagrams/data29.xml"/><Relationship Id="rId12" Type="http://schemas.openxmlformats.org/officeDocument/2006/relationships/image" Target="../media/image3.png"/><Relationship Id="rId2" Type="http://schemas.openxmlformats.org/officeDocument/2006/relationships/diagramData" Target="../diagrams/data2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8.xml"/><Relationship Id="rId11" Type="http://schemas.microsoft.com/office/2007/relationships/diagramDrawing" Target="../diagrams/drawing29.xml"/><Relationship Id="rId5" Type="http://schemas.openxmlformats.org/officeDocument/2006/relationships/diagramColors" Target="../diagrams/colors28.xml"/><Relationship Id="rId15" Type="http://schemas.openxmlformats.org/officeDocument/2006/relationships/image" Target="../media/image68.jpeg"/><Relationship Id="rId10" Type="http://schemas.openxmlformats.org/officeDocument/2006/relationships/diagramColors" Target="../diagrams/colors29.xml"/><Relationship Id="rId4" Type="http://schemas.openxmlformats.org/officeDocument/2006/relationships/diagramQuickStyle" Target="../diagrams/quickStyle28.xml"/><Relationship Id="rId9" Type="http://schemas.openxmlformats.org/officeDocument/2006/relationships/diagramQuickStyle" Target="../diagrams/quickStyle29.xml"/><Relationship Id="rId14" Type="http://schemas.openxmlformats.org/officeDocument/2006/relationships/image" Target="../media/image67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emf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0.xml"/><Relationship Id="rId3" Type="http://schemas.openxmlformats.org/officeDocument/2006/relationships/image" Target="../media/image83.jpeg"/><Relationship Id="rId7" Type="http://schemas.openxmlformats.org/officeDocument/2006/relationships/diagramQuickStyle" Target="../diagrams/quickStyle30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0.xml"/><Relationship Id="rId5" Type="http://schemas.openxmlformats.org/officeDocument/2006/relationships/diagramData" Target="../diagrams/data30.xml"/><Relationship Id="rId4" Type="http://schemas.openxmlformats.org/officeDocument/2006/relationships/image" Target="../media/image84.jpeg"/><Relationship Id="rId9" Type="http://schemas.microsoft.com/office/2007/relationships/diagramDrawing" Target="../diagrams/drawing3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31.xml"/><Relationship Id="rId13" Type="http://schemas.openxmlformats.org/officeDocument/2006/relationships/diagramColors" Target="../diagrams/colors32.xml"/><Relationship Id="rId3" Type="http://schemas.openxmlformats.org/officeDocument/2006/relationships/image" Target="../media/image88.jpeg"/><Relationship Id="rId7" Type="http://schemas.openxmlformats.org/officeDocument/2006/relationships/diagramQuickStyle" Target="../diagrams/quickStyle31.xml"/><Relationship Id="rId12" Type="http://schemas.openxmlformats.org/officeDocument/2006/relationships/diagramQuickStyle" Target="../diagrams/quickStyle32.xml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31.xml"/><Relationship Id="rId11" Type="http://schemas.openxmlformats.org/officeDocument/2006/relationships/diagramLayout" Target="../diagrams/layout32.xml"/><Relationship Id="rId5" Type="http://schemas.openxmlformats.org/officeDocument/2006/relationships/diagramData" Target="../diagrams/data31.xml"/><Relationship Id="rId10" Type="http://schemas.openxmlformats.org/officeDocument/2006/relationships/diagramData" Target="../diagrams/data32.xml"/><Relationship Id="rId4" Type="http://schemas.openxmlformats.org/officeDocument/2006/relationships/image" Target="../media/image3.png"/><Relationship Id="rId9" Type="http://schemas.microsoft.com/office/2007/relationships/diagramDrawing" Target="../diagrams/drawing31.xml"/><Relationship Id="rId14" Type="http://schemas.microsoft.com/office/2007/relationships/diagramDrawing" Target="../diagrams/drawing3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jpe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33.xml"/><Relationship Id="rId7" Type="http://schemas.microsoft.com/office/2007/relationships/diagramDrawing" Target="../diagrams/drawing33.xml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3.xml"/><Relationship Id="rId5" Type="http://schemas.openxmlformats.org/officeDocument/2006/relationships/diagramQuickStyle" Target="../diagrams/quickStyle33.xml"/><Relationship Id="rId4" Type="http://schemas.openxmlformats.org/officeDocument/2006/relationships/diagramLayout" Target="../diagrams/layout33.xml"/><Relationship Id="rId9" Type="http://schemas.openxmlformats.org/officeDocument/2006/relationships/image" Target="../media/image92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7504" y="794383"/>
            <a:ext cx="3995936" cy="5993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</p:pic>
      <p:pic>
        <p:nvPicPr>
          <p:cNvPr id="4" name="Рисунок 3" descr="1317_b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108" y="191360"/>
            <a:ext cx="638039" cy="744380"/>
          </a:xfrm>
          <a:prstGeom prst="bevel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2627784" y="2420888"/>
            <a:ext cx="6408712" cy="286232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</a:t>
            </a:r>
            <a:endParaRPr lang="en-US" sz="36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err="1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год  и </a:t>
            </a:r>
            <a:endParaRPr lang="en-US" sz="3600" b="1" dirty="0" smtClean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плановый период</a:t>
            </a:r>
          </a:p>
          <a:p>
            <a:pPr algn="ctr"/>
            <a:r>
              <a:rPr lang="ru-RU" sz="3600" b="1" dirty="0" smtClean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2022 и 2023 годов</a:t>
            </a:r>
            <a:endParaRPr lang="ru-RU" sz="3600" b="1" dirty="0">
              <a:ln w="18000">
                <a:solidFill>
                  <a:schemeClr val="tx1"/>
                </a:solidFill>
                <a:prstDash val="solid"/>
                <a:miter lim="800000"/>
              </a:ln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419872" y="1800597"/>
            <a:ext cx="5868144" cy="584775"/>
          </a:xfrm>
          <a:prstGeom prst="rect">
            <a:avLst/>
          </a:prstGeom>
          <a:noFill/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dirty="0">
                <a:ln w="18000">
                  <a:solidFill>
                    <a:schemeClr val="tx1"/>
                  </a:solidFill>
                  <a:prstDash val="solid"/>
                  <a:miter lim="800000"/>
                </a:ln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 ДЛЯ ГРАЖДАН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4475591" y="147888"/>
            <a:ext cx="468052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/>
            <a:r>
              <a:rPr lang="ru-RU" sz="1200" b="1" cap="all" spc="0" dirty="0" smtClean="0">
                <a:ln w="90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algn="r"/>
            <a:r>
              <a:rPr lang="ru-RU" sz="1200" b="1" cap="all" spc="0" dirty="0" smtClean="0">
                <a:ln w="9000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spc="0" dirty="0">
              <a:ln w="9000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00132" y="578910"/>
            <a:ext cx="6858016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Основные параметры бюджета 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Белокалитвинского района на 2021 год</a:t>
            </a:r>
            <a:endParaRPr lang="ru-RU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Загнутый угол 6"/>
          <p:cNvSpPr/>
          <p:nvPr/>
        </p:nvSpPr>
        <p:spPr>
          <a:xfrm>
            <a:off x="214282" y="1988840"/>
            <a:ext cx="2413502" cy="720080"/>
          </a:xfrm>
          <a:prstGeom prst="foldedCorner">
            <a:avLst>
              <a:gd name="adj" fmla="val 11377"/>
            </a:avLst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доходы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физических лиц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437 963,2</a:t>
            </a:r>
          </a:p>
          <a:p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Загнутый угол 7"/>
          <p:cNvSpPr/>
          <p:nvPr/>
        </p:nvSpPr>
        <p:spPr>
          <a:xfrm>
            <a:off x="1835696" y="2852936"/>
            <a:ext cx="2143140" cy="714380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13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Налоги на совокупный</a:t>
            </a:r>
          </a:p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доход  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10 037,0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Загнутый угол 8"/>
          <p:cNvSpPr/>
          <p:nvPr/>
        </p:nvSpPr>
        <p:spPr>
          <a:xfrm>
            <a:off x="251520" y="3717032"/>
            <a:ext cx="2214578" cy="648072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Государственная пошлина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15 314,2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Загнутый угол 9"/>
          <p:cNvSpPr/>
          <p:nvPr/>
        </p:nvSpPr>
        <p:spPr>
          <a:xfrm>
            <a:off x="1907704" y="4437112"/>
            <a:ext cx="2076262" cy="432048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Акцизы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38 088,3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Загнутый угол 10"/>
          <p:cNvSpPr/>
          <p:nvPr/>
        </p:nvSpPr>
        <p:spPr>
          <a:xfrm>
            <a:off x="323528" y="5013176"/>
            <a:ext cx="2160240" cy="576064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Финансовая помощь 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из областного бюджета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3 069 797,0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Загнутый угол 11"/>
          <p:cNvSpPr/>
          <p:nvPr/>
        </p:nvSpPr>
        <p:spPr>
          <a:xfrm>
            <a:off x="1907704" y="5661248"/>
            <a:ext cx="2073412" cy="500066"/>
          </a:xfrm>
          <a:prstGeom prst="foldedCorner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Налог на имущество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28 505,1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Загнутый угол 12"/>
          <p:cNvSpPr/>
          <p:nvPr/>
        </p:nvSpPr>
        <p:spPr>
          <a:xfrm>
            <a:off x="5214942" y="2000240"/>
            <a:ext cx="2071702" cy="492656"/>
          </a:xfrm>
          <a:prstGeom prst="foldedCorner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Социальная политика 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1 306 276,9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Загнутый угол 13"/>
          <p:cNvSpPr/>
          <p:nvPr/>
        </p:nvSpPr>
        <p:spPr>
          <a:xfrm>
            <a:off x="7215206" y="2570729"/>
            <a:ext cx="1714512" cy="421218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Образование  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1 506 772,4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Загнутый угол 14"/>
          <p:cNvSpPr/>
          <p:nvPr/>
        </p:nvSpPr>
        <p:spPr>
          <a:xfrm>
            <a:off x="6999467" y="3636479"/>
            <a:ext cx="1928826" cy="492656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Здравоохранение </a:t>
            </a:r>
          </a:p>
          <a:p>
            <a:pPr algn="ctr"/>
            <a:r>
              <a:rPr lang="ru-RU" sz="14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42 096,3</a:t>
            </a:r>
            <a:endParaRPr lang="ru-RU" sz="14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Загнутый угол 15"/>
          <p:cNvSpPr/>
          <p:nvPr/>
        </p:nvSpPr>
        <p:spPr>
          <a:xfrm>
            <a:off x="5174510" y="4217130"/>
            <a:ext cx="2143140" cy="642942"/>
          </a:xfrm>
          <a:prstGeom prst="foldedCorner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Жилищно-коммунальное</a:t>
            </a:r>
          </a:p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хозяйство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362 258,6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Загнутый угол 16"/>
          <p:cNvSpPr/>
          <p:nvPr/>
        </p:nvSpPr>
        <p:spPr>
          <a:xfrm>
            <a:off x="7070905" y="4953786"/>
            <a:ext cx="1857388" cy="504056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Дорожный фонд  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126 277,7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Загнутый угол 17"/>
          <p:cNvSpPr/>
          <p:nvPr/>
        </p:nvSpPr>
        <p:spPr>
          <a:xfrm>
            <a:off x="5202754" y="5553868"/>
            <a:ext cx="1785950" cy="448578"/>
          </a:xfrm>
          <a:prstGeom prst="foldedCorner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Сельское хозяйство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5 289,8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Загнутый угол 18"/>
          <p:cNvSpPr/>
          <p:nvPr/>
        </p:nvSpPr>
        <p:spPr>
          <a:xfrm>
            <a:off x="6983768" y="6111090"/>
            <a:ext cx="1857388" cy="500066"/>
          </a:xfrm>
          <a:prstGeom prst="foldedCorner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Иные расходы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191 161,2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214282" y="1643050"/>
            <a:ext cx="121444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7715272" y="1643050"/>
            <a:ext cx="1214446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200" b="1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6" name="Рисунок 35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8461" y="126298"/>
            <a:ext cx="571504" cy="660403"/>
          </a:xfrm>
          <a:prstGeom prst="rect">
            <a:avLst/>
          </a:prstGeom>
        </p:spPr>
      </p:pic>
      <p:sp>
        <p:nvSpPr>
          <p:cNvPr id="37" name="Прямоугольник 36"/>
          <p:cNvSpPr/>
          <p:nvPr/>
        </p:nvSpPr>
        <p:spPr>
          <a:xfrm>
            <a:off x="1357290" y="1285860"/>
            <a:ext cx="264320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Доходы бюджета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3 630 284,3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214942" y="1285860"/>
            <a:ext cx="2643206" cy="646331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Расходы бюджета</a:t>
            </a:r>
          </a:p>
          <a:p>
            <a:pPr algn="ctr"/>
            <a:r>
              <a:rPr lang="ru-RU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3 630 284,3</a:t>
            </a:r>
          </a:p>
        </p:txBody>
      </p:sp>
      <p:sp>
        <p:nvSpPr>
          <p:cNvPr id="23" name="Загнутый угол 22"/>
          <p:cNvSpPr/>
          <p:nvPr/>
        </p:nvSpPr>
        <p:spPr>
          <a:xfrm>
            <a:off x="323528" y="6237312"/>
            <a:ext cx="2073412" cy="428058"/>
          </a:xfrm>
          <a:prstGeom prst="foldedCorne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Иные доходы 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30 579,5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25" name="Загнутый угол 24"/>
          <p:cNvSpPr/>
          <p:nvPr/>
        </p:nvSpPr>
        <p:spPr>
          <a:xfrm>
            <a:off x="5214942" y="3053518"/>
            <a:ext cx="1857388" cy="513298"/>
          </a:xfrm>
          <a:prstGeom prst="foldedCorner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300" b="1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Культура</a:t>
            </a:r>
          </a:p>
          <a:p>
            <a:pPr algn="ctr"/>
            <a:r>
              <a:rPr lang="ru-RU" sz="1300" b="1" u="sng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90 151,4</a:t>
            </a:r>
            <a:endParaRPr lang="ru-RU" sz="1300" b="1" u="sng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dohody-byudzheta-nizhegorodskoy-oblasti-vyrastut-v-sleduyushchem-godu-9403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643050"/>
            <a:ext cx="9144000" cy="521495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571472" y="714356"/>
            <a:ext cx="814393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Динамика доходов   бюджета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Белокалитвинского района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0" y="1714488"/>
            <a:ext cx="1571604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8402"/>
            <a:ext cx="571504" cy="660403"/>
          </a:xfrm>
          <a:prstGeom prst="rect">
            <a:avLst/>
          </a:prstGeom>
        </p:spPr>
      </p:pic>
      <p:graphicFrame>
        <p:nvGraphicFramePr>
          <p:cNvPr id="10" name="Диаграмма 9"/>
          <p:cNvGraphicFramePr>
            <a:graphicFrameLocks/>
          </p:cNvGraphicFramePr>
          <p:nvPr/>
        </p:nvGraphicFramePr>
        <p:xfrm>
          <a:off x="1000100" y="2143116"/>
          <a:ext cx="7143750" cy="4557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19405" y="548680"/>
            <a:ext cx="8538875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Крупнейшие налогоплательщики Белокалитвинского района</a:t>
            </a:r>
            <a:endParaRPr lang="ru-RU" sz="32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123728" y="2564904"/>
            <a:ext cx="4714908" cy="571504"/>
          </a:xfrm>
          <a:prstGeom prst="roundRect">
            <a:avLst/>
          </a:prstGeom>
          <a:solidFill>
            <a:srgbClr val="A6F09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«Шахтоуправление </a:t>
            </a:r>
            <a:r>
              <a:rPr lang="ru-RU" b="1" dirty="0" err="1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Садкинское</a:t>
            </a:r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23728" y="3284984"/>
            <a:ext cx="4714908" cy="571504"/>
          </a:xfrm>
          <a:prstGeom prst="roundRect">
            <a:avLst/>
          </a:prstGeom>
          <a:solidFill>
            <a:srgbClr val="5DE7A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«Алунекст»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23728" y="4005064"/>
            <a:ext cx="4714908" cy="571504"/>
          </a:xfrm>
          <a:prstGeom prst="roundRect">
            <a:avLst/>
          </a:prstGeom>
          <a:solidFill>
            <a:srgbClr val="C9F7F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«БК-Алпроф»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123728" y="4797152"/>
            <a:ext cx="4714908" cy="571504"/>
          </a:xfrm>
          <a:prstGeom prst="roundRect">
            <a:avLst/>
          </a:prstGeom>
          <a:solidFill>
            <a:srgbClr val="9BD6E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ЗАО «Феррум»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2123728" y="5589240"/>
            <a:ext cx="4714908" cy="571504"/>
          </a:xfrm>
          <a:prstGeom prst="roundRect">
            <a:avLst/>
          </a:prstGeom>
          <a:solidFill>
            <a:srgbClr val="74ABD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ООО «СБП-Регион»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2143108" y="1857364"/>
            <a:ext cx="4714908" cy="500066"/>
          </a:xfrm>
          <a:prstGeom prst="roundRect">
            <a:avLst/>
          </a:prstGeom>
          <a:solidFill>
            <a:srgbClr val="E2F8C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АО «Алюминий металлург Русс»</a:t>
            </a:r>
            <a:endParaRPr lang="ru-RU" b="1" dirty="0">
              <a:solidFill>
                <a:schemeClr val="accent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 descr="C:\Documents and Settings\Bud6\Рабочий стол\БЮДЖЕТ для граждан 2018\30645147.6ygcqxqf8b.W66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16" y="4857760"/>
            <a:ext cx="2285984" cy="1484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3" name="Picture 3" descr="C:\Documents and Settings\Bud6\Рабочий стол\БЮДЖЕТ для граждан 2018\c2RlbGFub3VuYXMucnUvdXBsb2Fkcy85LzEvOTEyMTQwOTg0Njc3Ml9vcmlnLmpwZWc_X19pZD01MjU4OA==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58016" y="3357562"/>
            <a:ext cx="2285984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4" name="Picture 4" descr="C:\Documents and Settings\Bud6\Рабочий стол\БЮДЖЕТ для граждан 2018\IMG_2786-1024x68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4857760"/>
            <a:ext cx="2199183" cy="1500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5" name="Picture 5" descr="C:\Documents and Settings\Bud6\Рабочий стол\БЮДЖЕТ для граждан 2018\DSC08016_m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3284984"/>
            <a:ext cx="2143107" cy="171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6" name="Picture 6" descr="C:\Documents and Settings\Bud6\Рабочий стол\БЮДЖЕТ для граждан 2018\img_089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1785926"/>
            <a:ext cx="2143108" cy="15710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7" name="Picture 7" descr="C:\Documents and Settings\Bud6\Рабочий стол\БЮДЖЕТ для граждан 2018\3528_6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58016" y="1785926"/>
            <a:ext cx="2285985" cy="1643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79512" y="138465"/>
            <a:ext cx="571504" cy="660403"/>
          </a:xfrm>
          <a:prstGeom prst="rect">
            <a:avLst/>
          </a:prstGeom>
        </p:spPr>
      </p:pic>
      <p:sp>
        <p:nvSpPr>
          <p:cNvPr id="18" name="Прямоугольник 17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476672"/>
            <a:ext cx="7382054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Собственные доходы  бюджета</a:t>
            </a:r>
          </a:p>
          <a:p>
            <a:pPr algn="ctr"/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района, млн. рублей</a:t>
            </a:r>
            <a:endParaRPr lang="ru-RU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2" descr="E:\Мои документы_c_D\Бюджет для граждан\2018-2020 Бюджет для граждан 1 чтение\бюджет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357298"/>
            <a:ext cx="9144000" cy="5312062"/>
          </a:xfrm>
          <a:prstGeom prst="rect">
            <a:avLst/>
          </a:prstGeom>
          <a:noFill/>
        </p:spPr>
      </p:pic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2845" y="146470"/>
            <a:ext cx="571504" cy="660403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/>
          </p:cNvGraphicFramePr>
          <p:nvPr/>
        </p:nvGraphicFramePr>
        <p:xfrm>
          <a:off x="467544" y="1052736"/>
          <a:ext cx="8033546" cy="54480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402"/>
            <a:ext cx="571504" cy="660403"/>
          </a:xfrm>
          <a:prstGeom prst="rect">
            <a:avLst/>
          </a:prstGeom>
        </p:spPr>
      </p:pic>
      <p:graphicFrame>
        <p:nvGraphicFramePr>
          <p:cNvPr id="7" name="Диаграмма 6"/>
          <p:cNvGraphicFramePr>
            <a:graphicFrameLocks noGrp="1"/>
          </p:cNvGraphicFramePr>
          <p:nvPr/>
        </p:nvGraphicFramePr>
        <p:xfrm>
          <a:off x="209550" y="661987"/>
          <a:ext cx="8724900" cy="598172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402"/>
            <a:ext cx="571504" cy="660403"/>
          </a:xfrm>
          <a:prstGeom prst="rect">
            <a:avLst/>
          </a:prstGeom>
        </p:spPr>
      </p:pic>
      <p:graphicFrame>
        <p:nvGraphicFramePr>
          <p:cNvPr id="6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6336388"/>
              </p:ext>
            </p:extLst>
          </p:nvPr>
        </p:nvGraphicFramePr>
        <p:xfrm>
          <a:off x="179512" y="1071546"/>
          <a:ext cx="8640960" cy="55258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5008" y="2285992"/>
            <a:ext cx="1714512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dirty="0">
              <a:solidFill>
                <a:schemeClr val="accent6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7158" y="642918"/>
            <a:ext cx="8429684" cy="9541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поступлений налога на совокупный доход в бюджет Белокалитвинского района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30037"/>
            <a:ext cx="571504" cy="660403"/>
          </a:xfrm>
          <a:prstGeom prst="rect">
            <a:avLst/>
          </a:prstGeom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428596" y="428604"/>
          <a:ext cx="8358246" cy="62865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642918"/>
            <a:ext cx="842968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поступлений в бюджет </a:t>
            </a:r>
          </a:p>
          <a:p>
            <a:pPr algn="ctr"/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по подакцизным товарам 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(акцизы на нефтепродукты, тыс. рублей)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6803" name="Picture 3" descr="C:\Documents and Settings\Bud6\Рабочий стол\БЮДЖЕТ для граждан 2018\1369214827e9ab7c1b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286512" y="2714620"/>
            <a:ext cx="1857388" cy="4286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98402"/>
            <a:ext cx="571504" cy="660403"/>
          </a:xfrm>
          <a:prstGeom prst="rect">
            <a:avLst/>
          </a:prstGeom>
        </p:spPr>
      </p:pic>
      <p:graphicFrame>
        <p:nvGraphicFramePr>
          <p:cNvPr id="8" name="Диаграмма 7"/>
          <p:cNvGraphicFramePr>
            <a:graphicFrameLocks/>
          </p:cNvGraphicFramePr>
          <p:nvPr/>
        </p:nvGraphicFramePr>
        <p:xfrm>
          <a:off x="428596" y="2852936"/>
          <a:ext cx="8143932" cy="37907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642918"/>
            <a:ext cx="8429684" cy="12003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Динамика поступлений в бюджет</a:t>
            </a:r>
          </a:p>
          <a:p>
            <a:pPr algn="ctr"/>
            <a:r>
              <a:rPr lang="ru-RU" sz="2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sz="24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траспортного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налога , тыс. рублей</a:t>
            </a:r>
            <a:endParaRPr lang="ru-RU" sz="2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98402"/>
            <a:ext cx="571504" cy="660403"/>
          </a:xfrm>
          <a:prstGeom prst="rect">
            <a:avLst/>
          </a:prstGeom>
        </p:spPr>
      </p:pic>
      <p:pic>
        <p:nvPicPr>
          <p:cNvPr id="1028" name="Picture 4" descr="http://amurlenta.ru/wp-content/uploads/2019/03/nalo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928802"/>
            <a:ext cx="9144000" cy="4929198"/>
          </a:xfrm>
          <a:prstGeom prst="rect">
            <a:avLst/>
          </a:prstGeom>
          <a:gradFill>
            <a:gsLst>
              <a:gs pos="39000">
                <a:schemeClr val="accent4">
                  <a:lumMod val="20000"/>
                  <a:lumOff val="80000"/>
                </a:schemeClr>
              </a:gs>
              <a:gs pos="50000">
                <a:srgbClr val="38540A">
                  <a:tint val="44500"/>
                  <a:satMod val="160000"/>
                </a:srgbClr>
              </a:gs>
              <a:gs pos="100000">
                <a:srgbClr val="38540A">
                  <a:tint val="23500"/>
                  <a:satMod val="160000"/>
                </a:srgbClr>
              </a:gs>
            </a:gsLst>
            <a:lin ang="5400000" scaled="0"/>
          </a:gradFill>
        </p:spPr>
      </p:pic>
      <p:graphicFrame>
        <p:nvGraphicFramePr>
          <p:cNvPr id="13" name="Диаграмма 12"/>
          <p:cNvGraphicFramePr>
            <a:graphicFrameLocks/>
          </p:cNvGraphicFramePr>
          <p:nvPr/>
        </p:nvGraphicFramePr>
        <p:xfrm>
          <a:off x="857224" y="1714488"/>
          <a:ext cx="7500990" cy="46434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2710" y="1028175"/>
            <a:ext cx="9144000" cy="67710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1900" b="1" cap="all" spc="0" dirty="0" smtClean="0">
                <a:ln w="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Основные приоритеты и подходы к формированию расходов </a:t>
            </a:r>
            <a:r>
              <a:rPr lang="ru-RU" sz="1900" b="1" cap="all" dirty="0" smtClean="0">
                <a:ln w="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бюджета </a:t>
            </a:r>
            <a:r>
              <a:rPr lang="ru-RU" sz="1900" b="1" cap="all" spc="0" dirty="0" smtClean="0">
                <a:ln w="0">
                  <a:noFill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Белокалитвинского района на 2021-2023 годы</a:t>
            </a:r>
            <a:endParaRPr lang="ru-RU" sz="1900" b="1" cap="all" spc="0" dirty="0">
              <a:ln w="0">
                <a:noFill/>
              </a:ln>
              <a:solidFill>
                <a:schemeClr val="accent3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081" y="124834"/>
            <a:ext cx="571504" cy="571504"/>
          </a:xfrm>
          <a:prstGeom prst="rect">
            <a:avLst/>
          </a:prstGeom>
        </p:spPr>
      </p:pic>
      <p:sp>
        <p:nvSpPr>
          <p:cNvPr id="20" name="Прямоугольник с одним вырезанным углом 19"/>
          <p:cNvSpPr/>
          <p:nvPr/>
        </p:nvSpPr>
        <p:spPr>
          <a:xfrm>
            <a:off x="172081" y="2104100"/>
            <a:ext cx="8715436" cy="1368152"/>
          </a:xfrm>
          <a:prstGeom prst="snip1Rect">
            <a:avLst/>
          </a:prstGeom>
          <a:solidFill>
            <a:schemeClr val="accent3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Исходные данные на 2021 и 2022 годы – утвержденные ассигнования в решении Собрания депутатов от 24.12.2019 № 357 «О бюджете Белокалитвинского района на 2020 год и на плановый период 2021 и 2022 годов», на 2023 год – бюджетные ассигнования 2022 года, установленные данным решением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3" name="Прямоугольник с одним вырезанным углом 12"/>
          <p:cNvSpPr/>
          <p:nvPr/>
        </p:nvSpPr>
        <p:spPr>
          <a:xfrm>
            <a:off x="179512" y="3746068"/>
            <a:ext cx="8715436" cy="1281324"/>
          </a:xfrm>
          <a:prstGeom prst="snip1Rect">
            <a:avLst/>
          </a:prstGeom>
          <a:solidFill>
            <a:schemeClr val="accent4">
              <a:lumMod val="75000"/>
            </a:schemeClr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Основной приоритет – достижение национальных целей развития посредством реализации региональных проектов в соответствии с Указами Президента РФ </a:t>
            </a:r>
          </a:p>
          <a:p>
            <a:pPr algn="just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от 07.05.2018 № 204 и от 21.07.2020 № 474</a:t>
            </a:r>
          </a:p>
        </p:txBody>
      </p:sp>
      <p:sp>
        <p:nvSpPr>
          <p:cNvPr id="17" name="Прямоугольник с одним вырезанным углом 16"/>
          <p:cNvSpPr/>
          <p:nvPr/>
        </p:nvSpPr>
        <p:spPr>
          <a:xfrm>
            <a:off x="216992" y="5301208"/>
            <a:ext cx="8715436" cy="1123594"/>
          </a:xfrm>
          <a:prstGeom prst="snip1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Неснижение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достигнутых ранее показателей уровня оплаты труда категорий работников социальной сферы, определенных в указах Президента Российской Федерации 2012 года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179512" y="1988840"/>
            <a:ext cx="8748464" cy="2677656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dirty="0" smtClean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Основа формирования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проекта бюджета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год и на 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плановый период</a:t>
            </a:r>
          </a:p>
          <a:p>
            <a:pPr algn="ctr"/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202</a:t>
            </a:r>
            <a:r>
              <a:rPr lang="ru-RU" sz="2400" b="1" dirty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dirty="0" smtClean="0">
                <a:solidFill>
                  <a:schemeClr val="accent1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и 2023 годов</a:t>
            </a:r>
            <a:endParaRPr lang="ru-RU" sz="24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07936"/>
            <a:ext cx="571504" cy="660403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419872" y="107936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2550366742"/>
              </p:ext>
            </p:extLst>
          </p:nvPr>
        </p:nvGraphicFramePr>
        <p:xfrm>
          <a:off x="0" y="569601"/>
          <a:ext cx="9144000" cy="58837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214282" y="1142984"/>
            <a:ext cx="2143140" cy="50006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Содержание аппарата управления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14282" y="2357430"/>
            <a:ext cx="2143140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Меры социальной поддержки отдельных категорий граждан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214282" y="1714488"/>
            <a:ext cx="2143140" cy="5715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муниципальных учреждений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>
            <a:off x="2500298" y="3643314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кругленный прямоугольник 13"/>
          <p:cNvSpPr/>
          <p:nvPr/>
        </p:nvSpPr>
        <p:spPr>
          <a:xfrm>
            <a:off x="214282" y="3571876"/>
            <a:ext cx="2214578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Бюджетные инвестиции в муниципальную собственность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ый прямоугольник 15"/>
          <p:cNvSpPr/>
          <p:nvPr/>
        </p:nvSpPr>
        <p:spPr>
          <a:xfrm>
            <a:off x="2714612" y="1142984"/>
            <a:ext cx="4714908" cy="50006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9 органов местного самоуправления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260 работников органов местного самоуправления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7786710" y="1142984"/>
            <a:ext cx="1143008" cy="500066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140 209,6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Скругленный прямоугольник 19"/>
          <p:cNvSpPr/>
          <p:nvPr/>
        </p:nvSpPr>
        <p:spPr>
          <a:xfrm>
            <a:off x="2771800" y="1700808"/>
            <a:ext cx="4643470" cy="571504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110 муниципальный учреждений 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7786710" y="1714488"/>
            <a:ext cx="1143008" cy="500066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1 871 980,2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2786050" y="2357430"/>
            <a:ext cx="4643470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Ветераны труда, труженики тыла, граждане, пострадавшие от политических репрессий, малоимущие семьи и одиноко проживающие граждане, многодетные семьи, дети сироты и дети, оставшиеся без попечения родителей, молодые семьи, граждане, работающие и проживающие в сельской местности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7786710" y="2357430"/>
            <a:ext cx="1143008" cy="1143008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1 014 080,2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Скругленный прямоугольник 25"/>
          <p:cNvSpPr/>
          <p:nvPr/>
        </p:nvSpPr>
        <p:spPr>
          <a:xfrm>
            <a:off x="2857488" y="3571876"/>
            <a:ext cx="4572032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Строительство и реконструкция объектов </a:t>
            </a:r>
          </a:p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Скругленный прямоугольник 26"/>
          <p:cNvSpPr/>
          <p:nvPr/>
        </p:nvSpPr>
        <p:spPr>
          <a:xfrm>
            <a:off x="7786710" y="3571876"/>
            <a:ext cx="1143008" cy="571504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102 485,2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214282" y="4214818"/>
            <a:ext cx="7215238" cy="428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Субсидии юридическим лицам (за исключением муниципальных учреждений), индивидуальным  предпринимателям, физическим лицам)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Скругленный прямоугольник 33"/>
          <p:cNvSpPr/>
          <p:nvPr/>
        </p:nvSpPr>
        <p:spPr>
          <a:xfrm>
            <a:off x="7786710" y="4214818"/>
            <a:ext cx="1143008" cy="42862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18 203,7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Стрелка вправо 34"/>
          <p:cNvSpPr/>
          <p:nvPr/>
        </p:nvSpPr>
        <p:spPr>
          <a:xfrm>
            <a:off x="7500958" y="1214422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Стрелка вправо 35"/>
          <p:cNvSpPr/>
          <p:nvPr/>
        </p:nvSpPr>
        <p:spPr>
          <a:xfrm>
            <a:off x="2428860" y="1214422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Стрелка вправо 36"/>
          <p:cNvSpPr/>
          <p:nvPr/>
        </p:nvSpPr>
        <p:spPr>
          <a:xfrm>
            <a:off x="2428860" y="1785926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Стрелка вправо 37"/>
          <p:cNvSpPr/>
          <p:nvPr/>
        </p:nvSpPr>
        <p:spPr>
          <a:xfrm>
            <a:off x="7500958" y="1785926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Стрелка вправо 38"/>
          <p:cNvSpPr/>
          <p:nvPr/>
        </p:nvSpPr>
        <p:spPr>
          <a:xfrm>
            <a:off x="2428860" y="2643182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7500958" y="2786058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Стрелка вправо 40"/>
          <p:cNvSpPr/>
          <p:nvPr/>
        </p:nvSpPr>
        <p:spPr>
          <a:xfrm>
            <a:off x="7500958" y="3643314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Стрелка вправо 41"/>
          <p:cNvSpPr/>
          <p:nvPr/>
        </p:nvSpPr>
        <p:spPr>
          <a:xfrm>
            <a:off x="7500958" y="4286256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Скругленный прямоугольник 43"/>
          <p:cNvSpPr/>
          <p:nvPr/>
        </p:nvSpPr>
        <p:spPr>
          <a:xfrm>
            <a:off x="214282" y="6357958"/>
            <a:ext cx="7215238" cy="3571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Прочие расходные обязательства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Скругленный прямоугольник 44"/>
          <p:cNvSpPr/>
          <p:nvPr/>
        </p:nvSpPr>
        <p:spPr>
          <a:xfrm>
            <a:off x="214282" y="4714884"/>
            <a:ext cx="2214578" cy="428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Дорожное хозяйство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6" name="Скругленный прямоугольник 45"/>
          <p:cNvSpPr/>
          <p:nvPr/>
        </p:nvSpPr>
        <p:spPr>
          <a:xfrm>
            <a:off x="7786710" y="6357958"/>
            <a:ext cx="1143008" cy="357190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69 419,7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2786050" y="4714884"/>
            <a:ext cx="4643470" cy="428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Капитальный ремонт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7786710" y="4714884"/>
            <a:ext cx="1143008" cy="428628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126 277,7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1" name="Скругленный прямоугольник 50"/>
          <p:cNvSpPr/>
          <p:nvPr/>
        </p:nvSpPr>
        <p:spPr>
          <a:xfrm>
            <a:off x="236598" y="5214950"/>
            <a:ext cx="7215238" cy="571504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бюджетам поселений на исполнение своих полномочий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2" name="Скругленный прямоугольник 51"/>
          <p:cNvSpPr/>
          <p:nvPr/>
        </p:nvSpPr>
        <p:spPr>
          <a:xfrm>
            <a:off x="214282" y="5857892"/>
            <a:ext cx="7215238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Резервный фонд Администрации Белокалитвинского района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3" name="Скругленный прямоугольник 52"/>
          <p:cNvSpPr/>
          <p:nvPr/>
        </p:nvSpPr>
        <p:spPr>
          <a:xfrm>
            <a:off x="7786710" y="5857892"/>
            <a:ext cx="1143008" cy="428628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6 000,0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4" name="Скругленный прямоугольник 53"/>
          <p:cNvSpPr/>
          <p:nvPr/>
        </p:nvSpPr>
        <p:spPr>
          <a:xfrm>
            <a:off x="7786710" y="5214950"/>
            <a:ext cx="1143008" cy="500066"/>
          </a:xfrm>
          <a:prstGeom prst="roundRect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281 628,0</a:t>
            </a:r>
            <a:endParaRPr lang="ru-RU" sz="12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5" name="Стрелка вправо 54"/>
          <p:cNvSpPr/>
          <p:nvPr/>
        </p:nvSpPr>
        <p:spPr>
          <a:xfrm>
            <a:off x="2500298" y="4786322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Стрелка вправо 55"/>
          <p:cNvSpPr/>
          <p:nvPr/>
        </p:nvSpPr>
        <p:spPr>
          <a:xfrm>
            <a:off x="7500958" y="4786322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Стрелка вправо 56"/>
          <p:cNvSpPr/>
          <p:nvPr/>
        </p:nvSpPr>
        <p:spPr>
          <a:xfrm>
            <a:off x="7500958" y="5357826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8" name="Стрелка вправо 57"/>
          <p:cNvSpPr/>
          <p:nvPr/>
        </p:nvSpPr>
        <p:spPr>
          <a:xfrm>
            <a:off x="7500958" y="5929330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9" name="Стрелка вправо 58"/>
          <p:cNvSpPr/>
          <p:nvPr/>
        </p:nvSpPr>
        <p:spPr>
          <a:xfrm>
            <a:off x="7500958" y="6357958"/>
            <a:ext cx="285752" cy="285752"/>
          </a:xfrm>
          <a:prstGeom prst="rightArrow">
            <a:avLst/>
          </a:prstGeom>
          <a:solidFill>
            <a:srgbClr val="CCCC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7" name="Рисунок 46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118" y="114334"/>
            <a:ext cx="556393" cy="642942"/>
          </a:xfrm>
          <a:prstGeom prst="rect">
            <a:avLst/>
          </a:prstGeom>
        </p:spPr>
      </p:pic>
      <p:sp>
        <p:nvSpPr>
          <p:cNvPr id="50" name="Прямоугольник 49"/>
          <p:cNvSpPr/>
          <p:nvPr/>
        </p:nvSpPr>
        <p:spPr>
          <a:xfrm>
            <a:off x="142844" y="714356"/>
            <a:ext cx="8761303" cy="400110"/>
          </a:xfrm>
          <a:prstGeom prst="rect">
            <a:avLst/>
          </a:prstGeom>
          <a:ln>
            <a:noFill/>
          </a:ln>
          <a:effectLst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b="1" dirty="0" smtClean="0">
                <a:ln w="1143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на 2021 год, тыс. рублей</a:t>
            </a:r>
            <a:endParaRPr lang="ru-RU" sz="2000" b="1" dirty="0">
              <a:ln w="1143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60" name="Прямоугольник 59"/>
          <p:cNvSpPr/>
          <p:nvPr/>
        </p:nvSpPr>
        <p:spPr>
          <a:xfrm>
            <a:off x="3500430" y="2142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14282" y="500043"/>
            <a:ext cx="878687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Финансовое обеспечение </a:t>
            </a:r>
          </a:p>
          <a:p>
            <a:pPr algn="ctr"/>
            <a:r>
              <a:rPr lang="ru-RU" sz="2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муниципальных учреждений</a:t>
            </a:r>
          </a:p>
          <a:p>
            <a:pPr algn="ctr"/>
            <a:r>
              <a:rPr lang="ru-RU" sz="2400" b="1" dirty="0" smtClean="0">
                <a:ln w="0"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2021 год</a:t>
            </a:r>
            <a:endParaRPr lang="ru-RU" sz="2400" b="1" dirty="0">
              <a:ln w="0">
                <a:solidFill>
                  <a:schemeClr val="accent3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962" y="133838"/>
            <a:ext cx="571504" cy="660403"/>
          </a:xfrm>
          <a:prstGeom prst="rect">
            <a:avLst/>
          </a:prstGeom>
        </p:spPr>
      </p:pic>
      <p:sp>
        <p:nvSpPr>
          <p:cNvPr id="13" name="Пятиугольник 12"/>
          <p:cNvSpPr/>
          <p:nvPr/>
        </p:nvSpPr>
        <p:spPr>
          <a:xfrm>
            <a:off x="251520" y="1916832"/>
            <a:ext cx="4680520" cy="1296144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110 муниципальных учреждений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(более 3,5 тысяч работников)</a:t>
            </a:r>
          </a:p>
          <a:p>
            <a:pPr algn="ctr"/>
            <a:r>
              <a:rPr lang="ru-RU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1 871 980,2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тыс. рублей </a:t>
            </a:r>
            <a:endParaRPr lang="ru-RU" dirty="0"/>
          </a:p>
        </p:txBody>
      </p:sp>
      <p:sp>
        <p:nvSpPr>
          <p:cNvPr id="14" name="Пятиугольник 13"/>
          <p:cNvSpPr/>
          <p:nvPr/>
        </p:nvSpPr>
        <p:spPr>
          <a:xfrm>
            <a:off x="251520" y="3284984"/>
            <a:ext cx="4608512" cy="864096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107 бюджетных учреждений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1 801 923,1тыс. 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ятиугольник 14"/>
          <p:cNvSpPr/>
          <p:nvPr/>
        </p:nvSpPr>
        <p:spPr>
          <a:xfrm>
            <a:off x="4535488" y="4293096"/>
            <a:ext cx="4429000" cy="108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 казенного учреждения 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24 833,0 тыс. 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4535488" y="5517232"/>
            <a:ext cx="4429000" cy="1080120"/>
          </a:xfrm>
          <a:prstGeom prst="homePlat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Финансовое обеспечение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 автономного учреждения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45 224,1 тыс. рублей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D:\Документы_Колесникова на Bud5\БЮДЖЕТ для граждан 2018\БЮДЖЕТ для граждан 2019-2021\картинки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4048" y="1628800"/>
            <a:ext cx="3888432" cy="25791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3" name="Picture 3" descr="C:\Users\Bud5\Desktop\ФОТКИ 2019\hBYWq8RzZhw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4005064"/>
            <a:ext cx="4158895" cy="26233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-108520" y="966456"/>
            <a:ext cx="9144000" cy="954107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Динамика расходов бюджета </a:t>
            </a:r>
          </a:p>
          <a:p>
            <a:pPr algn="ctr"/>
            <a:r>
              <a:rPr lang="ru-RU" sz="2800" b="1" cap="none" spc="0" dirty="0" err="1" smtClean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800" b="1" cap="none" spc="0" dirty="0" smtClean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800" b="1" cap="none" spc="0" dirty="0">
              <a:ln w="18415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2974"/>
            <a:ext cx="571504" cy="660403"/>
          </a:xfrm>
          <a:prstGeom prst="rect">
            <a:avLst/>
          </a:prstGeom>
        </p:spPr>
      </p:pic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1241402321"/>
              </p:ext>
            </p:extLst>
          </p:nvPr>
        </p:nvGraphicFramePr>
        <p:xfrm>
          <a:off x="179512" y="1556792"/>
          <a:ext cx="8712968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79512" y="1916832"/>
            <a:ext cx="25202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млн. рублей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3903" y="98402"/>
            <a:ext cx="571504" cy="66040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827584" y="413483"/>
            <a:ext cx="792088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r>
              <a:rPr lang="ru-RU" sz="2400" b="1" cap="all" spc="0" dirty="0" smtClean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Структура расходов </a:t>
            </a:r>
          </a:p>
          <a:p>
            <a:r>
              <a:rPr lang="ru-RU" sz="2400" b="1" cap="all" spc="0" dirty="0" smtClean="0">
                <a:ln w="0">
                  <a:noFill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по разделам бюджетной классификации</a:t>
            </a:r>
          </a:p>
          <a:p>
            <a:endParaRPr lang="ru-RU" sz="2400" b="1" cap="all" spc="0" dirty="0">
              <a:ln w="0">
                <a:noFill/>
              </a:ln>
              <a:solidFill>
                <a:schemeClr val="accent4">
                  <a:lumMod val="75000"/>
                </a:schemeClr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graphicFrame>
        <p:nvGraphicFramePr>
          <p:cNvPr id="9" name="Диаграмма 8"/>
          <p:cNvGraphicFramePr/>
          <p:nvPr>
            <p:extLst>
              <p:ext uri="{D42A27DB-BD31-4B8C-83A1-F6EECF244321}">
                <p14:modId xmlns:p14="http://schemas.microsoft.com/office/powerpoint/2010/main" val="3493695575"/>
              </p:ext>
            </p:extLst>
          </p:nvPr>
        </p:nvGraphicFramePr>
        <p:xfrm>
          <a:off x="179512" y="1196752"/>
          <a:ext cx="871296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323528" y="560090"/>
            <a:ext cx="56886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8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в 2021 году (тыс. рублей)</a:t>
            </a:r>
            <a:endParaRPr lang="ru-RU" sz="2800" b="1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7552" y="142864"/>
            <a:ext cx="571504" cy="571479"/>
          </a:xfrm>
          <a:prstGeom prst="rect">
            <a:avLst/>
          </a:prstGeom>
        </p:spPr>
      </p:pic>
      <p:graphicFrame>
        <p:nvGraphicFramePr>
          <p:cNvPr id="6" name="Диаграмма 5"/>
          <p:cNvGraphicFramePr/>
          <p:nvPr>
            <p:extLst>
              <p:ext uri="{D42A27DB-BD31-4B8C-83A1-F6EECF244321}">
                <p14:modId xmlns:p14="http://schemas.microsoft.com/office/powerpoint/2010/main" val="4115660450"/>
              </p:ext>
            </p:extLst>
          </p:nvPr>
        </p:nvGraphicFramePr>
        <p:xfrm>
          <a:off x="107504" y="1124744"/>
          <a:ext cx="8892480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251520" y="404664"/>
            <a:ext cx="8136904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 sz="1800" b="1" i="0" u="none" strike="noStrike" kern="1200" baseline="0">
                <a:solidFill>
                  <a:prstClr val="black"/>
                </a:solidFill>
                <a:latin typeface="+mn-lt"/>
                <a:ea typeface="+mn-ea"/>
                <a:cs typeface="+mn-cs"/>
              </a:defRPr>
            </a:pPr>
            <a:r>
              <a:rPr lang="ru-RU" sz="2400" dirty="0" smtClean="0">
                <a:ln w="18415" cmpd="sng">
                  <a:noFill/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на социальную сферу в 2021 году в общем объеме расходов 81,2% , из них:</a:t>
            </a:r>
            <a:endParaRPr lang="ru-RU" sz="2400" dirty="0">
              <a:ln w="18415" cmpd="sng">
                <a:noFill/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970" y="118924"/>
            <a:ext cx="571504" cy="571479"/>
          </a:xfrm>
          <a:prstGeom prst="rect">
            <a:avLst/>
          </a:prstGeom>
        </p:spPr>
      </p:pic>
      <p:graphicFrame>
        <p:nvGraphicFramePr>
          <p:cNvPr id="39" name="Диаграмма 38"/>
          <p:cNvGraphicFramePr/>
          <p:nvPr>
            <p:extLst>
              <p:ext uri="{D42A27DB-BD31-4B8C-83A1-F6EECF244321}">
                <p14:modId xmlns:p14="http://schemas.microsoft.com/office/powerpoint/2010/main" val="2801858168"/>
              </p:ext>
            </p:extLst>
          </p:nvPr>
        </p:nvGraphicFramePr>
        <p:xfrm>
          <a:off x="233504" y="1604992"/>
          <a:ext cx="8658975" cy="49923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1892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4356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Расходы на обеспечение деятельности</a:t>
            </a:r>
          </a:p>
          <a:p>
            <a:pPr algn="ctr"/>
            <a:r>
              <a:rPr lang="ru-RU" sz="2800" b="1" cap="all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аппарата управления</a:t>
            </a:r>
            <a:endParaRPr lang="ru-RU" sz="2800" b="1" cap="all" dirty="0">
              <a:ln w="9000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8402"/>
            <a:ext cx="571504" cy="660403"/>
          </a:xfrm>
          <a:prstGeom prst="rect">
            <a:avLst/>
          </a:prstGeom>
        </p:spPr>
      </p:pic>
      <p:graphicFrame>
        <p:nvGraphicFramePr>
          <p:cNvPr id="8" name="Схема 7"/>
          <p:cNvGraphicFramePr/>
          <p:nvPr>
            <p:extLst>
              <p:ext uri="{D42A27DB-BD31-4B8C-83A1-F6EECF244321}">
                <p14:modId xmlns:p14="http://schemas.microsoft.com/office/powerpoint/2010/main" val="94588873"/>
              </p:ext>
            </p:extLst>
          </p:nvPr>
        </p:nvGraphicFramePr>
        <p:xfrm>
          <a:off x="251520" y="1772816"/>
          <a:ext cx="4320480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9" name="Группа 8"/>
          <p:cNvGrpSpPr/>
          <p:nvPr/>
        </p:nvGrpSpPr>
        <p:grpSpPr>
          <a:xfrm>
            <a:off x="4788023" y="4367677"/>
            <a:ext cx="3924717" cy="2369231"/>
            <a:chOff x="611786" y="2520287"/>
            <a:chExt cx="3708693" cy="2225215"/>
          </a:xfrm>
        </p:grpSpPr>
        <p:sp>
          <p:nvSpPr>
            <p:cNvPr id="10" name="Прямоугольник 9"/>
            <p:cNvSpPr/>
            <p:nvPr/>
          </p:nvSpPr>
          <p:spPr>
            <a:xfrm>
              <a:off x="611786" y="2520287"/>
              <a:ext cx="3708693" cy="2225215"/>
            </a:xfrm>
            <a:prstGeom prst="rect">
              <a:avLst/>
            </a:prstGeom>
            <a:gradFill flip="none" rotWithShape="0"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chemeClr val="tx1"/>
                </a:gs>
                <a:gs pos="100000">
                  <a:schemeClr val="tx2">
                    <a:lumMod val="60000"/>
                    <a:lumOff val="40000"/>
                  </a:schemeClr>
                </a:gs>
              </a:gsLst>
              <a:lin ang="10800000" scaled="1"/>
              <a:tileRect/>
            </a:gradFill>
            <a:ln w="76200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11" name="Прямоугольник 10"/>
            <p:cNvSpPr/>
            <p:nvPr/>
          </p:nvSpPr>
          <p:spPr>
            <a:xfrm>
              <a:off x="611786" y="2520287"/>
              <a:ext cx="3708693" cy="2225215"/>
            </a:xfrm>
            <a:prstGeom prst="rect">
              <a:avLst/>
            </a:prstGeom>
            <a:gradFill>
              <a:gsLst>
                <a:gs pos="0">
                  <a:schemeClr val="accent3">
                    <a:lumMod val="60000"/>
                    <a:lumOff val="40000"/>
                  </a:schemeClr>
                </a:gs>
                <a:gs pos="50000">
                  <a:srgbClr val="FFCCFF"/>
                </a:gs>
                <a:gs pos="100000">
                  <a:schemeClr val="accent2">
                    <a:lumMod val="20000"/>
                    <a:lumOff val="80000"/>
                  </a:schemeClr>
                </a:gs>
              </a:gsLst>
              <a:lin ang="10800000" scaled="1"/>
            </a:gradFill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06680" tIns="106680" rIns="106680" bIns="106680" numCol="1" spcCol="1270" anchor="ctr" anchorCtr="0">
              <a:noAutofit/>
            </a:bodyPr>
            <a:lstStyle/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2021 год –</a:t>
              </a:r>
            </a:p>
            <a:p>
              <a:pPr lvl="0" algn="ctr" defTabSz="12446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ru-RU" sz="2800" b="1" kern="1200" dirty="0" smtClean="0">
                  <a:ln>
                    <a:solidFill>
                      <a:schemeClr val="accent3">
                        <a:lumMod val="75000"/>
                      </a:schemeClr>
                    </a:solidFill>
                  </a:ln>
                  <a:solidFill>
                    <a:schemeClr val="accent3">
                      <a:lumMod val="75000"/>
                    </a:schemeClr>
                  </a:solidFill>
                  <a:latin typeface="Times New Roman" pitchFamily="18" charset="0"/>
                  <a:cs typeface="Times New Roman" pitchFamily="18" charset="0"/>
                </a:rPr>
                <a:t> 140 209,6 тыс. рублей или 3,9% </a:t>
              </a:r>
              <a:endParaRPr lang="ru-RU" sz="2800" b="1" kern="1200" dirty="0">
                <a:ln>
                  <a:solidFill>
                    <a:schemeClr val="accent3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endParaRPr>
            </a:p>
          </p:txBody>
        </p:sp>
      </p:grpSp>
      <p:pic>
        <p:nvPicPr>
          <p:cNvPr id="1026" name="Picture 2" descr="C:\Users\Bud5\Desktop\ФОТКИ 2019\DSC_0015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5536" y="4432262"/>
            <a:ext cx="3888431" cy="2021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9" y="1916833"/>
            <a:ext cx="3888432" cy="2016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Содержимое 14" descr="depositphotos_63268267-stock-illustration-globe-books-and-feather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0"/>
            <a:ext cx="9144000" cy="6858000"/>
          </a:xfrm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1422244244"/>
              </p:ext>
            </p:extLst>
          </p:nvPr>
        </p:nvGraphicFramePr>
        <p:xfrm>
          <a:off x="1500167" y="2276872"/>
          <a:ext cx="7643834" cy="43489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90958" y="586499"/>
            <a:ext cx="7786742" cy="1384995"/>
          </a:xfrm>
          <a:prstGeom prst="rect">
            <a:avLst/>
          </a:prstGeom>
          <a:solidFill>
            <a:srgbClr val="FFCC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расходов бюджета Белокалитвинского района на образование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157848"/>
            <a:ext cx="571504" cy="6604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578297" y="2041380"/>
            <a:ext cx="1440160" cy="4709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b="1" dirty="0" smtClean="0">
                <a:solidFill>
                  <a:srgbClr val="7030A0"/>
                </a:solidFill>
                <a:latin typeface="Arial Black" panose="020B0A04020102020204" pitchFamily="34" charset="0"/>
              </a:rPr>
              <a:t>Тыс. рублей</a:t>
            </a:r>
            <a:endParaRPr lang="ru-RU" b="1" dirty="0">
              <a:solidFill>
                <a:srgbClr val="7030A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6992729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Содержимое 9" descr="C6FTUg3MEkA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59209" y="519405"/>
            <a:ext cx="8072494" cy="785818"/>
          </a:xfrm>
        </p:spPr>
        <p:txBody>
          <a:bodyPr>
            <a:no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Основные направления расходов</a:t>
            </a:r>
            <a:r>
              <a:rPr lang="ru-RU" sz="1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  <a:t/>
            </a:r>
            <a:br>
              <a:rPr lang="ru-RU" sz="24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cap="all" dirty="0" smtClean="0">
                <a:ln w="0"/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>в сфере образование</a:t>
            </a:r>
            <a: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cap="all" dirty="0" smtClean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800" cap="all" dirty="0" smtClean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107145"/>
            <a:ext cx="432730" cy="500042"/>
          </a:xfrm>
          <a:prstGeom prst="rect">
            <a:avLst/>
          </a:prstGeom>
        </p:spPr>
      </p:pic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47022959"/>
              </p:ext>
            </p:extLst>
          </p:nvPr>
        </p:nvGraphicFramePr>
        <p:xfrm>
          <a:off x="1691680" y="1484784"/>
          <a:ext cx="7215206" cy="5112568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49704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2447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5766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Направления</a:t>
                      </a:r>
                      <a:r>
                        <a:rPr lang="ru-RU" sz="24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расходов на образование</a:t>
                      </a:r>
                      <a:endParaRPr lang="ru-RU" sz="2400" b="1" dirty="0" smtClean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endParaRPr lang="ru-RU" sz="105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 год       </a:t>
                      </a:r>
                      <a:r>
                        <a:rPr lang="ru-RU" sz="18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(тыс. рублей)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5878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</a:t>
                      </a:r>
                      <a:r>
                        <a:rPr lang="ru-RU" sz="2400" b="1" baseline="0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дошкольного образования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403 604,8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58781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общего образования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890 224,4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939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дополнительного образования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153 441,8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50450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</a:t>
                      </a:r>
                      <a:r>
                        <a:rPr lang="ru-RU" sz="2400" b="1" baseline="0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политика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00FF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28 772,1</a:t>
                      </a:r>
                      <a:endParaRPr lang="ru-RU" sz="2400" b="1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9395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Другие вопросы в области образования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 smtClean="0">
                          <a:solidFill>
                            <a:srgbClr val="00206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30 564,3</a:t>
                      </a:r>
                      <a:endParaRPr lang="ru-RU" sz="2400" b="1" dirty="0">
                        <a:solidFill>
                          <a:srgbClr val="00206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66030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201554" cy="68580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42852"/>
            <a:ext cx="7829576" cy="214314"/>
          </a:xfrm>
        </p:spPr>
        <p:txBody>
          <a:bodyPr>
            <a:noAutofit/>
          </a:bodyPr>
          <a:lstStyle/>
          <a:p>
            <a:pPr lvl="0" algn="r"/>
            <a: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1400" b="1" dirty="0" smtClean="0">
                <a:ln w="6350"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1400" dirty="0">
              <a:solidFill>
                <a:srgbClr val="FF0000"/>
              </a:solidFill>
            </a:endParaRPr>
          </a:p>
        </p:txBody>
      </p:sp>
      <p:sp>
        <p:nvSpPr>
          <p:cNvPr id="11" name="Содержимое 10"/>
          <p:cNvSpPr>
            <a:spLocks noGrp="1"/>
          </p:cNvSpPr>
          <p:nvPr>
            <p:ph idx="1"/>
          </p:nvPr>
        </p:nvSpPr>
        <p:spPr>
          <a:xfrm>
            <a:off x="251520" y="1714292"/>
            <a:ext cx="8401080" cy="642942"/>
          </a:xfrm>
        </p:spPr>
        <p:txBody>
          <a:bodyPr>
            <a:noAutofit/>
          </a:bodyPr>
          <a:lstStyle/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None/>
            </a:pPr>
            <a:endParaRPr lang="ru-RU" sz="2400" i="1" u="sng" dirty="0" smtClean="0">
              <a:solidFill>
                <a:srgbClr val="00B050"/>
              </a:solidFill>
              <a:latin typeface="Arial Black" pitchFamily="34" charset="0"/>
            </a:endParaRP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38 ♦ общеобразовательных организаций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48 ♦ дошкольных образовательных организаций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10 ♦ учреждений дополнительного образования детей, в том числе 4 детских школы искусств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1 ♦ «Центр психолого-педагогической, медицинской и социальной помощи»;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1 ♦ Информационный методический центр</a:t>
            </a:r>
          </a:p>
          <a:p>
            <a:pPr algn="ctr">
              <a:buFont typeface="Wingdings" pitchFamily="2" charset="2"/>
              <a:buChar char="Ø"/>
            </a:pPr>
            <a:r>
              <a:rPr lang="ru-RU" dirty="0" smtClean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2">
                    <a:lumMod val="50000"/>
                  </a:schemeClr>
                </a:solidFill>
                <a:latin typeface="Arial Black" pitchFamily="34" charset="0"/>
              </a:rPr>
              <a:t>1 ♦ Центр бухгалтерского обслуживания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71604" y="571480"/>
            <a:ext cx="535783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endParaRPr lang="ru-RU" sz="12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42852"/>
            <a:ext cx="432729" cy="5000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42844" y="736514"/>
            <a:ext cx="887259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FF3300"/>
                </a:solidFill>
                <a:latin typeface="Arial Black" pitchFamily="34" charset="0"/>
              </a:rPr>
              <a:t>Муниципальные бюджетные образовательные учреждения Белокалитвинского района</a:t>
            </a:r>
            <a:endParaRPr lang="ru-RU" sz="2800" dirty="0">
              <a:solidFill>
                <a:srgbClr val="FF3300"/>
              </a:solidFill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9879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251520" y="692696"/>
            <a:ext cx="8424936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Особенности</a:t>
            </a:r>
            <a:r>
              <a:rPr lang="ru-RU" sz="2400" b="1" cap="none" spc="0" dirty="0" smtClean="0">
                <a:ln w="317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составления проекта </a:t>
            </a:r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 Белокалитвинского района</a:t>
            </a:r>
            <a:r>
              <a:rPr lang="ru-RU" sz="2400" b="1" cap="none" spc="0" dirty="0" smtClean="0">
                <a:ln w="317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на 20</a:t>
            </a:r>
            <a:r>
              <a:rPr lang="en-US" sz="2400" b="1" cap="none" spc="0" dirty="0" smtClean="0">
                <a:ln w="317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400" b="1" cap="none" spc="0" dirty="0" smtClean="0">
                <a:ln w="3175" cmpd="sng">
                  <a:noFill/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год и на плановый период 2022 и 2023 годов</a:t>
            </a:r>
            <a:endParaRPr lang="ru-RU" sz="2400" b="1" cap="none" spc="0" dirty="0">
              <a:ln w="3175" cmpd="sng">
                <a:noFill/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1792" y="98402"/>
            <a:ext cx="571504" cy="660403"/>
          </a:xfrm>
          <a:prstGeom prst="rect">
            <a:avLst/>
          </a:prstGeom>
        </p:spPr>
      </p:pic>
      <p:sp>
        <p:nvSpPr>
          <p:cNvPr id="16" name="Пятиугольник 15"/>
          <p:cNvSpPr/>
          <p:nvPr/>
        </p:nvSpPr>
        <p:spPr>
          <a:xfrm>
            <a:off x="467544" y="2204864"/>
            <a:ext cx="8352928" cy="576064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Бюджет сформирован с учетом изменений, внесенных в бюджетное и налоговое законодательство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467544" y="2852936"/>
            <a:ext cx="8352928" cy="864096"/>
          </a:xfrm>
          <a:prstGeom prst="homePlate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Уточнение объема безвозмездных поступлений в соответствии с проектом областного закона «Об областном бюджете на 20</a:t>
            </a:r>
            <a:r>
              <a:rPr lang="en-US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1 год и на плановый период 2022 и 2023 годов»</a:t>
            </a:r>
            <a:endParaRPr lang="ru-RU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467544" y="3789040"/>
            <a:ext cx="8352928" cy="864096"/>
          </a:xfrm>
          <a:prstGeom prst="homePlat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 региональных проектов в рамках Указов Президента Российской Федерации от 07.05.2018 года № 204 и от 21.07.2020 № 474</a:t>
            </a:r>
            <a:endParaRPr lang="ru-RU" b="1" i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467544" y="4725144"/>
            <a:ext cx="8352928" cy="1080120"/>
          </a:xfrm>
          <a:prstGeom prst="homePlate">
            <a:avLst/>
          </a:prstGeom>
          <a:solidFill>
            <a:schemeClr val="tx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Параметры бюджета района сформированы с учетом Плана мероприятий по росту доходного потенциала Белокалитвинского района, оптимизации расходов бюджета района и сокращению муниципального долга Белокалитвинского района до 2024 года</a:t>
            </a:r>
            <a:endParaRPr lang="ru-RU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467544" y="5877272"/>
            <a:ext cx="8352928" cy="864096"/>
          </a:xfrm>
          <a:prstGeom prst="homePlat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i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Соблюдение условий в соответствии с заключенными соглашениями о предоставлении дотации на выравнивание бюджетной обеспеченности из областного бюджета</a:t>
            </a:r>
            <a:endParaRPr lang="ru-RU" b="1" i="1" dirty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8330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5827661"/>
              </p:ext>
            </p:extLst>
          </p:nvPr>
        </p:nvGraphicFramePr>
        <p:xfrm>
          <a:off x="0" y="1500174"/>
          <a:ext cx="9144000" cy="5357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0" y="2143116"/>
            <a:ext cx="1143008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rgbClr val="6666FF"/>
                </a:solidFill>
                <a:latin typeface="Arial Black" pitchFamily="34" charset="0"/>
                <a:cs typeface="Times New Roman" pitchFamily="18" charset="0"/>
              </a:rPr>
              <a:t>человек</a:t>
            </a:r>
            <a:endParaRPr lang="ru-RU" b="1" dirty="0">
              <a:solidFill>
                <a:srgbClr val="66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1787" y="443172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Численность детей, обучающихся </a:t>
            </a:r>
          </a:p>
          <a:p>
            <a:pPr algn="ctr"/>
            <a:r>
              <a:rPr lang="ru-RU" sz="3600" b="1" cap="none" spc="0" dirty="0" smtClean="0">
                <a:ln w="1905"/>
                <a:solidFill>
                  <a:srgbClr val="0000FF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 образовательных организациях</a:t>
            </a:r>
            <a:endParaRPr lang="ru-RU" sz="3600" b="1" cap="none" spc="0" dirty="0">
              <a:ln w="1905"/>
              <a:solidFill>
                <a:srgbClr val="0000FF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4841" y="142852"/>
            <a:ext cx="370928" cy="428628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4714876" y="4786322"/>
            <a:ext cx="1214446" cy="357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66FF"/>
                </a:solidFill>
                <a:latin typeface="Arial Black" pitchFamily="34" charset="0"/>
                <a:cs typeface="Times New Roman" pitchFamily="18" charset="0"/>
              </a:rPr>
              <a:t>год</a:t>
            </a:r>
            <a:endParaRPr lang="ru-RU" sz="2400" b="1" dirty="0" smtClean="0">
              <a:solidFill>
                <a:srgbClr val="66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767286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 descr="DSC_8984.jf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8109" y="1916832"/>
            <a:ext cx="4501876" cy="2155110"/>
          </a:xfrm>
          <a:prstGeom prst="ellipse">
            <a:avLst/>
          </a:prstGeom>
          <a:ln w="63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Рисунок 13" descr="okn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7504" y="4857760"/>
            <a:ext cx="4248472" cy="1883608"/>
          </a:xfrm>
          <a:prstGeom prst="ellipse">
            <a:avLst/>
          </a:prstGeom>
          <a:ln w="63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1605060043rx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7504" y="1916832"/>
            <a:ext cx="4248472" cy="2155110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7504" y="71450"/>
            <a:ext cx="413482" cy="477800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620688"/>
            <a:ext cx="8786874" cy="307982"/>
          </a:xfrm>
          <a:solidFill>
            <a:schemeClr val="accent4">
              <a:lumMod val="40000"/>
              <a:lumOff val="60000"/>
            </a:schemeClr>
          </a:solidFill>
          <a:ln>
            <a:solidFill>
              <a:srgbClr val="CCFFCC"/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Финансовая помощь в сфере образования на 2021 год</a:t>
            </a:r>
            <a:endParaRPr lang="ru-RU" sz="200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3d-1+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72000" y="4857760"/>
            <a:ext cx="4427984" cy="1883608"/>
          </a:xfrm>
          <a:prstGeom prst="ellipse">
            <a:avLst/>
          </a:prstGeom>
          <a:ln w="63500" cap="rnd"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107504" y="4143380"/>
            <a:ext cx="4248472" cy="628648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Организация отдыха в каникулярное время 7 319,5 тыс. рублей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500562" y="4143380"/>
            <a:ext cx="4499422" cy="64294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Устройство ограждений  территорий          681,2 тыс. рублей</a:t>
            </a: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500562" y="1120754"/>
            <a:ext cx="4499422" cy="665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CCFFCC"/>
            </a:solidFill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Реализация проекта «Всеобуч по плаванию» 612,6 тыс. рублей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07504" y="1120754"/>
            <a:ext cx="4248472" cy="665172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 prst="relaxedInse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6666FF"/>
                </a:solidFill>
                <a:latin typeface="Times New Roman" pitchFamily="18" charset="0"/>
                <a:cs typeface="Times New Roman" pitchFamily="18" charset="0"/>
              </a:rPr>
              <a:t>Приобретение школьных автобусов тыс. рублей  4 738,6 тыс. 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127716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 descr="1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294" y="3382706"/>
            <a:ext cx="2786082" cy="3429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i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1020" y="3564925"/>
            <a:ext cx="2929493" cy="32861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EQj1w_aU8AM8vCS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563" y="3786165"/>
            <a:ext cx="3071834" cy="3071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00266" y="107146"/>
            <a:ext cx="370908" cy="428604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14282" y="607187"/>
            <a:ext cx="8786874" cy="556485"/>
          </a:xfrm>
          <a:solidFill>
            <a:schemeClr val="tx2">
              <a:lumMod val="75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  <a:effectLst>
            <a:glow rad="139700">
              <a:schemeClr val="accent6">
                <a:satMod val="175000"/>
                <a:alpha val="40000"/>
              </a:schemeClr>
            </a:glow>
            <a:innerShdw blurRad="63500" dist="50800" dir="5400000">
              <a:prstClr val="black">
                <a:alpha val="50000"/>
              </a:prst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2000" dirty="0" smtClean="0">
                <a:ln w="11430"/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Национальный проект «Образование» реализуемый на территории Белокалитвинского района</a:t>
            </a:r>
            <a:endParaRPr lang="ru-RU" sz="2000" dirty="0">
              <a:ln w="11430"/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Скругленная прямоугольная выноска 15"/>
          <p:cNvSpPr/>
          <p:nvPr/>
        </p:nvSpPr>
        <p:spPr>
          <a:xfrm>
            <a:off x="245121" y="1260472"/>
            <a:ext cx="2941424" cy="2428892"/>
          </a:xfrm>
          <a:prstGeom prst="wedgeRoundRectCallout">
            <a:avLst>
              <a:gd name="adj1" fmla="val -10129"/>
              <a:gd name="adj2" fmla="val 57122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(обновление) материально-технической базы для реализации основных и дополнительных общеобразовательных программ цифрового и гуманитарного профилей в общеобразовательных организациях, расположенных в сельской местности и малых городах 4 507,8 тыс. рублей</a:t>
            </a:r>
            <a:endParaRPr lang="ru-RU" sz="1400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кругленная прямоугольная выноска 18"/>
          <p:cNvSpPr/>
          <p:nvPr/>
        </p:nvSpPr>
        <p:spPr>
          <a:xfrm>
            <a:off x="6139075" y="1260472"/>
            <a:ext cx="2857520" cy="1785950"/>
          </a:xfrm>
          <a:prstGeom prst="wedgeRoundRectCallout">
            <a:avLst>
              <a:gd name="adj1" fmla="val -5595"/>
              <a:gd name="adj2" fmla="val 72740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 </a:t>
            </a:r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Создание в общеобразовательных организациях, расположенных в сельской местности и малых городах, условий для занятий физической культурой и спортом 9 354,3 тыс. рублей</a:t>
            </a:r>
          </a:p>
        </p:txBody>
      </p:sp>
      <p:sp>
        <p:nvSpPr>
          <p:cNvPr id="24" name="Скругленная прямоугольная выноска 23"/>
          <p:cNvSpPr/>
          <p:nvPr/>
        </p:nvSpPr>
        <p:spPr>
          <a:xfrm>
            <a:off x="3285311" y="1260471"/>
            <a:ext cx="2786082" cy="2122235"/>
          </a:xfrm>
          <a:prstGeom prst="wedgeRoundRectCallout">
            <a:avLst>
              <a:gd name="adj1" fmla="val -2703"/>
              <a:gd name="adj2" fmla="val 60875"/>
              <a:gd name="adj3" fmla="val 16667"/>
            </a:avLst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accent1">
                <a:lumMod val="75000"/>
                <a:lumOff val="2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Внедрение целевой модели цифровой образовательной среды в общеобразовательных организациях и профессиональных образовательных организациях </a:t>
            </a:r>
          </a:p>
          <a:p>
            <a:pPr algn="ctr"/>
            <a:r>
              <a:rPr lang="ru-RU" sz="1400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4 509,0 тыс. рублей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92523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0001-002-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71127"/>
            <a:ext cx="428628" cy="4953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22" y="497157"/>
            <a:ext cx="9001156" cy="1428760"/>
          </a:xfr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 prst="divot"/>
          </a:sp3d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6600CC"/>
                </a:solidFill>
                <a:latin typeface="Arial Black" pitchFamily="34" charset="0"/>
                <a:cs typeface="Times New Roman" pitchFamily="18" charset="0"/>
              </a:rPr>
              <a:t>Структура расходов по разделу «Культура»</a:t>
            </a:r>
            <a:br>
              <a:rPr lang="ru-RU" sz="2400" b="1" dirty="0" smtClean="0">
                <a:solidFill>
                  <a:srgbClr val="6600CC"/>
                </a:solidFill>
                <a:latin typeface="Arial Black" pitchFamily="34" charset="0"/>
                <a:cs typeface="Times New Roman" pitchFamily="18" charset="0"/>
              </a:rPr>
            </a:br>
            <a:r>
              <a:rPr lang="ru-RU" sz="2400" b="1" dirty="0" smtClean="0">
                <a:solidFill>
                  <a:srgbClr val="6600CC"/>
                </a:solidFill>
                <a:latin typeface="Arial Black" pitchFamily="34" charset="0"/>
                <a:cs typeface="Times New Roman" pitchFamily="18" charset="0"/>
              </a:rPr>
              <a:t>на 2021 год</a:t>
            </a:r>
            <a: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66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/>
            </a:r>
            <a:br>
              <a:rPr lang="ru-RU" sz="28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9966FF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</a:br>
            <a:endParaRPr lang="ru-RU" sz="2500" b="1" dirty="0">
              <a:solidFill>
                <a:srgbClr val="9966FF"/>
              </a:solidFill>
              <a:latin typeface="Arial Black" pitchFamily="34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98829068"/>
              </p:ext>
            </p:extLst>
          </p:nvPr>
        </p:nvGraphicFramePr>
        <p:xfrm>
          <a:off x="0" y="1285860"/>
          <a:ext cx="9001156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1142976" y="214290"/>
            <a:ext cx="785818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2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882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 descr="hello_html_m3294f81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18" y="0"/>
            <a:ext cx="9108282" cy="6858000"/>
          </a:xfrm>
          <a:prstGeom prst="rect">
            <a:avLst/>
          </a:prstGeom>
        </p:spPr>
      </p:pic>
      <p:pic>
        <p:nvPicPr>
          <p:cNvPr id="4" name="Рисунок 3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0528" y="112750"/>
            <a:ext cx="432750" cy="500066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428604"/>
            <a:ext cx="8929718" cy="1571636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Расходы на повышение оплаты труда работникам учреждений культуры и педагогических работников дополнительного образования детей</a:t>
            </a:r>
            <a:br>
              <a:rPr lang="ru-RU" sz="2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solidFill>
                  <a:srgbClr val="9900FF"/>
                </a:solidFill>
                <a:latin typeface="Times New Roman" pitchFamily="18" charset="0"/>
                <a:cs typeface="Times New Roman" pitchFamily="18" charset="0"/>
              </a:rPr>
              <a:t> в 2021 году</a:t>
            </a:r>
            <a:endParaRPr lang="ru-RU" sz="2000" b="1" dirty="0">
              <a:solidFill>
                <a:srgbClr val="99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8" name="Содержимое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23297037"/>
              </p:ext>
            </p:extLst>
          </p:nvPr>
        </p:nvGraphicFramePr>
        <p:xfrm>
          <a:off x="142844" y="1214422"/>
          <a:ext cx="9001156" cy="528641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649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epositphotos_4038757-stock-photo-abstract-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" name="Рисунок 14" descr="otkrytie-sportivnogo-zala-v-3-shkole-davydov-viktor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8546" y="2080695"/>
            <a:ext cx="4290578" cy="1904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 descr="oQuzWU7LIh4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3435" y="2091604"/>
            <a:ext cx="4302621" cy="18905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 descr="3d-1+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14843" y="4869815"/>
            <a:ext cx="4214874" cy="182698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Скругленный прямоугольник 21"/>
          <p:cNvSpPr/>
          <p:nvPr/>
        </p:nvSpPr>
        <p:spPr>
          <a:xfrm>
            <a:off x="4643438" y="1556792"/>
            <a:ext cx="4357718" cy="36004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Историко-краеведческий музей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71406" y="1556792"/>
            <a:ext cx="4357718" cy="360040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buFont typeface="Wingdings" pitchFamily="2" charset="2"/>
              <a:buChar char="v"/>
            </a:pP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Центральная районная библиотека</a:t>
            </a:r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250032" y="586499"/>
            <a:ext cx="8786812" cy="928709"/>
          </a:xfrm>
          <a:prstGeom prst="plaqu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Муниципальные бюджетные учреждения, подведомственные отделу культуры  Белокалитвинского района</a:t>
            </a:r>
            <a:endParaRPr lang="ru-RU" sz="2400" b="1" dirty="0">
              <a:ln w="6350">
                <a:noFill/>
              </a:ln>
              <a:solidFill>
                <a:schemeClr val="accent3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5585" y="142852"/>
            <a:ext cx="391960" cy="423212"/>
          </a:xfrm>
          <a:prstGeom prst="rect">
            <a:avLst/>
          </a:prstGeom>
        </p:spPr>
      </p:pic>
      <p:pic>
        <p:nvPicPr>
          <p:cNvPr id="14" name="Рисунок 13" descr="XXL (1).jf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42844" y="4869815"/>
            <a:ext cx="4286279" cy="18269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Скругленный прямоугольник 19"/>
          <p:cNvSpPr/>
          <p:nvPr/>
        </p:nvSpPr>
        <p:spPr>
          <a:xfrm>
            <a:off x="71406" y="4149080"/>
            <a:ext cx="4357717" cy="56580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Центр культурного развития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4643436" y="4143380"/>
            <a:ext cx="4357719" cy="565234"/>
          </a:xfrm>
          <a:prstGeom prst="roundRect">
            <a:avLst/>
          </a:prstGeom>
          <a:solidFill>
            <a:schemeClr val="bg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Клубы: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sz="1500" b="1" dirty="0" smtClean="0">
                <a:solidFill>
                  <a:schemeClr val="accent3">
                    <a:lumMod val="50000"/>
                  </a:schemeClr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 учреждений, из них 12 в поселениях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241484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depositphotos_4038757-stock-photo-abstract-backgroun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pic>
        <p:nvPicPr>
          <p:cNvPr id="15" name="Рисунок 14" descr="otkrytie-sportivnogo-zala-v-3-shkole-davydov-viktor-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772816"/>
            <a:ext cx="4139952" cy="226853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7" name="Рисунок 16" descr="oQuzWU7LIh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71999" y="1772816"/>
            <a:ext cx="4319341" cy="23298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8" name="Рисунок 17" descr="3d-1+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44008" y="4674317"/>
            <a:ext cx="4248472" cy="20224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1" name="Скругленный прямоугольник 20"/>
          <p:cNvSpPr/>
          <p:nvPr/>
        </p:nvSpPr>
        <p:spPr>
          <a:xfrm>
            <a:off x="4716016" y="4149080"/>
            <a:ext cx="4248472" cy="720080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Клубы: </a:t>
            </a:r>
          </a:p>
          <a:p>
            <a:pPr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13 учреждений, </a:t>
            </a:r>
            <a:endParaRPr lang="ru-RU" b="1" dirty="0" smtClean="0">
              <a:solidFill>
                <a:srgbClr val="0000FF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lnSpc>
                <a:spcPct val="80000"/>
              </a:lnSpc>
              <a:spcBef>
                <a:spcPct val="0"/>
              </a:spcBef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из </a:t>
            </a:r>
            <a:r>
              <a:rPr lang="ru-RU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них 12 </a:t>
            </a:r>
            <a:r>
              <a:rPr lang="ru-RU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 поселениях</a:t>
            </a:r>
            <a:endParaRPr lang="ru-RU" b="1" dirty="0">
              <a:solidFill>
                <a:srgbClr val="0000FF"/>
              </a:solidFill>
              <a:effectLst>
                <a:outerShdw blurRad="31750" dist="25400" dir="5400000" algn="tl" rotWithShape="0">
                  <a:srgbClr val="000000">
                    <a:alpha val="25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Скругленный прямоугольник 21"/>
          <p:cNvSpPr/>
          <p:nvPr/>
        </p:nvSpPr>
        <p:spPr>
          <a:xfrm>
            <a:off x="4716016" y="1556792"/>
            <a:ext cx="4248472" cy="343510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7500" lnSpcReduction="100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Историко-краеведческий музей</a:t>
            </a: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179512" y="1556792"/>
            <a:ext cx="4392488" cy="360040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algn="ctr">
              <a:spcBef>
                <a:spcPct val="0"/>
              </a:spcBef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 Центральная районная библиотека</a:t>
            </a:r>
          </a:p>
        </p:txBody>
      </p:sp>
      <p:sp>
        <p:nvSpPr>
          <p:cNvPr id="19" name="Заголовок 18"/>
          <p:cNvSpPr>
            <a:spLocks noGrp="1"/>
          </p:cNvSpPr>
          <p:nvPr>
            <p:ph type="title"/>
          </p:nvPr>
        </p:nvSpPr>
        <p:spPr>
          <a:xfrm>
            <a:off x="177676" y="604369"/>
            <a:ext cx="8786812" cy="928709"/>
          </a:xfrm>
          <a:prstGeom prst="plaqu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ru-RU" sz="2400" b="1" dirty="0" smtClean="0">
                <a:ln w="6350">
                  <a:noFill/>
                </a:ln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Муниципальные бюджетные учреждения, подведомственные отделу культуры  Белокалитвинского района:</a:t>
            </a:r>
            <a:endParaRPr lang="ru-RU" sz="2400" b="1" dirty="0">
              <a:ln w="6350">
                <a:noFill/>
              </a:ln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63135"/>
            <a:ext cx="391960" cy="423212"/>
          </a:xfrm>
          <a:prstGeom prst="rect">
            <a:avLst/>
          </a:prstGeom>
        </p:spPr>
      </p:pic>
      <p:pic>
        <p:nvPicPr>
          <p:cNvPr id="14" name="Рисунок 13" descr="XXL (1).jf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51520" y="4509120"/>
            <a:ext cx="3816424" cy="215442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20" name="Скругленный прямоугольник 19"/>
          <p:cNvSpPr/>
          <p:nvPr/>
        </p:nvSpPr>
        <p:spPr>
          <a:xfrm>
            <a:off x="179512" y="4149080"/>
            <a:ext cx="4248472" cy="421218"/>
          </a:xfrm>
          <a:prstGeom prst="roundRec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rtlCol="0" anchor="ctr">
            <a:normAutofit fontScale="97500"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pPr indent="-285750" algn="ctr">
              <a:lnSpc>
                <a:spcPct val="80000"/>
              </a:lnSpc>
              <a:spcBef>
                <a:spcPct val="0"/>
              </a:spcBef>
              <a:buFont typeface="Wingdings" pitchFamily="2" charset="2"/>
              <a:buChar char="v"/>
            </a:pPr>
            <a:r>
              <a:rPr lang="ru-RU" sz="1500" b="1" dirty="0" smtClean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>
                <a:solidFill>
                  <a:srgbClr val="0000FF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Центр культурного развития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38e58PICaJgUany328EU2_PIC201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404" y="90827"/>
            <a:ext cx="428628" cy="495302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2009" y="415420"/>
            <a:ext cx="88582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ru-RU" sz="2400" b="1" dirty="0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Ежегодные мероприятия в сфере культуры, запланированные в Белокалитвинском районе на 2021  год</a:t>
            </a:r>
            <a:endParaRPr lang="ru-RU" sz="2400" b="1" dirty="0">
              <a:solidFill>
                <a:srgbClr val="0000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5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85222" y="4086937"/>
            <a:ext cx="4324141" cy="26544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Documents and Settings\Bud6\Рабочий стол\БЮДЖЕТ для граждан 2018\pre_d_40_b1.jpg"/>
          <p:cNvPicPr>
            <a:picLocks noChangeAspect="1" noChangeArrowheads="1"/>
          </p:cNvPicPr>
          <p:nvPr/>
        </p:nvPicPr>
        <p:blipFill>
          <a:blip r:embed="rId5"/>
          <a:stretch>
            <a:fillRect/>
          </a:stretch>
        </p:blipFill>
        <p:spPr bwMode="auto">
          <a:xfrm>
            <a:off x="4685222" y="1464819"/>
            <a:ext cx="4314762" cy="236559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кругленный прямоугольник 14"/>
          <p:cNvSpPr/>
          <p:nvPr/>
        </p:nvSpPr>
        <p:spPr>
          <a:xfrm>
            <a:off x="4786314" y="1214422"/>
            <a:ext cx="4357686" cy="35719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Троица 50,0 тыс. рублей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C:\Documents and Settings\Bud6\Рабочий стол\БЮДЖЕТ для граждан 2018\foto.cheb_.ru-63666.jpg"/>
          <p:cNvPicPr>
            <a:picLocks noChangeAspect="1" noChangeArrowheads="1"/>
          </p:cNvPicPr>
          <p:nvPr/>
        </p:nvPicPr>
        <p:blipFill>
          <a:blip r:embed="rId6"/>
          <a:stretch>
            <a:fillRect/>
          </a:stretch>
        </p:blipFill>
        <p:spPr bwMode="auto">
          <a:xfrm>
            <a:off x="179512" y="4160726"/>
            <a:ext cx="4326198" cy="26972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Скругленный прямоугольник 16"/>
          <p:cNvSpPr/>
          <p:nvPr/>
        </p:nvSpPr>
        <p:spPr>
          <a:xfrm>
            <a:off x="-142908" y="6357958"/>
            <a:ext cx="3429024" cy="500042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>
              <a:solidFill>
                <a:srgbClr val="9933FF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3" name="Picture 5" descr="C:\Documents and Settings\Bud6\Рабочий стол\БЮДЖЕТ для граждан 2018\ltafchymruafgxfq.jpg"/>
          <p:cNvPicPr>
            <a:picLocks noChangeAspect="1" noChangeArrowheads="1"/>
          </p:cNvPicPr>
          <p:nvPr/>
        </p:nvPicPr>
        <p:blipFill>
          <a:blip r:embed="rId7"/>
          <a:stretch>
            <a:fillRect/>
          </a:stretch>
        </p:blipFill>
        <p:spPr bwMode="auto">
          <a:xfrm>
            <a:off x="179512" y="1469766"/>
            <a:ext cx="4326198" cy="23507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Скругленный прямоугольник 20"/>
          <p:cNvSpPr/>
          <p:nvPr/>
        </p:nvSpPr>
        <p:spPr>
          <a:xfrm>
            <a:off x="285720" y="1142984"/>
            <a:ext cx="450059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День победы 264,4 тыс. рублей</a:t>
            </a:r>
            <a:endParaRPr lang="ru-RU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Скругленный прямоугольник 22"/>
          <p:cNvSpPr/>
          <p:nvPr/>
        </p:nvSpPr>
        <p:spPr>
          <a:xfrm>
            <a:off x="4610110" y="3830410"/>
            <a:ext cx="4429124" cy="42862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Матушка Казанская 50,0 тыс. рублей</a:t>
            </a:r>
          </a:p>
        </p:txBody>
      </p:sp>
      <p:sp>
        <p:nvSpPr>
          <p:cNvPr id="25" name="Скругленный прямоугольник 24"/>
          <p:cNvSpPr/>
          <p:nvPr/>
        </p:nvSpPr>
        <p:spPr>
          <a:xfrm>
            <a:off x="-5165" y="3768844"/>
            <a:ext cx="4786314" cy="500066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Слет работников культуры 145,0 тыс. рублей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491880" y="12483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4102906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327" y="512560"/>
            <a:ext cx="7920880" cy="95410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на здравоохранение в 2021-2023 годах</a:t>
            </a:r>
            <a:endParaRPr lang="ru-RU" sz="28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7308304" y="1340768"/>
            <a:ext cx="157160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600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5575" y="134635"/>
            <a:ext cx="571504" cy="660403"/>
          </a:xfrm>
          <a:prstGeom prst="rect">
            <a:avLst/>
          </a:prstGeom>
        </p:spPr>
      </p:pic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5854607"/>
              </p:ext>
            </p:extLst>
          </p:nvPr>
        </p:nvGraphicFramePr>
        <p:xfrm>
          <a:off x="179512" y="1628800"/>
          <a:ext cx="8712967" cy="1945926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46872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28937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241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7065">
                <a:tc>
                  <a:txBody>
                    <a:bodyPr/>
                    <a:lstStyle/>
                    <a:p>
                      <a:pPr algn="just" fontAlgn="t"/>
                      <a:endParaRPr lang="ru-RU" sz="1600" b="1" i="0" u="none" strike="noStrike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</a:t>
                      </a:r>
                      <a:r>
                        <a:rPr lang="ru-RU" sz="1600" u="none" strike="noStrike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год</a:t>
                      </a:r>
                      <a:endParaRPr lang="ru-RU" sz="1600" b="1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4301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Здравоохранение, всего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42 096,3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56 782,8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kumimoji="0" lang="ru-RU" sz="16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46 933,2</a:t>
                      </a:r>
                      <a:endParaRPr lang="ru-RU" sz="1600" b="0" i="0" u="none" strike="noStrike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Стационарная медицинская помощь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27 483,9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25 682,9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25 780,2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Амбулаторная помощь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3 551,5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17 926,6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12 276,6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9742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Скорая медицинская помощь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126,2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0040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Другие вопросы в области здравоохранения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10 934,7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13 047,1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ru-RU" sz="1600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8 750,2</a:t>
                      </a:r>
                      <a:endParaRPr lang="ru-RU" sz="16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218" marR="9218" marT="9218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12" name="Рисунок 11" descr="1412058475_quadr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68304" y="3857628"/>
            <a:ext cx="4178236" cy="2811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ross"/>
            <a:contourClr>
              <a:srgbClr val="FFFFFF"/>
            </a:contourClr>
          </a:sp3d>
        </p:spPr>
      </p:pic>
      <p:sp>
        <p:nvSpPr>
          <p:cNvPr id="1032" name="AutoShape 8" descr="https://www.kalitva.ru/uploads/posts/2013-06/1372596244_vse-vmeste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3" name="Picture 9" descr="C:\Documents and Settings\Bud6\Рабочий стол\1372596244_vse-vmeste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644008" y="3857628"/>
            <a:ext cx="4197038" cy="28117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 prst="cross"/>
            <a:contourClr>
              <a:srgbClr val="FFFFFF"/>
            </a:contourClr>
          </a:sp3d>
        </p:spPr>
      </p:pic>
      <p:sp>
        <p:nvSpPr>
          <p:cNvPr id="13" name="Прямоугольник 12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9187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5984647" y="1790317"/>
            <a:ext cx="2813699" cy="1889427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Доплаты к стипендиям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35 студентам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390,0 тыс. рублей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с двумя вырезанными противолежащими углами 4"/>
          <p:cNvSpPr/>
          <p:nvPr/>
        </p:nvSpPr>
        <p:spPr>
          <a:xfrm>
            <a:off x="266405" y="4729371"/>
            <a:ext cx="3168352" cy="1854946"/>
          </a:xfrm>
          <a:prstGeom prst="snip2DiagRect">
            <a:avLst/>
          </a:prstGeom>
          <a:solidFill>
            <a:schemeClr val="accent5">
              <a:lumMod val="20000"/>
              <a:lumOff val="80000"/>
            </a:schemeClr>
          </a:solidFill>
          <a:ln/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err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Найм</a:t>
            </a:r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жилых помещений для иногородних врачей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11 человек </a:t>
            </a:r>
          </a:p>
          <a:p>
            <a:pPr algn="ctr"/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858,0 тыс. рублей </a:t>
            </a:r>
            <a:endParaRPr lang="ru-RU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66405" y="506219"/>
            <a:ext cx="8338043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pPr algn="ctr"/>
            <a:r>
              <a:rPr lang="ru-RU" sz="3200" b="1" cap="all" dirty="0" smtClean="0">
                <a:ln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0000" stA="55000" endPos="48000" dist="5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Поддержка в сфере здравоохранения  в 2021 году</a:t>
            </a:r>
            <a:endParaRPr lang="ru-RU" sz="3200" b="1" cap="all" dirty="0">
              <a:ln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  <a:effectLst>
                <a:reflection blurRad="10000" stA="55000" endPos="48000" dist="5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46471"/>
            <a:ext cx="571504" cy="660403"/>
          </a:xfrm>
          <a:prstGeom prst="rect">
            <a:avLst/>
          </a:prstGeom>
        </p:spPr>
      </p:pic>
      <p:pic>
        <p:nvPicPr>
          <p:cNvPr id="17" name="Рисунок 16" descr="letnyaya-praktika-studentov-medikov10504346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72022" y="4365104"/>
            <a:ext cx="3329632" cy="2219213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18" name="Рисунок 17" descr="591795e985f84c5445c6b2afb3fb96d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19" y="1795704"/>
            <a:ext cx="3168353" cy="226311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2051" name="Picture 3" descr="C:\Users\Bud8\Pictures\Новая папка\s1200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347864" y="2420888"/>
            <a:ext cx="2643399" cy="2448272"/>
          </a:xfrm>
          <a:prstGeom prst="rect">
            <a:avLst/>
          </a:prstGeom>
          <a:solidFill>
            <a:schemeClr val="bg2">
              <a:lumMod val="60000"/>
              <a:lumOff val="40000"/>
              <a:alpha val="8000"/>
            </a:schemeClr>
          </a:solidFill>
        </p:spPr>
      </p:pic>
      <p:sp>
        <p:nvSpPr>
          <p:cNvPr id="12" name="Прямоугольник 11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04750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95536" y="620304"/>
            <a:ext cx="8496943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направления</a:t>
            </a:r>
          </a:p>
          <a:p>
            <a:pPr algn="ctr"/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бюджетной и налоговой политики </a:t>
            </a:r>
          </a:p>
          <a:p>
            <a:pPr algn="ctr"/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Белокалитвинского района на 2021-2023 годы</a:t>
            </a:r>
          </a:p>
          <a:p>
            <a:pPr algn="ctr"/>
            <a:r>
              <a:rPr lang="ru-RU" sz="2400" b="1" dirty="0" smtClean="0">
                <a:ln w="3175">
                  <a:noFill/>
                  <a:prstDash val="solid"/>
                  <a:miter lim="800000"/>
                </a:ln>
                <a:solidFill>
                  <a:schemeClr val="bg1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ln w="3175">
                  <a:noFill/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утверждены постановлением Администрации Белокалитвинского района от  16.11.2020 года № 1740</a:t>
            </a:r>
          </a:p>
          <a:p>
            <a:pPr algn="ctr"/>
            <a:endParaRPr lang="ru-RU" sz="2400" b="1" cap="none" spc="0" dirty="0">
              <a:ln w="3175" cmpd="sng">
                <a:noFill/>
                <a:prstDash val="solid"/>
              </a:ln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Рисунок 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84" y="98402"/>
            <a:ext cx="571504" cy="660403"/>
          </a:xfrm>
          <a:prstGeom prst="rect">
            <a:avLst/>
          </a:prstGeom>
        </p:spPr>
      </p:pic>
      <p:sp>
        <p:nvSpPr>
          <p:cNvPr id="12" name="Стрелка вправо 11"/>
          <p:cNvSpPr/>
          <p:nvPr/>
        </p:nvSpPr>
        <p:spPr>
          <a:xfrm>
            <a:off x="3347864" y="3424952"/>
            <a:ext cx="1439018" cy="720650"/>
          </a:xfrm>
          <a:prstGeom prst="rightArrow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Приоритетные цели</a:t>
            </a:r>
            <a:endParaRPr lang="ru-RU" sz="12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3137505147"/>
              </p:ext>
            </p:extLst>
          </p:nvPr>
        </p:nvGraphicFramePr>
        <p:xfrm>
          <a:off x="5004048" y="2564904"/>
          <a:ext cx="4056112" cy="30243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6" name="Стрелка вниз 15"/>
          <p:cNvSpPr/>
          <p:nvPr/>
        </p:nvSpPr>
        <p:spPr>
          <a:xfrm>
            <a:off x="153763" y="2564904"/>
            <a:ext cx="3266109" cy="3024336"/>
          </a:xfrm>
          <a:prstGeom prst="downArrow">
            <a:avLst>
              <a:gd name="adj1" fmla="val 82706"/>
              <a:gd name="adj2" fmla="val 37173"/>
            </a:avLst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Послание Президента РФ</a:t>
            </a:r>
          </a:p>
          <a:p>
            <a:pPr algn="ctr"/>
            <a:r>
              <a:rPr lang="ru-RU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Указ Президента РФ от 21.07.2020 № 474 «О национальных целях развития Российской Федерации до 2030 года»</a:t>
            </a:r>
            <a:endParaRPr lang="ru-RU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760896715"/>
              </p:ext>
            </p:extLst>
          </p:nvPr>
        </p:nvGraphicFramePr>
        <p:xfrm>
          <a:off x="357777" y="5409720"/>
          <a:ext cx="8702383" cy="14366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535862"/>
            <a:ext cx="7920880" cy="1092938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Национальные проекты, реализуемые</a:t>
            </a:r>
            <a:br>
              <a:rPr lang="ru-RU" sz="2000" b="1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000" b="1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на территории </a:t>
            </a:r>
            <a:r>
              <a:rPr lang="ru-RU" sz="2000" b="1" dirty="0" err="1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000" b="1" dirty="0" smtClean="0">
                <a:ln w="3175" cmpd="sng">
                  <a:solidFill>
                    <a:sysClr val="windowText" lastClr="000000"/>
                  </a:solidFill>
                </a:ln>
                <a:solidFill>
                  <a:schemeClr val="accent4">
                    <a:lumMod val="75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</a:t>
            </a:r>
            <a:endParaRPr lang="ru-RU" sz="2000" dirty="0">
              <a:ln w="3175" cmpd="sng">
                <a:solidFill>
                  <a:sysClr val="windowText" lastClr="000000"/>
                </a:solidFill>
              </a:ln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4" name="Содержимое 3"/>
          <p:cNvSpPr>
            <a:spLocks noGrp="1"/>
          </p:cNvSpPr>
          <p:nvPr>
            <p:ph sz="half" idx="13"/>
          </p:nvPr>
        </p:nvSpPr>
        <p:spPr>
          <a:xfrm>
            <a:off x="5220072" y="1428737"/>
            <a:ext cx="2880320" cy="992151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«Старшее поколение»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sz="quarter" idx="4"/>
          </p:nvPr>
        </p:nvSpPr>
        <p:spPr>
          <a:xfrm>
            <a:off x="611560" y="1428737"/>
            <a:ext cx="2880320" cy="920143"/>
          </a:xfrm>
        </p:spPr>
        <p:txBody>
          <a:bodyPr/>
          <a:lstStyle/>
          <a:p>
            <a:pPr algn="ctr">
              <a:buNone/>
            </a:pPr>
            <a:r>
              <a:rPr lang="ru-RU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«Здравоохранение» 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84" y="98402"/>
            <a:ext cx="571504" cy="660403"/>
          </a:xfrm>
          <a:prstGeom prst="rect">
            <a:avLst/>
          </a:prstGeom>
        </p:spPr>
      </p:pic>
      <p:pic>
        <p:nvPicPr>
          <p:cNvPr id="8" name="Рисунок 7" descr="view_584374_59282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4437112"/>
            <a:ext cx="3744416" cy="2296197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</p:spPr>
      </p:pic>
      <p:sp>
        <p:nvSpPr>
          <p:cNvPr id="12" name="TextBox 11"/>
          <p:cNvSpPr txBox="1"/>
          <p:nvPr/>
        </p:nvSpPr>
        <p:spPr>
          <a:xfrm>
            <a:off x="381720" y="2204865"/>
            <a:ext cx="3758232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Приобретение, установка и оснащение модульных зданий для муниципальных учреждений здравоохранения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2021 год – 1 700,0 тыс. рублей;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2022 год – 17 650,0 тыс. рублей; 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2023 год - 12 000,0 тыс. рублей.</a:t>
            </a:r>
            <a:endParaRPr lang="ru-RU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4" name="Рисунок 13" descr="6315deb6e57e46957146a3d5380a8999-ok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2204865"/>
            <a:ext cx="3888432" cy="2473336"/>
          </a:xfrm>
          <a:prstGeom prst="rect">
            <a:avLst/>
          </a:prstGeom>
          <a:ln>
            <a:noFill/>
          </a:ln>
          <a:effectLst>
            <a:glow rad="139700">
              <a:schemeClr val="accent5">
                <a:satMod val="175000"/>
                <a:alpha val="40000"/>
              </a:schemeClr>
            </a:glow>
            <a:reflection blurRad="12700" stA="30000" endPos="30000" dist="5000" dir="5400000" sy="-100000" algn="bl" rotWithShape="0"/>
          </a:effectLst>
        </p:spPr>
      </p:pic>
      <p:sp>
        <p:nvSpPr>
          <p:cNvPr id="17" name="TextBox 16"/>
          <p:cNvSpPr txBox="1"/>
          <p:nvPr/>
        </p:nvSpPr>
        <p:spPr>
          <a:xfrm>
            <a:off x="4967560" y="4941167"/>
            <a:ext cx="3852912" cy="175432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glow rad="1397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Расходы на осуществление государственных полномочий в сфере социального обслуживания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2021 год – 42 053,6 тыс. рублей;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2022 год – 42 053,6 тыс. рублей;</a:t>
            </a:r>
          </a:p>
          <a:p>
            <a:r>
              <a:rPr lang="ru-RU" b="1" dirty="0" smtClean="0">
                <a:solidFill>
                  <a:schemeClr val="bg1"/>
                </a:solidFill>
                <a:latin typeface="Times New Roman" pitchFamily="18" charset="0"/>
              </a:rPr>
              <a:t>2023 год – 42 053,6 тыс. рублей.</a:t>
            </a:r>
            <a:endParaRPr lang="ru-RU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94609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531" y="692696"/>
            <a:ext cx="8151523" cy="1167408"/>
          </a:xfrm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района в 2021-2023 годах на предоставление субсидий для муниципальных учреждений здравоохранения</a:t>
            </a:r>
            <a:endParaRPr lang="ru-RU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32040" y="5185078"/>
            <a:ext cx="3960440" cy="1363213"/>
          </a:xfrm>
          <a:solidFill>
            <a:schemeClr val="accent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>
            <a:norm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медицинского и иного оборудования  и инвентаря для учреждений здравоохранения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год-592,8 тыс. рублей.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251520" y="2204863"/>
            <a:ext cx="4248720" cy="1368152"/>
          </a:xfrm>
          <a:prstGeom prst="rect">
            <a:avLst/>
          </a:prstGeom>
          <a:solidFill>
            <a:schemeClr val="accent1">
              <a:lumMod val="75000"/>
              <a:lumOff val="25000"/>
            </a:schemeClr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rmAutofit fontScale="85000" lnSpcReduction="20000"/>
          </a:bodyPr>
          <a:lstStyle/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Приобретение автомобилей 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скорой медицинской помощи</a:t>
            </a:r>
          </a:p>
          <a:p>
            <a:pPr algn="ctr">
              <a:buNone/>
            </a:pPr>
            <a:r>
              <a:rPr lang="ru-RU" sz="20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2021 год -1 525,5 тыс. рублей;</a:t>
            </a:r>
          </a:p>
          <a:p>
            <a:pPr algn="ctr">
              <a:buNone/>
            </a:pP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год -3 982,2 тыс. рублей.</a:t>
            </a:r>
            <a:endParaRPr lang="ru-RU" sz="20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Bud8\Pictures\Новая папка\1ag_2574__k5g11f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1826" y="3788326"/>
            <a:ext cx="4248472" cy="27935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1032" name="Picture 8" descr="C:\Users\Bud8\Pictures\Новая папка\ee1f61805e09b37ff5f5528e465ff74d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0032" y="2173054"/>
            <a:ext cx="3960440" cy="2799923"/>
          </a:xfrm>
          <a:prstGeom prst="rect">
            <a:avLst/>
          </a:prstGeom>
          <a:noFill/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64224" y="764703"/>
            <a:ext cx="1028256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Рисунок 7" descr="3301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9784" y="98402"/>
            <a:ext cx="571504" cy="6604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91880" y="1094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0146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11060" y="601970"/>
            <a:ext cx="8215370" cy="830997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на</a:t>
            </a:r>
          </a:p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социальную политику в 2021 году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40305"/>
            <a:ext cx="571504" cy="660403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794383200"/>
              </p:ext>
            </p:extLst>
          </p:nvPr>
        </p:nvGraphicFramePr>
        <p:xfrm>
          <a:off x="287016" y="1235661"/>
          <a:ext cx="8712968" cy="54726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85794"/>
            <a:ext cx="91440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семей, имеющих детей и проживающих на территории Белокалитвинского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(часть 1)</a:t>
            </a:r>
            <a:endParaRPr lang="ru-RU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2681125000"/>
              </p:ext>
            </p:extLst>
          </p:nvPr>
        </p:nvGraphicFramePr>
        <p:xfrm>
          <a:off x="251520" y="3933056"/>
          <a:ext cx="8640960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569542621"/>
              </p:ext>
            </p:extLst>
          </p:nvPr>
        </p:nvGraphicFramePr>
        <p:xfrm>
          <a:off x="251520" y="5877272"/>
          <a:ext cx="86409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1512292949"/>
              </p:ext>
            </p:extLst>
          </p:nvPr>
        </p:nvGraphicFramePr>
        <p:xfrm>
          <a:off x="251520" y="3140968"/>
          <a:ext cx="8712968" cy="648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643438" y="4143380"/>
            <a:ext cx="4214842" cy="857256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1921048767"/>
              </p:ext>
            </p:extLst>
          </p:nvPr>
        </p:nvGraphicFramePr>
        <p:xfrm>
          <a:off x="251520" y="2000240"/>
          <a:ext cx="8712968" cy="99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114463858"/>
              </p:ext>
            </p:extLst>
          </p:nvPr>
        </p:nvGraphicFramePr>
        <p:xfrm>
          <a:off x="251520" y="4725144"/>
          <a:ext cx="8640960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2" r:lo="rId23" r:qs="rId24" r:cs="rId25"/>
          </a:graphicData>
        </a:graphic>
      </p:graphicFrame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251520" y="125391"/>
            <a:ext cx="571504" cy="660403"/>
          </a:xfrm>
          <a:prstGeom prst="rect">
            <a:avLst/>
          </a:prstGeom>
        </p:spPr>
      </p:pic>
      <p:sp>
        <p:nvSpPr>
          <p:cNvPr id="13" name="Прямоугольник 12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6044" y="404664"/>
            <a:ext cx="842392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семей, имеющих детей и проживающих на территории Белокалитвинского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(часть 2)</a:t>
            </a:r>
            <a:endParaRPr lang="ru-RU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3978864363"/>
              </p:ext>
            </p:extLst>
          </p:nvPr>
        </p:nvGraphicFramePr>
        <p:xfrm>
          <a:off x="179512" y="1556792"/>
          <a:ext cx="8712968" cy="9361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3782914511"/>
              </p:ext>
            </p:extLst>
          </p:nvPr>
        </p:nvGraphicFramePr>
        <p:xfrm>
          <a:off x="179512" y="2564904"/>
          <a:ext cx="8712968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233136741"/>
              </p:ext>
            </p:extLst>
          </p:nvPr>
        </p:nvGraphicFramePr>
        <p:xfrm>
          <a:off x="167401" y="4581129"/>
          <a:ext cx="8797087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3" name="Схема 22"/>
          <p:cNvGraphicFramePr/>
          <p:nvPr>
            <p:extLst>
              <p:ext uri="{D42A27DB-BD31-4B8C-83A1-F6EECF244321}">
                <p14:modId xmlns:p14="http://schemas.microsoft.com/office/powerpoint/2010/main" val="2106267584"/>
              </p:ext>
            </p:extLst>
          </p:nvPr>
        </p:nvGraphicFramePr>
        <p:xfrm>
          <a:off x="179512" y="3501008"/>
          <a:ext cx="8784976" cy="1224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pic>
        <p:nvPicPr>
          <p:cNvPr id="14" name="Рисунок 13" descr="330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179512" y="106578"/>
            <a:ext cx="571504" cy="660403"/>
          </a:xfrm>
          <a:prstGeom prst="rect">
            <a:avLst/>
          </a:prstGeom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1671579813"/>
              </p:ext>
            </p:extLst>
          </p:nvPr>
        </p:nvGraphicFramePr>
        <p:xfrm>
          <a:off x="167401" y="5877272"/>
          <a:ext cx="8797087" cy="8640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56384" y="101823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283873469"/>
              </p:ext>
            </p:extLst>
          </p:nvPr>
        </p:nvGraphicFramePr>
        <p:xfrm>
          <a:off x="167400" y="3573015"/>
          <a:ext cx="8797087" cy="11521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8" r:lo="rId29" r:qs="rId30" r:cs="rId31"/>
          </a:graphicData>
        </a:graphic>
      </p:graphicFrame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27784" y="585522"/>
            <a:ext cx="8244408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семей, имеющих детей и проживающих на территории Белокалитвинского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     </a:t>
            </a:r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(часть 3)</a:t>
            </a:r>
            <a:endParaRPr lang="ru-RU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1418719936"/>
              </p:ext>
            </p:extLst>
          </p:nvPr>
        </p:nvGraphicFramePr>
        <p:xfrm>
          <a:off x="251520" y="1989429"/>
          <a:ext cx="8712968" cy="13675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674308762"/>
              </p:ext>
            </p:extLst>
          </p:nvPr>
        </p:nvGraphicFramePr>
        <p:xfrm>
          <a:off x="251520" y="5229200"/>
          <a:ext cx="8712968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558244015"/>
              </p:ext>
            </p:extLst>
          </p:nvPr>
        </p:nvGraphicFramePr>
        <p:xfrm>
          <a:off x="251520" y="3573016"/>
          <a:ext cx="8712968" cy="1440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8" name="Рисунок 17" descr="330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107504" y="98402"/>
            <a:ext cx="571504" cy="6604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37334" y="561068"/>
            <a:ext cx="7920880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иным категориям граждан, проживающим на территории Белокалитвинского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(часть 4)</a:t>
            </a:r>
            <a:endParaRPr lang="ru-RU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8" name="Схема 17"/>
          <p:cNvGraphicFramePr/>
          <p:nvPr>
            <p:extLst>
              <p:ext uri="{D42A27DB-BD31-4B8C-83A1-F6EECF244321}">
                <p14:modId xmlns:p14="http://schemas.microsoft.com/office/powerpoint/2010/main" val="3347067346"/>
              </p:ext>
            </p:extLst>
          </p:nvPr>
        </p:nvGraphicFramePr>
        <p:xfrm>
          <a:off x="251520" y="2130728"/>
          <a:ext cx="8712968" cy="7108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4118998770"/>
              </p:ext>
            </p:extLst>
          </p:nvPr>
        </p:nvGraphicFramePr>
        <p:xfrm>
          <a:off x="251520" y="2996952"/>
          <a:ext cx="86409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000628" y="4500570"/>
            <a:ext cx="3357586" cy="714380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3882285965"/>
              </p:ext>
            </p:extLst>
          </p:nvPr>
        </p:nvGraphicFramePr>
        <p:xfrm>
          <a:off x="251520" y="5157192"/>
          <a:ext cx="8678768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graphicFrame>
        <p:nvGraphicFramePr>
          <p:cNvPr id="20" name="Схема 19"/>
          <p:cNvGraphicFramePr/>
          <p:nvPr>
            <p:extLst>
              <p:ext uri="{D42A27DB-BD31-4B8C-83A1-F6EECF244321}">
                <p14:modId xmlns:p14="http://schemas.microsoft.com/office/powerpoint/2010/main" val="474126265"/>
              </p:ext>
            </p:extLst>
          </p:nvPr>
        </p:nvGraphicFramePr>
        <p:xfrm>
          <a:off x="251520" y="3861048"/>
          <a:ext cx="8712968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7" r:lo="rId18" r:qs="rId19" r:cs="rId20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3643306" y="5857892"/>
            <a:ext cx="5143536" cy="7858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22" cstate="print"/>
          <a:stretch>
            <a:fillRect/>
          </a:stretch>
        </p:blipFill>
        <p:spPr>
          <a:xfrm>
            <a:off x="234235" y="100639"/>
            <a:ext cx="571504" cy="660403"/>
          </a:xfrm>
          <a:prstGeom prst="rect">
            <a:avLst/>
          </a:prstGeom>
        </p:spPr>
      </p:pic>
      <p:graphicFrame>
        <p:nvGraphicFramePr>
          <p:cNvPr id="11" name="Схема 10"/>
          <p:cNvGraphicFramePr/>
          <p:nvPr>
            <p:extLst>
              <p:ext uri="{D42A27DB-BD31-4B8C-83A1-F6EECF244321}">
                <p14:modId xmlns:p14="http://schemas.microsoft.com/office/powerpoint/2010/main" val="1061875817"/>
              </p:ext>
            </p:extLst>
          </p:nvPr>
        </p:nvGraphicFramePr>
        <p:xfrm>
          <a:off x="251520" y="6021288"/>
          <a:ext cx="8606760" cy="720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3" r:lo="rId24" r:qs="rId25" r:cs="rId26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71481"/>
            <a:ext cx="799288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иным категориям граждан проживающих на территории Белокалитвинского района </a:t>
            </a:r>
          </a:p>
          <a:p>
            <a:pPr algn="ctr"/>
            <a:r>
              <a:rPr lang="ru-RU" sz="2400" b="1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                                                                                 </a:t>
            </a:r>
            <a:r>
              <a:rPr lang="ru-RU" sz="24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(часть 5)</a:t>
            </a:r>
            <a:endParaRPr lang="ru-RU" sz="2400" b="1" cap="none" spc="0" dirty="0">
              <a:ln w="1905"/>
              <a:solidFill>
                <a:schemeClr val="accent4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7" name="Схема 16"/>
          <p:cNvGraphicFramePr/>
          <p:nvPr>
            <p:extLst>
              <p:ext uri="{D42A27DB-BD31-4B8C-83A1-F6EECF244321}">
                <p14:modId xmlns:p14="http://schemas.microsoft.com/office/powerpoint/2010/main" val="1855758344"/>
              </p:ext>
            </p:extLst>
          </p:nvPr>
        </p:nvGraphicFramePr>
        <p:xfrm>
          <a:off x="323528" y="2204864"/>
          <a:ext cx="8534752" cy="9955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2" name="Схема 21"/>
          <p:cNvGraphicFramePr/>
          <p:nvPr>
            <p:extLst>
              <p:ext uri="{D42A27DB-BD31-4B8C-83A1-F6EECF244321}">
                <p14:modId xmlns:p14="http://schemas.microsoft.com/office/powerpoint/2010/main" val="2836764211"/>
              </p:ext>
            </p:extLst>
          </p:nvPr>
        </p:nvGraphicFramePr>
        <p:xfrm>
          <a:off x="323528" y="3501008"/>
          <a:ext cx="8496944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graphicFrame>
        <p:nvGraphicFramePr>
          <p:cNvPr id="21" name="Схема 20"/>
          <p:cNvGraphicFramePr/>
          <p:nvPr>
            <p:extLst>
              <p:ext uri="{D42A27DB-BD31-4B8C-83A1-F6EECF244321}">
                <p14:modId xmlns:p14="http://schemas.microsoft.com/office/powerpoint/2010/main" val="1427037521"/>
              </p:ext>
            </p:extLst>
          </p:nvPr>
        </p:nvGraphicFramePr>
        <p:xfrm>
          <a:off x="323528" y="5445224"/>
          <a:ext cx="8496944" cy="115212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2" r:lo="rId13" r:qs="rId14" r:cs="rId15"/>
          </a:graphicData>
        </a:graphic>
      </p:graphicFrame>
      <p:pic>
        <p:nvPicPr>
          <p:cNvPr id="16" name="Рисунок 15" descr="3301.png"/>
          <p:cNvPicPr>
            <a:picLocks noChangeAspect="1"/>
          </p:cNvPicPr>
          <p:nvPr/>
        </p:nvPicPr>
        <p:blipFill>
          <a:blip r:embed="rId17" cstate="print"/>
          <a:stretch>
            <a:fillRect/>
          </a:stretch>
        </p:blipFill>
        <p:spPr>
          <a:xfrm>
            <a:off x="205261" y="147749"/>
            <a:ext cx="571504" cy="660403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76672"/>
            <a:ext cx="8208912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тружеников тыла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3929066"/>
            <a:ext cx="3286148" cy="7858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428596" y="1571612"/>
            <a:ext cx="8286808" cy="78581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innerShdw blurRad="254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Областной закон от 22.10.2004 № 163-ЗС 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«О социальной поддержке тружеников тыла»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2786050" y="2928934"/>
            <a:ext cx="3643338" cy="1143008"/>
          </a:xfrm>
          <a:prstGeom prst="round2DiagRect">
            <a:avLst>
              <a:gd name="adj1" fmla="val 16667"/>
              <a:gd name="adj2" fmla="val 22378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год-668,9 тыс. рублей,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год-668,9 тыс. рублей,</a:t>
            </a:r>
          </a:p>
          <a:p>
            <a:pPr algn="ctr"/>
            <a:r>
              <a:rPr lang="ru-RU" sz="20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год-668,9 тыс. рублей</a:t>
            </a:r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Стрелка вниз 18"/>
          <p:cNvSpPr/>
          <p:nvPr/>
        </p:nvSpPr>
        <p:spPr>
          <a:xfrm>
            <a:off x="4214810" y="2500306"/>
            <a:ext cx="714380" cy="357190"/>
          </a:xfrm>
          <a:prstGeom prst="downArrow">
            <a:avLst/>
          </a:prstGeom>
          <a:solidFill>
            <a:srgbClr val="0066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214282" y="5643578"/>
            <a:ext cx="8715436" cy="116979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innerShdw blurRad="254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бесплатный проезд на железнодорожном транспорте пригородного сообщения, на автомобильном транспорте пригородного межмуниципального и междугородного внутриобластного сообщений и оплата в размере 50 % стоимости проезда на водном транспорте пригородного сообщения</a:t>
            </a:r>
            <a:endParaRPr lang="ru-RU" sz="16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642910" y="4572008"/>
            <a:ext cx="7858180" cy="1028708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innerShdw blurRad="254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4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</a:p>
          <a:p>
            <a:pPr algn="ctr"/>
            <a:endParaRPr lang="ru-RU" sz="20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1428728" y="4143380"/>
            <a:ext cx="6072230" cy="357190"/>
          </a:xfrm>
          <a:prstGeom prst="round2Diag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  <a:effectLst>
            <a:innerShdw blurRad="2540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бесплатное изготовление и ремонт зубных протезов</a:t>
            </a:r>
            <a:endParaRPr lang="ru-RU" sz="1600" b="1" i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5474" name="Picture 2" descr="C:\Documents and Settings\Bud6\Рабочий стол\БЮДЖЕТ для граждан 2018\6.jpg_thumbnail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57431"/>
            <a:ext cx="2786050" cy="16716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5475" name="Picture 3" descr="C:\Documents and Settings\Bud6\Рабочий стол\БЮДЖЕТ для граждан 2018\3.jpg_thumbnail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29388" y="2357431"/>
            <a:ext cx="2714612" cy="1727504"/>
          </a:xfrm>
          <a:prstGeom prst="rect">
            <a:avLst/>
          </a:prstGeom>
          <a:ln>
            <a:solidFill>
              <a:schemeClr val="bg2">
                <a:lumMod val="90000"/>
              </a:schemeClr>
            </a:solidFill>
          </a:ln>
          <a:effectLst>
            <a:softEdge rad="112500"/>
          </a:effectLst>
        </p:spPr>
      </p:pic>
      <p:pic>
        <p:nvPicPr>
          <p:cNvPr id="14" name="Рисунок 13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2844" y="98402"/>
            <a:ext cx="571504" cy="660403"/>
          </a:xfrm>
          <a:prstGeom prst="rect">
            <a:avLst/>
          </a:prstGeom>
        </p:spPr>
      </p:pic>
      <p:sp>
        <p:nvSpPr>
          <p:cNvPr id="15" name="Прямоугольник 14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123557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404665"/>
            <a:ext cx="817240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ветеранов труда и </a:t>
            </a:r>
          </a:p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ветеранов труда Ростовской области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3929066"/>
            <a:ext cx="3286148" cy="7858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7" name="Прямоугольник с двумя скругленными противолежащими углами 16"/>
          <p:cNvSpPr/>
          <p:nvPr/>
        </p:nvSpPr>
        <p:spPr>
          <a:xfrm>
            <a:off x="214282" y="1643050"/>
            <a:ext cx="3000396" cy="92869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закон от 02.10.2004 № 175-ЗС 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«О социальной поддержке ветеранов труда» 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5857884" y="1643050"/>
            <a:ext cx="3000396" cy="92869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Областной закон от 20.09.2007 № 763-ЗС</a:t>
            </a:r>
          </a:p>
          <a:p>
            <a:pPr algn="ctr"/>
            <a:r>
              <a:rPr lang="ru-RU" sz="1600" b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«О ветеранах труда Ростовской области»</a:t>
            </a:r>
            <a:endParaRPr lang="ru-RU" sz="1600" b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скругленными противолежащими углами 10"/>
          <p:cNvSpPr/>
          <p:nvPr/>
        </p:nvSpPr>
        <p:spPr>
          <a:xfrm>
            <a:off x="214282" y="5000636"/>
            <a:ext cx="8643998" cy="1000132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бесплатный проезд на железнодорожном транспорте пригородного сообщения и на автомобильном транспорте пригородного межмуниципального и междугородного внутриобластного сообщений и оплата в размере 50 % стоимости проезда на водном транспорте пригородного сообщения в сроки действия сезонных тарифов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214282" y="6072206"/>
            <a:ext cx="8643998" cy="642942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Компенсация в размере 50 %: - расходов на оплату жилых помещений и коммунальных услуг; - затрат на абонентскую плату за пользование услуг связи (телефон, радио, ТВ антенной )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рямоугольник с двумя скругленными противолежащими углами 13"/>
          <p:cNvSpPr/>
          <p:nvPr/>
        </p:nvSpPr>
        <p:spPr>
          <a:xfrm>
            <a:off x="214282" y="4000504"/>
            <a:ext cx="8643998" cy="928694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Прямоугольник с двумя скругленными противолежащими углами 14"/>
          <p:cNvSpPr/>
          <p:nvPr/>
        </p:nvSpPr>
        <p:spPr>
          <a:xfrm>
            <a:off x="214282" y="2643182"/>
            <a:ext cx="3000396" cy="857256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год-71 717,3 тыс. рублей,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год-68 810,7 тыс. рублей,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год-68 914,1 тыс. рублей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с двумя скругленными противолежащими углами 15"/>
          <p:cNvSpPr/>
          <p:nvPr/>
        </p:nvSpPr>
        <p:spPr>
          <a:xfrm>
            <a:off x="5857884" y="2643182"/>
            <a:ext cx="3000396" cy="857256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год-20 477,9 тыс. рублей,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год-20 477,9 тыс. рублей,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год-20 477,9 тыс. рублей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1071538" y="3571876"/>
            <a:ext cx="6929486" cy="357190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бесплатное изготовление и ремонт зубных протезов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\\Komp1\почта_ившин\картинки\dsc_167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14678" y="1571612"/>
            <a:ext cx="2571768" cy="2000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98402"/>
            <a:ext cx="571504" cy="660403"/>
          </a:xfrm>
          <a:prstGeom prst="rect">
            <a:avLst/>
          </a:prstGeom>
        </p:spPr>
      </p:pic>
      <p:sp>
        <p:nvSpPr>
          <p:cNvPr id="20" name="Прямоугольник 19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60630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571472" y="577649"/>
            <a:ext cx="7429552" cy="10715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Основные приоритеты</a:t>
            </a:r>
          </a:p>
          <a:p>
            <a:pPr algn="ctr"/>
            <a:r>
              <a:rPr lang="ru-RU" sz="28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Белокалитвинского района</a:t>
            </a:r>
          </a:p>
          <a:p>
            <a:pPr algn="ctr"/>
            <a:endParaRPr lang="ru-RU" sz="2800" dirty="0">
              <a:solidFill>
                <a:srgbClr val="006666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57290" y="2571744"/>
            <a:ext cx="6643734" cy="4972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ln w="10541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пути реализации бюджетной политики</a:t>
            </a:r>
          </a:p>
          <a:p>
            <a:pPr algn="ctr"/>
            <a:endParaRPr lang="ru-RU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49610" y="1428736"/>
            <a:ext cx="3714776" cy="928694"/>
          </a:xfrm>
          <a:prstGeom prst="roundRect">
            <a:avLst/>
          </a:prstGeom>
          <a:solidFill>
            <a:schemeClr val="accent4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социального благополучия населения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5000628" y="1428736"/>
            <a:ext cx="3857652" cy="928694"/>
          </a:xfrm>
          <a:prstGeom prst="roundRect">
            <a:avLst/>
          </a:prstGeom>
          <a:solidFill>
            <a:schemeClr val="accent3"/>
          </a:solidFill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Экономический рост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4" name="AutoShape 8" descr="https://ak-balt.ru/templates/AK-balt/images/cat-img/cat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226" name="AutoShape 10" descr="https://ak-balt.ru/templates/AK-balt/images/cat-img/cat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228" name="AutoShape 12" descr="https://ak-balt.ru/templates/AK-balt/images/cat-img/cat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230" name="AutoShape 14" descr="https://ak-balt.ru/templates/AK-balt/images/cat-img/cat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sp>
        <p:nvSpPr>
          <p:cNvPr id="9232" name="AutoShape 16" descr="https://ak-balt.ru/templates/AK-balt/images/cat-img/cat11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pic>
        <p:nvPicPr>
          <p:cNvPr id="23" name="Рисунок 22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9610" y="98402"/>
            <a:ext cx="571504" cy="660403"/>
          </a:xfrm>
          <a:prstGeom prst="rect">
            <a:avLst/>
          </a:prstGeom>
        </p:spPr>
      </p:pic>
      <p:graphicFrame>
        <p:nvGraphicFramePr>
          <p:cNvPr id="2" name="Схема 1"/>
          <p:cNvGraphicFramePr/>
          <p:nvPr>
            <p:extLst>
              <p:ext uri="{D42A27DB-BD31-4B8C-83A1-F6EECF244321}">
                <p14:modId xmlns:p14="http://schemas.microsoft.com/office/powerpoint/2010/main" val="2561810295"/>
              </p:ext>
            </p:extLst>
          </p:nvPr>
        </p:nvGraphicFramePr>
        <p:xfrm>
          <a:off x="155574" y="3212975"/>
          <a:ext cx="8880921" cy="35283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6" name="Прямоугольник 25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79512" y="548680"/>
            <a:ext cx="8352928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B050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Меры социальной поддержки граждан, пострадавших от политических репрессий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500034" y="3929066"/>
            <a:ext cx="3286148" cy="785818"/>
          </a:xfrm>
          <a:prstGeom prst="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42844" y="1643050"/>
            <a:ext cx="5143536" cy="785818"/>
          </a:xfrm>
          <a:prstGeom prst="round2DiagRect">
            <a:avLst>
              <a:gd name="adj1" fmla="val 16667"/>
              <a:gd name="adj2" fmla="val 0"/>
            </a:avLst>
          </a:prstGeom>
          <a:solidFill>
            <a:srgbClr val="99FFCC"/>
          </a:solidFill>
          <a:effectLst>
            <a:innerShdw blurRad="317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Областной закон от 22.10.2004 № 164-ЗС «О социальной поддержке граждан, пострадавших от политических репрессий» 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142844" y="2500306"/>
            <a:ext cx="5143536" cy="857256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год-1 642,9 тыс. рублей,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год-1 642,9 тыс. рублей, </a:t>
            </a: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год-1 642,9 тыс. рублей</a:t>
            </a:r>
            <a:endParaRPr lang="ru-RU" sz="16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1142976" y="3429000"/>
            <a:ext cx="6786610" cy="428628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бесплатное изготовление и ремонт зубных протезов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214282" y="3929066"/>
            <a:ext cx="8715436" cy="1000132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бесплатный проезд на территории Ростовской области независимо от места регистрации на всех видах городского пассажирского транспорта (кроме такси), на автомобильном транспорте общего пользования (кроме такси) пригородных и внутрирайонных маршрутов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с двумя скругленными противолежащими углами 24"/>
          <p:cNvSpPr/>
          <p:nvPr/>
        </p:nvSpPr>
        <p:spPr>
          <a:xfrm>
            <a:off x="214282" y="5000636"/>
            <a:ext cx="8715436" cy="785818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бесплатный проезд на железнодорожном водном транспорте пригородного сообщения и автомобильном транспорте пригородного межмуниципального сообщения</a:t>
            </a:r>
          </a:p>
          <a:p>
            <a:pPr algn="ctr"/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Прямоугольник с двумя скругленными противолежащими углами 25"/>
          <p:cNvSpPr/>
          <p:nvPr/>
        </p:nvSpPr>
        <p:spPr>
          <a:xfrm>
            <a:off x="214282" y="5857892"/>
            <a:ext cx="8715436" cy="847732"/>
          </a:xfrm>
          <a:prstGeom prst="round2DiagRect">
            <a:avLst>
              <a:gd name="adj1" fmla="val 16667"/>
              <a:gd name="adj2" fmla="val 0"/>
            </a:avLst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Компенсация расходов: -на оплату жилых помещений и коммунальных услуг; </a:t>
            </a:r>
          </a:p>
          <a:p>
            <a:pPr algn="ctr">
              <a:buFontTx/>
              <a:buChar char="-"/>
            </a:pPr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установку телефона; </a:t>
            </a:r>
          </a:p>
          <a:p>
            <a:pPr algn="ctr"/>
            <a:r>
              <a:rPr lang="ru-RU" sz="1600" b="1" i="1" dirty="0" smtClean="0">
                <a:solidFill>
                  <a:schemeClr val="accent5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- стоимости проезда по территории РФ туда и обратно один раз в год</a:t>
            </a:r>
            <a:endParaRPr lang="ru-RU" sz="1600" b="1" i="1" dirty="0">
              <a:solidFill>
                <a:schemeClr val="accent5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C:\Documents and Settings\Bud6\Рабочий стол\картинки\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0694" y="1549288"/>
            <a:ext cx="3500462" cy="18797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42844" y="128818"/>
            <a:ext cx="571504" cy="660403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1892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9180" y="681831"/>
            <a:ext cx="85500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cap="none" spc="0" dirty="0" smtClean="0">
                <a:ln w="1905"/>
                <a:solidFill>
                  <a:schemeClr val="accent4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Социальное обслуживание граждан</a:t>
            </a:r>
          </a:p>
        </p:txBody>
      </p:sp>
      <p:sp>
        <p:nvSpPr>
          <p:cNvPr id="5" name="Прямоугольник с двумя скругленными противолежащими углами 4"/>
          <p:cNvSpPr/>
          <p:nvPr/>
        </p:nvSpPr>
        <p:spPr>
          <a:xfrm>
            <a:off x="142844" y="1412776"/>
            <a:ext cx="4789196" cy="5159496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i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финансовое обеспечение выполнения муниципального задания муниципальным бюджетным учреждением социального обслуживания Белокалитвинского района «Центр социального обслуживания граждан пожилого возраста и инвалидов» предусмотрено:</a:t>
            </a:r>
          </a:p>
          <a:p>
            <a:pPr algn="ctr"/>
            <a:endParaRPr lang="ru-RU" sz="2000" b="1" i="1" dirty="0" smtClean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в 2021 году- 253 031,1 тыс. рублей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2022 году- 252 506,2 тыс. рублей</a:t>
            </a:r>
          </a:p>
          <a:p>
            <a:pPr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2023 году- 252 276,6 тыс. рублей</a:t>
            </a:r>
            <a:endParaRPr lang="ru-RU" b="1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2359" y="205560"/>
            <a:ext cx="571504" cy="660403"/>
          </a:xfrm>
          <a:prstGeom prst="rect">
            <a:avLst/>
          </a:prstGeom>
        </p:spPr>
      </p:pic>
      <p:pic>
        <p:nvPicPr>
          <p:cNvPr id="2050" name="Picture 2" descr="C:\Users\Bud5\Desktop\ФОТКИ 2019\2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1412776"/>
            <a:ext cx="3647703" cy="244827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sp>
        <p:nvSpPr>
          <p:cNvPr id="11" name="Прямоугольник 10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79" y="4149080"/>
            <a:ext cx="3647703" cy="2423192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91072" y="621225"/>
            <a:ext cx="7848872" cy="707886"/>
          </a:xfrm>
          <a:prstGeom prst="rect">
            <a:avLst/>
          </a:prstGeom>
          <a:noFill/>
          <a:ln>
            <a:noFill/>
          </a:ln>
          <a:effectLst>
            <a:outerShdw blurRad="63500" dist="25400" dir="14700000" algn="t" rotWithShape="0">
              <a:srgbClr val="000000">
                <a:alpha val="50000"/>
              </a:srgbClr>
            </a:outerShdw>
            <a:softEdge rad="127000"/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Расходы бюджета Белокалитвинского района на</a:t>
            </a:r>
          </a:p>
          <a:p>
            <a:pPr algn="ctr"/>
            <a:r>
              <a:rPr lang="ru-RU" sz="20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физическую культуру и спорт в 2021-2023 годах</a:t>
            </a:r>
            <a:endParaRPr lang="ru-RU" sz="20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4" name="Схема 13"/>
          <p:cNvGraphicFramePr/>
          <p:nvPr>
            <p:extLst>
              <p:ext uri="{D42A27DB-BD31-4B8C-83A1-F6EECF244321}">
                <p14:modId xmlns:p14="http://schemas.microsoft.com/office/powerpoint/2010/main" val="2626470295"/>
              </p:ext>
            </p:extLst>
          </p:nvPr>
        </p:nvGraphicFramePr>
        <p:xfrm>
          <a:off x="145096" y="2261301"/>
          <a:ext cx="2357454" cy="22145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5" name="Схема 14"/>
          <p:cNvGraphicFramePr/>
          <p:nvPr>
            <p:extLst>
              <p:ext uri="{D42A27DB-BD31-4B8C-83A1-F6EECF244321}">
                <p14:modId xmlns:p14="http://schemas.microsoft.com/office/powerpoint/2010/main" val="4160358528"/>
              </p:ext>
            </p:extLst>
          </p:nvPr>
        </p:nvGraphicFramePr>
        <p:xfrm>
          <a:off x="6391580" y="1673234"/>
          <a:ext cx="2428892" cy="1714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179512" y="140800"/>
            <a:ext cx="571504" cy="6604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pSp>
        <p:nvGrpSpPr>
          <p:cNvPr id="13" name="Diagram group"/>
          <p:cNvGrpSpPr/>
          <p:nvPr/>
        </p:nvGrpSpPr>
        <p:grpSpPr>
          <a:xfrm>
            <a:off x="3059832" y="4679544"/>
            <a:ext cx="2428892" cy="1714141"/>
            <a:chOff x="0" y="0"/>
            <a:chExt cx="2428892" cy="1714141"/>
          </a:xfrm>
          <a:scene3d>
            <a:camera prst="isometricOffAxis2Left" zoom="95000"/>
            <a:lightRig rig="flat" dir="t"/>
          </a:scene3d>
        </p:grpSpPr>
        <p:grpSp>
          <p:nvGrpSpPr>
            <p:cNvPr id="17" name="Группа 16"/>
            <p:cNvGrpSpPr/>
            <p:nvPr/>
          </p:nvGrpSpPr>
          <p:grpSpPr>
            <a:xfrm>
              <a:off x="0" y="0"/>
              <a:ext cx="2428892" cy="1714141"/>
              <a:chOff x="0" y="0"/>
              <a:chExt cx="2428892" cy="1714141"/>
            </a:xfrm>
          </p:grpSpPr>
          <p:sp>
            <p:nvSpPr>
              <p:cNvPr id="18" name="Скругленный прямоугольник 17"/>
              <p:cNvSpPr/>
              <p:nvPr/>
            </p:nvSpPr>
            <p:spPr>
              <a:xfrm>
                <a:off x="0" y="0"/>
                <a:ext cx="2428892" cy="1714141"/>
              </a:xfrm>
              <a:prstGeom prst="roundRect">
                <a:avLst/>
              </a:prstGeom>
              <a:sp3d extrusionH="381000" contourW="38100" prstMaterial="matte">
                <a:contourClr>
                  <a:schemeClr val="lt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19" name="Скругленный прямоугольник 4"/>
              <p:cNvSpPr/>
              <p:nvPr/>
            </p:nvSpPr>
            <p:spPr>
              <a:xfrm>
                <a:off x="83677" y="83677"/>
                <a:ext cx="2261538" cy="1546787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06680" tIns="106680" rIns="106680" bIns="106680" numCol="1" spcCol="1270" anchor="ctr" anchorCtr="0">
                <a:noAutofit/>
              </a:bodyPr>
              <a:lstStyle/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800" b="1" kern="1200" dirty="0" smtClean="0">
                    <a:latin typeface="Times New Roman" pitchFamily="18" charset="0"/>
                    <a:cs typeface="Times New Roman" pitchFamily="18" charset="0"/>
                  </a:rPr>
                  <a:t>2023 год </a:t>
                </a:r>
              </a:p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800" b="1" kern="1200" dirty="0" smtClean="0">
                    <a:latin typeface="Times New Roman" pitchFamily="18" charset="0"/>
                    <a:cs typeface="Times New Roman" pitchFamily="18" charset="0"/>
                  </a:rPr>
                  <a:t>3 298,0</a:t>
                </a:r>
              </a:p>
              <a:p>
                <a:pPr lvl="0" algn="ctr" defTabSz="1244600" rtl="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ru-RU" sz="2800" b="1" kern="1200" dirty="0" smtClean="0">
                    <a:latin typeface="Times New Roman" pitchFamily="18" charset="0"/>
                    <a:cs typeface="Times New Roman" pitchFamily="18" charset="0"/>
                  </a:rPr>
                  <a:t> тыс. рублей</a:t>
                </a:r>
                <a:endParaRPr lang="ru-RU" sz="2800" b="1" kern="1200" dirty="0">
                  <a:latin typeface="Times New Roman" pitchFamily="18" charset="0"/>
                  <a:cs typeface="Times New Roman" pitchFamily="18" charset="0"/>
                </a:endParaRPr>
              </a:p>
            </p:txBody>
          </p:sp>
        </p:grpSp>
      </p:grpSp>
      <p:pic>
        <p:nvPicPr>
          <p:cNvPr id="2" name="Рисунок 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590817"/>
            <a:ext cx="3240360" cy="2379961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087" y="4475879"/>
            <a:ext cx="2653328" cy="2121473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2777" y="4475879"/>
            <a:ext cx="3037695" cy="2121473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7744" y="796026"/>
            <a:ext cx="8826744" cy="830997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75000"/>
                  <a:lumOff val="25000"/>
                </a:schemeClr>
              </a:gs>
              <a:gs pos="100000">
                <a:schemeClr val="accent2">
                  <a:lumMod val="50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Расходы по разделу «жилищно-коммунальное хозяйство» в 2021-2023 годах</a:t>
            </a:r>
            <a:endParaRPr lang="ru-RU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744" y="135623"/>
            <a:ext cx="571504" cy="660403"/>
          </a:xfrm>
          <a:prstGeom prst="rect">
            <a:avLst/>
          </a:prstGeom>
        </p:spPr>
      </p:pic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137744" y="1754276"/>
            <a:ext cx="3786184" cy="785818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45600">
                <a:schemeClr val="tx1"/>
              </a:gs>
              <a:gs pos="0">
                <a:schemeClr val="tx2">
                  <a:lumMod val="7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13500000" scaled="1"/>
          </a:gradFill>
          <a:effectLst>
            <a:innerShdw blurRad="317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 2021 год-</a:t>
            </a:r>
            <a:r>
              <a:rPr lang="ru-RU" sz="1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359 063,3 тыс. рублей,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2022 год- 423 840,6 тыс. рублей,</a:t>
            </a:r>
          </a:p>
          <a:p>
            <a:pPr algn="ctr"/>
            <a:r>
              <a:rPr lang="ru-RU" sz="1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год- 55 270,6 тыс. рублей.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рямоугольник с двумя скругленными противолежащими углами 17"/>
          <p:cNvSpPr/>
          <p:nvPr/>
        </p:nvSpPr>
        <p:spPr>
          <a:xfrm>
            <a:off x="131280" y="4601698"/>
            <a:ext cx="3792647" cy="2104996"/>
          </a:xfrm>
          <a:prstGeom prst="round2DiagRect">
            <a:avLst>
              <a:gd name="adj1" fmla="val 16667"/>
              <a:gd name="adj2" fmla="val 0"/>
            </a:avLst>
          </a:prstGeom>
          <a:gradFill flip="none" rotWithShape="1">
            <a:gsLst>
              <a:gs pos="45600">
                <a:schemeClr val="tx1"/>
              </a:gs>
              <a:gs pos="0">
                <a:schemeClr val="tx2">
                  <a:lumMod val="75000"/>
                </a:schemeClr>
              </a:gs>
              <a:gs pos="100000">
                <a:schemeClr val="accent1">
                  <a:lumMod val="75000"/>
                  <a:lumOff val="25000"/>
                </a:schemeClr>
              </a:gs>
            </a:gsLst>
            <a:lin ang="13500000" scaled="1"/>
            <a:tileRect/>
          </a:gradFill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Мероприятия по переселению граждан из аварийного жилищного фонда в сумме </a:t>
            </a:r>
            <a:b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537 160,7 тыс. рублей, из них на:</a:t>
            </a:r>
          </a:p>
          <a:p>
            <a:pPr lvl="1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2021 год – 197 735,6 тыс. рублей,  </a:t>
            </a:r>
            <a:b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2022 год – 325 216,0 тыс. рублей,</a:t>
            </a:r>
          </a:p>
          <a:p>
            <a:pPr lvl="1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2023 год – 14 209,1 тыс. рублей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рямоугольник с двумя скругленными противолежащими углами 18"/>
          <p:cNvSpPr/>
          <p:nvPr/>
        </p:nvSpPr>
        <p:spPr>
          <a:xfrm>
            <a:off x="4139952" y="1754276"/>
            <a:ext cx="2880320" cy="1530708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0">
                <a:schemeClr val="tx1"/>
              </a:gs>
              <a:gs pos="100000">
                <a:schemeClr val="tx2">
                  <a:lumMod val="60000"/>
                  <a:lumOff val="40000"/>
                </a:schemeClr>
              </a:gs>
            </a:gsLst>
          </a:gra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Коммунальное хозяйство 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 2021 год- 116 154,7 тыс. рублей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2022 год- 53 674,0  тыс. рублей</a:t>
            </a:r>
          </a:p>
          <a:p>
            <a:pPr algn="ctr"/>
            <a:r>
              <a:rPr lang="ru-RU" sz="14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itchFamily="18" charset="0"/>
              </a:rPr>
              <a:t>2023 год- 41 061,5  тыс. рублей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175956" y="3416512"/>
            <a:ext cx="4824536" cy="836824"/>
          </a:xfrm>
          <a:prstGeom prst="round2DiagRect">
            <a:avLst>
              <a:gd name="adj1" fmla="val 16667"/>
              <a:gd name="adj2" fmla="val 0"/>
            </a:avLst>
          </a:prstGeom>
          <a:gradFill>
            <a:gsLst>
              <a:gs pos="46500">
                <a:schemeClr val="tx1"/>
              </a:gs>
              <a:gs pos="0">
                <a:schemeClr val="accent1">
                  <a:lumMod val="50000"/>
                  <a:lumOff val="50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0"/>
          </a:gradFill>
          <a:effectLst>
            <a:innerShdw blurRad="3175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Реализация мероприятий по благоустройству</a:t>
            </a:r>
          </a:p>
          <a:p>
            <a:pPr lvl="1"/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 </a:t>
            </a:r>
            <a:r>
              <a:rPr lang="ru-RU" sz="14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45 173,0 тыс</a:t>
            </a:r>
            <a:r>
              <a:rPr lang="ru-RU" sz="14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. рублей,  </a:t>
            </a:r>
            <a:br>
              <a:rPr lang="ru-RU" sz="14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2022 </a:t>
            </a:r>
            <a:r>
              <a:rPr lang="ru-RU" sz="14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год </a:t>
            </a:r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– 44 950,6 </a:t>
            </a:r>
            <a:r>
              <a:rPr lang="ru-RU" sz="1400" b="1" dirty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тыс. </a:t>
            </a:r>
            <a:r>
              <a:rPr lang="ru-RU" sz="1400" b="1" dirty="0" smtClean="0">
                <a:solidFill>
                  <a:schemeClr val="accent2">
                    <a:lumMod val="25000"/>
                  </a:schemeClr>
                </a:solidFill>
                <a:latin typeface="Times New Roman" pitchFamily="18" charset="0"/>
                <a:cs typeface="Times New Roman" pitchFamily="18" charset="0"/>
              </a:rPr>
              <a:t>рублей</a:t>
            </a:r>
            <a:endParaRPr lang="ru-RU" sz="1400" b="1" dirty="0">
              <a:solidFill>
                <a:schemeClr val="accent2">
                  <a:lumMod val="2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43" y="2820296"/>
            <a:ext cx="3363385" cy="1481733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91907" y="4600888"/>
            <a:ext cx="4464496" cy="1890185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0312" y="1968856"/>
            <a:ext cx="1363802" cy="110010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3" name="Прямоугольник 12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61676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9845" y="407498"/>
            <a:ext cx="853887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Коммунальное хозяйство </a:t>
            </a:r>
          </a:p>
          <a:p>
            <a:pPr algn="ctr"/>
            <a:r>
              <a:rPr lang="ru-RU" sz="2800" b="1" cap="none" spc="0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в 2021-2023 годах предусмотрено 210,9 млн. рублей</a:t>
            </a:r>
            <a:endParaRPr lang="ru-RU" sz="2800" b="1" cap="none" spc="0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7" name="Рисунок 16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845" y="98402"/>
            <a:ext cx="571504" cy="660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1433588"/>
            <a:ext cx="4176464" cy="300352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77446" y="4241538"/>
            <a:ext cx="4589801" cy="261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36200" y="4569458"/>
            <a:ext cx="2102750" cy="21601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Скругленный прямоугольник 14"/>
          <p:cNvSpPr/>
          <p:nvPr/>
        </p:nvSpPr>
        <p:spPr>
          <a:xfrm>
            <a:off x="4477446" y="2635726"/>
            <a:ext cx="4540339" cy="1605812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строительство и капитальный ремонт сетей водоснабжения на территории сельских поселений предусмотрено 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 г. – 77 428,0 тыс.рублей</a:t>
            </a: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2022 г. – 16 474,0 </a:t>
            </a:r>
            <a:r>
              <a:rPr lang="ru-RU" sz="15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2023 г. – 4 161,5 тыс.рулей  </a:t>
            </a:r>
          </a:p>
          <a:p>
            <a:pPr algn="ctr"/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4477446" y="1420492"/>
            <a:ext cx="4595148" cy="1049561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озмещение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предприятиям жилищно-коммунального хозяйства части платы граждан за коммунальные услуги предусмотрено </a:t>
            </a:r>
            <a:endParaRPr lang="ru-RU" sz="15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2021-2023 годы по 37,2 млн. рублей ежегодно</a:t>
            </a:r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2404763" y="4509121"/>
            <a:ext cx="2065686" cy="225062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разработку и согласование проектов зон санитарной охраны источников водоснабжения на 2021 год 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предусмотрено  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1 527,0 тыс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59143" y="730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98333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3757" y="794270"/>
            <a:ext cx="4699104" cy="3804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1341" y="3573016"/>
            <a:ext cx="3891384" cy="30026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Прямоугольник с двумя скругленными противолежащими углами 9"/>
          <p:cNvSpPr/>
          <p:nvPr/>
        </p:nvSpPr>
        <p:spPr>
          <a:xfrm>
            <a:off x="133757" y="4797152"/>
            <a:ext cx="4699104" cy="1778506"/>
          </a:xfrm>
          <a:prstGeom prst="round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900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Приобретение коммунальной техники</a:t>
            </a:r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19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 и 2022 годы по 1,5 млн. рублей ежегодно.</a:t>
            </a:r>
            <a:endParaRPr lang="ru-RU" sz="1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с двумя скругленными противолежащими углами 11"/>
          <p:cNvSpPr/>
          <p:nvPr/>
        </p:nvSpPr>
        <p:spPr>
          <a:xfrm>
            <a:off x="5101341" y="794271"/>
            <a:ext cx="3888432" cy="2638905"/>
          </a:xfrm>
          <a:prstGeom prst="round2Diag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софинансирование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областных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 для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строительства </a:t>
            </a:r>
            <a:r>
              <a:rPr lang="ru-RU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объектов газификации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2021 год </a:t>
            </a:r>
            <a:r>
              <a:rPr lang="ru-RU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предусмртрено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2,7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млн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местного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бюджета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3559143" y="730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7" name="Рисунок 6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3757" y="73084"/>
            <a:ext cx="571504" cy="6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784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0286" y="718829"/>
            <a:ext cx="4122364" cy="2603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47" y="733487"/>
            <a:ext cx="4632278" cy="2635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747" y="4221088"/>
            <a:ext cx="4273229" cy="26369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99992" y="4221088"/>
            <a:ext cx="4567255" cy="25911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1475656" y="350100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82747" y="3196521"/>
            <a:ext cx="891038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формирование </a:t>
            </a:r>
            <a:r>
              <a:rPr lang="ru-RU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современной городской среды в 2021 и 2022 </a:t>
            </a:r>
            <a:r>
              <a:rPr lang="ru-RU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годах запланированы целевые средства </a:t>
            </a:r>
            <a:r>
              <a:rPr lang="ru-RU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сумме </a:t>
            </a:r>
            <a:r>
              <a:rPr lang="ru-RU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45,0 млн. рублей</a:t>
            </a:r>
            <a:r>
              <a:rPr lang="ru-RU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ежегодно </a:t>
            </a:r>
            <a:r>
              <a:rPr lang="ru-RU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(парк «Майского» </a:t>
            </a:r>
            <a:r>
              <a:rPr lang="ru-RU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ru-RU" sz="21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п.Шолоховский </a:t>
            </a:r>
            <a:r>
              <a:rPr lang="ru-RU" sz="21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парк в п.Коксовый)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559143" y="730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33757" y="73084"/>
            <a:ext cx="571504" cy="660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883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0" y="500042"/>
            <a:ext cx="914400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На обеспечение жильем жителей Белокалитвинского района </a:t>
            </a:r>
          </a:p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в 2021-2023 годах предусмотрено </a:t>
            </a:r>
            <a:r>
              <a:rPr lang="ru-RU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659 269,7 </a:t>
            </a:r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itchFamily="18" charset="0"/>
                <a:cs typeface="Times New Roman" pitchFamily="18" charset="0"/>
              </a:rPr>
              <a:t>тыс. рублей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Блок-схема: документ 8"/>
          <p:cNvSpPr/>
          <p:nvPr/>
        </p:nvSpPr>
        <p:spPr>
          <a:xfrm>
            <a:off x="194548" y="1546122"/>
            <a:ext cx="4721804" cy="904033"/>
          </a:xfrm>
          <a:prstGeom prst="flowChartDocumen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Обеспечение жилыми помещениями детей-сирот и детей, оставшихся без попечения родителей, </a:t>
            </a:r>
            <a:br>
              <a:rPr lang="ru-RU" sz="15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1500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2021-2023 годы – 25 872,0 тыс. рублей ежегодно</a:t>
            </a:r>
            <a:endParaRPr lang="ru-RU" sz="1500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Скругленная прямоугольная выноска 10"/>
          <p:cNvSpPr/>
          <p:nvPr/>
        </p:nvSpPr>
        <p:spPr>
          <a:xfrm>
            <a:off x="1011199" y="1314869"/>
            <a:ext cx="1500198" cy="214314"/>
          </a:xfrm>
          <a:prstGeom prst="wedgeRoundRectCallout">
            <a:avLst>
              <a:gd name="adj1" fmla="val -20833"/>
              <a:gd name="adj2" fmla="val 818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30 человека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12" name="Блок-схема: документ 11"/>
          <p:cNvSpPr/>
          <p:nvPr/>
        </p:nvSpPr>
        <p:spPr>
          <a:xfrm>
            <a:off x="216074" y="2683019"/>
            <a:ext cx="4727096" cy="1242943"/>
          </a:xfrm>
          <a:prstGeom prst="flowChartDocumen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1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Переселение граждан из аварийного жилищного фонда 2021-2023годы – 537 160,7 тыс. рублей, в том числе 2021 год – 197 735,6 тыс. рублей, 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 – 325 216,0 тыс. рублей, 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 – 14 209,1 тыс. рублей</a:t>
            </a:r>
            <a:endParaRPr lang="ru-RU" sz="15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Блок-схема: документ 12"/>
          <p:cNvSpPr/>
          <p:nvPr/>
        </p:nvSpPr>
        <p:spPr>
          <a:xfrm>
            <a:off x="4162151" y="4431726"/>
            <a:ext cx="4714908" cy="1282197"/>
          </a:xfrm>
          <a:prstGeom prst="flowChartDocument">
            <a:avLst/>
          </a:prstGeom>
          <a:solidFill>
            <a:schemeClr val="accent1">
              <a:lumMod val="25000"/>
              <a:lumOff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endParaRPr lang="ru-RU" sz="15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Обеспечение жильем молодых семей 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2021-2023 годы- 44 193,0 тыс. рублей, в том числе: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 19 544,2 тыс. рублей, 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 – 18 049,4 тыс. рублей, </a:t>
            </a: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годы- 6 599,4 тыс. рублей</a:t>
            </a:r>
            <a:endParaRPr lang="ru-RU" sz="1500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Блок-схема: документ 16"/>
          <p:cNvSpPr/>
          <p:nvPr/>
        </p:nvSpPr>
        <p:spPr>
          <a:xfrm>
            <a:off x="4177571" y="5886430"/>
            <a:ext cx="4714908" cy="856496"/>
          </a:xfrm>
          <a:prstGeom prst="flowChartDocumen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500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00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Обеспечение жильем граждан, проживающих в сельской местности 2021-2023 годы - по 100,0 </a:t>
            </a:r>
            <a:r>
              <a:rPr lang="ru-RU" sz="1500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тыс. рублей ежегодно</a:t>
            </a:r>
          </a:p>
        </p:txBody>
      </p:sp>
      <p:pic>
        <p:nvPicPr>
          <p:cNvPr id="20" name="Рисунок 1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02627"/>
            <a:ext cx="500066" cy="505622"/>
          </a:xfrm>
          <a:prstGeom prst="rect">
            <a:avLst/>
          </a:prstGeom>
        </p:spPr>
      </p:pic>
      <p:sp>
        <p:nvSpPr>
          <p:cNvPr id="21" name="Скругленная прямоугольная выноска 20"/>
          <p:cNvSpPr/>
          <p:nvPr/>
        </p:nvSpPr>
        <p:spPr>
          <a:xfrm>
            <a:off x="3739843" y="2314857"/>
            <a:ext cx="1214446" cy="357190"/>
          </a:xfrm>
          <a:prstGeom prst="wedgeRoundRectCallout">
            <a:avLst>
              <a:gd name="adj1" fmla="val -20833"/>
              <a:gd name="adj2" fmla="val 818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569 семей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2" name="Скругленная прямоугольная выноска 21"/>
          <p:cNvSpPr/>
          <p:nvPr/>
        </p:nvSpPr>
        <p:spPr>
          <a:xfrm>
            <a:off x="7613406" y="4074202"/>
            <a:ext cx="1214446" cy="357190"/>
          </a:xfrm>
          <a:prstGeom prst="wedgeRoundRectCallout">
            <a:avLst>
              <a:gd name="adj1" fmla="val -20833"/>
              <a:gd name="adj2" fmla="val 818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40 семей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23" name="Скругленная прямоугольная выноска 22"/>
          <p:cNvSpPr/>
          <p:nvPr/>
        </p:nvSpPr>
        <p:spPr>
          <a:xfrm>
            <a:off x="7613406" y="5541416"/>
            <a:ext cx="1036290" cy="357190"/>
          </a:xfrm>
          <a:prstGeom prst="wedgeRoundRectCallout">
            <a:avLst>
              <a:gd name="adj1" fmla="val -20833"/>
              <a:gd name="adj2" fmla="val 81894"/>
              <a:gd name="adj3" fmla="val 16667"/>
            </a:avLst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600" b="1" dirty="0" smtClean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6 семей</a:t>
            </a:r>
          </a:p>
          <a:p>
            <a:pPr algn="ctr"/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8064" y="1515132"/>
            <a:ext cx="3744415" cy="250843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886" y="3975160"/>
            <a:ext cx="3752850" cy="276828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3456384" y="100639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743184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2150"/>
            <a:ext cx="571504" cy="660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062" y="601970"/>
            <a:ext cx="8029935" cy="1227755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Национальные проекты, реализуемые на территории </a:t>
            </a:r>
            <a:r>
              <a:rPr lang="ru-RU" sz="2400" b="1" dirty="0" err="1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400" b="1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 района</a:t>
            </a:r>
            <a:r>
              <a:rPr lang="ru-RU" sz="2800" b="1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n w="3175" cmpd="sng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n w="3175" cmpd="sng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В Ростовском Перинатальном центре провели торжественную церемонию выписки многодетной семьи Чувашловых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3029" y="1628800"/>
            <a:ext cx="3994199" cy="2448272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Нашивка 9"/>
          <p:cNvSpPr/>
          <p:nvPr/>
        </p:nvSpPr>
        <p:spPr>
          <a:xfrm rot="10800000">
            <a:off x="4499992" y="4412988"/>
            <a:ext cx="4499992" cy="2328380"/>
          </a:xfrm>
          <a:prstGeom prst="chevron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endParaRPr lang="ru-RU" dirty="0">
              <a:solidFill>
                <a:schemeClr val="accent1"/>
              </a:solidFill>
            </a:endParaRPr>
          </a:p>
        </p:txBody>
      </p:sp>
      <p:pic>
        <p:nvPicPr>
          <p:cNvPr id="1030" name="Picture 6" descr="http://dk-chkalova.rnd.muzkult.ru/media/2018/10/01/1218452599/image_image_48065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9" y="3906020"/>
            <a:ext cx="3816424" cy="2619324"/>
          </a:xfrm>
          <a:prstGeom prst="rect">
            <a:avLst/>
          </a:prstGeom>
          <a:ln w="228600" cap="sq" cmpd="thickThin">
            <a:solidFill>
              <a:schemeClr val="accent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Схема 3"/>
          <p:cNvGraphicFramePr/>
          <p:nvPr>
            <p:extLst>
              <p:ext uri="{D42A27DB-BD31-4B8C-83A1-F6EECF244321}">
                <p14:modId xmlns:p14="http://schemas.microsoft.com/office/powerpoint/2010/main" val="1242273947"/>
              </p:ext>
            </p:extLst>
          </p:nvPr>
        </p:nvGraphicFramePr>
        <p:xfrm>
          <a:off x="179512" y="1412776"/>
          <a:ext cx="4320480" cy="21602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32040" y="4866214"/>
            <a:ext cx="3139282" cy="14219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«Жилье и городская среда»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2021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242 686,2 тыс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рублей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2022 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370 166,6 тыс</a:t>
            </a:r>
            <a:r>
              <a:rPr lang="ru-RU" b="1" dirty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рублей</a:t>
            </a:r>
          </a:p>
          <a:p>
            <a:pPr lvl="0" algn="ctr">
              <a:lnSpc>
                <a:spcPct val="120000"/>
              </a:lnSpc>
            </a:pPr>
            <a:r>
              <a:rPr lang="ru-RU" b="1" dirty="0" smtClean="0">
                <a:solidFill>
                  <a:schemeClr val="accen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2023 – 14 209,1 тыс. рублей</a:t>
            </a:r>
            <a:endParaRPr lang="ru-RU" b="1" dirty="0">
              <a:solidFill>
                <a:schemeClr val="accen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867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7082"/>
            <a:ext cx="571504" cy="66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83568" y="525972"/>
            <a:ext cx="7704856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Расходы на осуществление капитальных вложений в объекты муниципальной собственности Белокалитвинского района на 2021 год (часть 1)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323528" y="4400119"/>
            <a:ext cx="4032448" cy="2244921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Внедрение целевой модели цифровой образовательной среды в общеобразовательных организациях и профессиональных образовательных организациях (МБОУ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Нижнепоповская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ООШ, МБОУ ООШ №4, МБОУ СОШ №1) – 4 509,0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297321" y="2438266"/>
            <a:ext cx="4032448" cy="1744652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Устройство ограждений территорий (МБОУ Голубинская СОШ, МБОУ </a:t>
            </a:r>
            <a:r>
              <a:rPr lang="ru-RU" sz="16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Погореловская</a:t>
            </a:r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ООШ, МБОУ СОШ №5, МБОУ СОШ №9, МБОУ Сосновская СОШ)</a:t>
            </a:r>
          </a:p>
          <a:p>
            <a:pPr algn="ctr"/>
            <a:r>
              <a:rPr lang="ru-RU" sz="16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– 681,2 тыс. рублей</a:t>
            </a:r>
            <a:endParaRPr lang="ru-RU" sz="16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Пятиугольник 21"/>
          <p:cNvSpPr/>
          <p:nvPr/>
        </p:nvSpPr>
        <p:spPr>
          <a:xfrm>
            <a:off x="4427984" y="5012973"/>
            <a:ext cx="4536504" cy="1664917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Создание в общеобразовательных организациях условий для занятий физической культурой и спортом (МБОУ Ленинская СОШ, МБОУ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Литвиновская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СОШ) – 9 354,3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Пятиугольник 22"/>
          <p:cNvSpPr/>
          <p:nvPr/>
        </p:nvSpPr>
        <p:spPr>
          <a:xfrm>
            <a:off x="4427984" y="3104863"/>
            <a:ext cx="4536504" cy="18002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Приобретение транспортных средств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для муниципальных учреждений –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6 264,1 тыс. рублей, из них:</a:t>
            </a: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автомобиль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скорой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помощи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– 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 algn="ctr">
              <a:buFontTx/>
              <a:buChar char="-"/>
            </a:pP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525,5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тыс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рублей;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- автобусов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для школ  –</a:t>
            </a:r>
          </a:p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 4 738,6 тыс. 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рублей.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4427984" y="1340768"/>
            <a:ext cx="4536504" cy="1656184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Создание и обновление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материально-технической базы в образовательных организациях (МБОУ СОШ №1, МБОУ СОШ №2, МБОУ СОШ №4, МБОУ СОШ №6) –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15 600,3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ятиугольник 28"/>
          <p:cNvSpPr/>
          <p:nvPr/>
        </p:nvSpPr>
        <p:spPr>
          <a:xfrm>
            <a:off x="297321" y="1356969"/>
            <a:ext cx="4032448" cy="864096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Капитальный ремонт МБОУ СОШ </a:t>
            </a:r>
            <a:endParaRPr lang="en-US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№ 11 – 83 588,3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3491880" y="1094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57158" y="714356"/>
            <a:ext cx="8358246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0000FF"/>
                </a:solidFill>
                <a:effectLst/>
                <a:latin typeface="Times New Roman" pitchFamily="18" charset="0"/>
                <a:cs typeface="Times New Roman" pitchFamily="18" charset="0"/>
              </a:rPr>
              <a:t>Меры, принимаемые для обеспечения сбалансированности бюджета Белокалитвинского района 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00FF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544" y="1844824"/>
            <a:ext cx="8208912" cy="1857388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План мероприятий по росту доходного потенциала Белокалитвинского района, оптимизации расходов местного бюджета и сокращению муниципального долга Белокалитвинского района до 2024 года, утвержденный распоряжением Администрации Белокалитвинского района от 28.09.2018 № 120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Содержимое 9"/>
          <p:cNvSpPr>
            <a:spLocks noGrp="1"/>
          </p:cNvSpPr>
          <p:nvPr>
            <p:ph idx="1"/>
          </p:nvPr>
        </p:nvSpPr>
        <p:spPr>
          <a:xfrm>
            <a:off x="428596" y="5429264"/>
            <a:ext cx="8229600" cy="1000132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>
            <a:noAutofit/>
          </a:bodyPr>
          <a:lstStyle/>
          <a:p>
            <a:pPr algn="just">
              <a:buNone/>
            </a:pPr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Контроль за качественным и своевременным принятием местных бюджетов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467544" y="4653136"/>
            <a:ext cx="8215370" cy="634392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Внутренний муниципальный финансовый контроль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2844" y="171851"/>
            <a:ext cx="571504" cy="660403"/>
          </a:xfrm>
          <a:prstGeom prst="rect">
            <a:avLst/>
          </a:prstGeom>
        </p:spPr>
      </p:pic>
      <p:sp>
        <p:nvSpPr>
          <p:cNvPr id="11" name="Скругленный прямоугольник 10"/>
          <p:cNvSpPr/>
          <p:nvPr/>
        </p:nvSpPr>
        <p:spPr>
          <a:xfrm>
            <a:off x="467544" y="3861048"/>
            <a:ext cx="8215370" cy="6343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ru-RU" sz="2000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Проведение взвешенной долговой политики</a:t>
            </a:r>
            <a:endParaRPr lang="ru-RU" sz="2000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6380" y="159759"/>
            <a:ext cx="571504" cy="66040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95950" y="512791"/>
            <a:ext cx="7704856" cy="830997"/>
          </a:xfrm>
          <a:prstGeom prst="rect">
            <a:avLst/>
          </a:prstGeom>
          <a:noFill/>
          <a:ln w="38100"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3">
                      <a:lumMod val="75000"/>
                    </a:schemeClr>
                  </a:solidFill>
                  <a:prstDash val="solid"/>
                </a:ln>
                <a:solidFill>
                  <a:schemeClr val="accent3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</a:rPr>
              <a:t>Расходы на осуществление капитальных вложений в объекты муниципальной собственности Белокалитвинского района на 2020 год (часть 2)</a:t>
            </a:r>
            <a:endParaRPr lang="ru-RU" sz="1600" b="1" cap="all" dirty="0">
              <a:ln w="9000" cmpd="sng">
                <a:solidFill>
                  <a:schemeClr val="accent3">
                    <a:lumMod val="75000"/>
                  </a:schemeClr>
                </a:solidFill>
                <a:prstDash val="solid"/>
              </a:ln>
              <a:solidFill>
                <a:schemeClr val="accent3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3" name="Пятиугольник 12"/>
          <p:cNvSpPr/>
          <p:nvPr/>
        </p:nvSpPr>
        <p:spPr>
          <a:xfrm>
            <a:off x="260299" y="4869160"/>
            <a:ext cx="3988428" cy="180020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Строительство и реконструкция объектов водопроводно-канализационного хозяйства (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х.Нижнепопов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) –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72 892,4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Пятиугольник 17"/>
          <p:cNvSpPr/>
          <p:nvPr/>
        </p:nvSpPr>
        <p:spPr>
          <a:xfrm>
            <a:off x="274293" y="1552995"/>
            <a:ext cx="3960440" cy="1944216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Приобретение, установка и оснащение модульных фельдшерско-акушерских пунктов и проведение работ по благоустройству,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х.Семимаячный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-  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2 500,0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ятиугольник 27"/>
          <p:cNvSpPr/>
          <p:nvPr/>
        </p:nvSpPr>
        <p:spPr>
          <a:xfrm>
            <a:off x="4548591" y="1531374"/>
            <a:ext cx="4536504" cy="1117482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 на территории Белокалитвинского района – 44 950,6 тыс. рублей, из них: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531644" y="2899784"/>
            <a:ext cx="2016224" cy="853251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Коксовское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с.п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–22 475,3 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746641" y="2899784"/>
            <a:ext cx="2016224" cy="853250"/>
          </a:xfrm>
          <a:prstGeom prst="rect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Шолоховское </a:t>
            </a:r>
            <a:r>
              <a:rPr lang="ru-RU" sz="1400" b="1" dirty="0" err="1" smtClean="0">
                <a:latin typeface="Times New Roman" pitchFamily="18" charset="0"/>
                <a:cs typeface="Times New Roman" pitchFamily="18" charset="0"/>
              </a:rPr>
              <a:t>г.п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algn="ctr"/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– 22 475,3 тыс. рублей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ятиугольник 11"/>
          <p:cNvSpPr/>
          <p:nvPr/>
        </p:nvSpPr>
        <p:spPr>
          <a:xfrm>
            <a:off x="274293" y="3767043"/>
            <a:ext cx="3992295" cy="832284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Строительство автомобильной дороги </a:t>
            </a:r>
            <a:r>
              <a:rPr lang="ru-RU" sz="1600" b="1" dirty="0" err="1" smtClean="0">
                <a:latin typeface="Times New Roman" pitchFamily="18" charset="0"/>
                <a:cs typeface="Times New Roman" pitchFamily="18" charset="0"/>
              </a:rPr>
              <a:t>х.Мечетной</a:t>
            </a:r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 – 60 307,8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Пятиугольник 13"/>
          <p:cNvSpPr/>
          <p:nvPr/>
        </p:nvSpPr>
        <p:spPr>
          <a:xfrm>
            <a:off x="4548591" y="4047929"/>
            <a:ext cx="4360835" cy="927720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Комплектование книжных фондов библиотек– 498,9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ятиугольник 15"/>
          <p:cNvSpPr/>
          <p:nvPr/>
        </p:nvSpPr>
        <p:spPr>
          <a:xfrm>
            <a:off x="4553070" y="5301208"/>
            <a:ext cx="4339409" cy="1368152"/>
          </a:xfrm>
          <a:prstGeom prst="homePlat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Обеспечение жилыми помещениями </a:t>
            </a:r>
            <a:endParaRPr lang="ru-RU" sz="16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детей-сирот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и детей, оставшихся без попечения родителей</a:t>
            </a:r>
          </a:p>
          <a:p>
            <a:pPr algn="ctr"/>
            <a:r>
              <a:rPr lang="ru-RU" sz="1600" b="1" dirty="0" smtClean="0">
                <a:latin typeface="Times New Roman" pitchFamily="18" charset="0"/>
                <a:cs typeface="Times New Roman" pitchFamily="18" charset="0"/>
              </a:rPr>
              <a:t>– 25 872,0 тыс. рублей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3491880" y="1094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3" y="1412776"/>
            <a:ext cx="4248473" cy="29386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686082" y="584604"/>
            <a:ext cx="7776864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Дорожное хозяйство (часть 1)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с двумя усеченными противолежащими углами 5"/>
          <p:cNvSpPr/>
          <p:nvPr/>
        </p:nvSpPr>
        <p:spPr>
          <a:xfrm>
            <a:off x="357158" y="1500174"/>
            <a:ext cx="3929090" cy="2500330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Основные источники формирования доходов дорожного фонда Белокалитвинского района:</a:t>
            </a:r>
          </a:p>
          <a:p>
            <a:pPr algn="just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-акцизы на автомобильный бензин,</a:t>
            </a:r>
          </a:p>
          <a:p>
            <a:pPr algn="just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ru-RU" sz="1500" b="1" dirty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т</a:t>
            </a:r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ранспортный налог,</a:t>
            </a:r>
          </a:p>
          <a:p>
            <a:pPr algn="just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-субсидии из областного бюджета,</a:t>
            </a:r>
          </a:p>
          <a:p>
            <a:pPr algn="just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-прочие налоговые доходы</a:t>
            </a:r>
            <a:endParaRPr lang="ru-RU" sz="1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усеченными противолежащими углами 6"/>
          <p:cNvSpPr/>
          <p:nvPr/>
        </p:nvSpPr>
        <p:spPr>
          <a:xfrm>
            <a:off x="4500562" y="4351436"/>
            <a:ext cx="4143404" cy="2292274"/>
          </a:xfrm>
          <a:prstGeom prst="snip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5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Объем бюджетных ассигнований дорожного фонда </a:t>
            </a:r>
          </a:p>
          <a:p>
            <a:pPr algn="ctr"/>
            <a:r>
              <a:rPr lang="ru-RU" sz="1500" b="1" u="sng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района:</a:t>
            </a:r>
          </a:p>
          <a:p>
            <a:pPr algn="ctr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2021 год- 126 277,7 тыс. рублей</a:t>
            </a:r>
          </a:p>
          <a:p>
            <a:pPr algn="ctr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2022 год- 68 389,9 тыс. рублей</a:t>
            </a:r>
          </a:p>
          <a:p>
            <a:pPr algn="ctr"/>
            <a:r>
              <a:rPr lang="ru-RU" sz="15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2023 год- 68 205,8 тыс. рублей</a:t>
            </a:r>
            <a:endParaRPr lang="ru-RU" sz="15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Скругленная прямоугольная выноска 12"/>
          <p:cNvSpPr/>
          <p:nvPr/>
        </p:nvSpPr>
        <p:spPr>
          <a:xfrm>
            <a:off x="6948264" y="3369005"/>
            <a:ext cx="2071702" cy="1285884"/>
          </a:xfrm>
          <a:prstGeom prst="wedgeRoundRectCallout">
            <a:avLst/>
          </a:prstGeom>
          <a:solidFill>
            <a:srgbClr val="99FFC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Протяженность дорог местного значения</a:t>
            </a:r>
          </a:p>
          <a:p>
            <a:pPr algn="ctr"/>
            <a:r>
              <a:rPr lang="ru-RU" sz="1400" b="1" dirty="0" smtClean="0">
                <a:solidFill>
                  <a:schemeClr val="accent1"/>
                </a:solidFill>
                <a:latin typeface="Times New Roman" pitchFamily="18" charset="0"/>
                <a:cs typeface="Times New Roman" pitchFamily="18" charset="0"/>
              </a:rPr>
              <a:t>815 505,8 км.</a:t>
            </a:r>
            <a:endParaRPr lang="ru-RU" sz="1400" b="1" dirty="0">
              <a:solidFill>
                <a:schemeClr val="accent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Рисунок 14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08656"/>
            <a:ext cx="571504" cy="660403"/>
          </a:xfrm>
          <a:prstGeom prst="rect">
            <a:avLst/>
          </a:prstGeom>
        </p:spPr>
      </p:pic>
      <p:pic>
        <p:nvPicPr>
          <p:cNvPr id="57345" name="Picture 1" descr="C:\Documents and Settings\Bud6\Рабочий стол\65_big.jpg"/>
          <p:cNvPicPr>
            <a:picLocks noChangeAspect="1" noChangeArrowheads="1"/>
          </p:cNvPicPr>
          <p:nvPr/>
        </p:nvPicPr>
        <p:blipFill>
          <a:blip r:embed="rId4" cstate="print"/>
          <a:srcRect r="714" b="5247"/>
          <a:stretch>
            <a:fillRect/>
          </a:stretch>
        </p:blipFill>
        <p:spPr bwMode="auto">
          <a:xfrm>
            <a:off x="357159" y="4114821"/>
            <a:ext cx="3929089" cy="26265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3491880" y="1094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996473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58198" y="486021"/>
            <a:ext cx="7765665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all" spc="0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rgbClr val="0000FF"/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Дорожное хозяйство (часть 2)</a:t>
            </a:r>
            <a:endParaRPr lang="ru-RU" sz="32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0050" name="Picture 2" descr="C:\Documents and Settings\Bud6\Рабочий стол\БЮДЖЕТ для граждан 2018\2634192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0509" y="4357670"/>
            <a:ext cx="4143403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3" descr="C:\Documents and Settings\Bud6\Рабочий стол\БЮДЖЕТ для граждан 2018\1355895095_na-ulicah-goroda-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0094" y="4342219"/>
            <a:ext cx="4117117" cy="25157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3301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375" y="98402"/>
            <a:ext cx="571504" cy="660403"/>
          </a:xfrm>
          <a:prstGeom prst="rect">
            <a:avLst/>
          </a:prstGeom>
        </p:spPr>
      </p:pic>
      <p:graphicFrame>
        <p:nvGraphicFramePr>
          <p:cNvPr id="3" name="Схема 2"/>
          <p:cNvGraphicFramePr/>
          <p:nvPr>
            <p:extLst/>
          </p:nvPr>
        </p:nvGraphicFramePr>
        <p:xfrm>
          <a:off x="606513" y="946107"/>
          <a:ext cx="7887250" cy="394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8" name="Схема 7"/>
          <p:cNvGraphicFramePr/>
          <p:nvPr>
            <p:extLst/>
          </p:nvPr>
        </p:nvGraphicFramePr>
        <p:xfrm>
          <a:off x="611560" y="908720"/>
          <a:ext cx="7887250" cy="39432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3491880" y="109490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100932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536" y="491635"/>
            <a:ext cx="7704856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Муниципальная поддержка экономики </a:t>
            </a:r>
            <a:endParaRPr lang="ru-RU" sz="28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4952" y="1556792"/>
            <a:ext cx="3672408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Сельское хозяйство и рыболовство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4335456" y="4293097"/>
            <a:ext cx="4464496" cy="72008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Другие вопросы в области национальной экономики</a:t>
            </a:r>
            <a:endParaRPr lang="ru-RU" sz="2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с двумя вырезанными противолежащими углами 6"/>
          <p:cNvSpPr/>
          <p:nvPr/>
        </p:nvSpPr>
        <p:spPr>
          <a:xfrm>
            <a:off x="359532" y="3645024"/>
            <a:ext cx="3744416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</a:t>
            </a:r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1 927,6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с двумя вырезанными противолежащими углами 7"/>
          <p:cNvSpPr/>
          <p:nvPr/>
        </p:nvSpPr>
        <p:spPr>
          <a:xfrm>
            <a:off x="4335456" y="6366276"/>
            <a:ext cx="4464496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2023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0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,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с двумя вырезанными противолежащими углами 8"/>
          <p:cNvSpPr/>
          <p:nvPr/>
        </p:nvSpPr>
        <p:spPr>
          <a:xfrm>
            <a:off x="354952" y="2610233"/>
            <a:ext cx="3672408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5 289,8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с двумя вырезанными противолежащими углами 9"/>
          <p:cNvSpPr/>
          <p:nvPr/>
        </p:nvSpPr>
        <p:spPr>
          <a:xfrm>
            <a:off x="4355976" y="5832003"/>
            <a:ext cx="4443976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 2022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198,9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с двумя вырезанными противолежащими углами 10"/>
          <p:cNvSpPr/>
          <p:nvPr/>
        </p:nvSpPr>
        <p:spPr>
          <a:xfrm>
            <a:off x="4355976" y="5297731"/>
            <a:ext cx="4443976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  20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198,9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359532" y="3140968"/>
            <a:ext cx="3672408" cy="360040"/>
          </a:xfrm>
          <a:prstGeom prst="snip2DiagRect">
            <a:avLst/>
          </a:prstGeom>
          <a:solidFill>
            <a:schemeClr val="accent6">
              <a:lumMod val="20000"/>
              <a:lumOff val="80000"/>
            </a:schemeClr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2022 год</a:t>
            </a:r>
            <a:r>
              <a:rPr lang="en-US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5 313,1 тыс. рублей</a:t>
            </a:r>
            <a:endParaRPr lang="ru-RU" sz="2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Рисунок 13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84" y="124625"/>
            <a:ext cx="571504" cy="660403"/>
          </a:xfrm>
          <a:prstGeom prst="rect">
            <a:avLst/>
          </a:prstGeom>
        </p:spPr>
      </p:pic>
      <p:sp>
        <p:nvSpPr>
          <p:cNvPr id="16" name="Прямоугольник 15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976" y="1556792"/>
            <a:ext cx="4443976" cy="245334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32" y="4293097"/>
            <a:ext cx="3877515" cy="2450808"/>
          </a:xfrm>
          <a:prstGeom prst="rect">
            <a:avLst/>
          </a:prstGeom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7" name="Picture 3" descr="C:\Documents and Settings\Bud6\Рабочий стол\2018-2020 Бюджет для граждан 1 чтение\асф3.jpe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5508105" y="980728"/>
            <a:ext cx="3456383" cy="2808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aphicFrame>
        <p:nvGraphicFramePr>
          <p:cNvPr id="9" name="Схема 8"/>
          <p:cNvGraphicFramePr/>
          <p:nvPr>
            <p:extLst>
              <p:ext uri="{D42A27DB-BD31-4B8C-83A1-F6EECF244321}">
                <p14:modId xmlns:p14="http://schemas.microsoft.com/office/powerpoint/2010/main" val="207510692"/>
              </p:ext>
            </p:extLst>
          </p:nvPr>
        </p:nvGraphicFramePr>
        <p:xfrm>
          <a:off x="323528" y="980728"/>
          <a:ext cx="4896544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3" name="Рисунок 12" descr="3301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9484" y="98402"/>
            <a:ext cx="571504" cy="660403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4116" y="3717032"/>
            <a:ext cx="3530372" cy="2880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110173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22428"/>
            <a:ext cx="571504" cy="660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86480" y="960778"/>
            <a:ext cx="8029935" cy="2160240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solidFill>
                  <a:srgbClr val="00B050"/>
                </a:solidFill>
                <a:effectLst/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solidFill>
                <a:srgbClr val="00B05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Пятиугольник 23"/>
          <p:cNvSpPr/>
          <p:nvPr/>
        </p:nvSpPr>
        <p:spPr>
          <a:xfrm>
            <a:off x="323528" y="908720"/>
            <a:ext cx="8568952" cy="1512168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Расходы на реализацию мероприятий Системы-112 в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Белокалитвинском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 районе в 2021-2023 годах составят        1 790,6 тыс. рублей ежегодно</a:t>
            </a:r>
            <a:endParaRPr lang="ru-RU" sz="24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5" name="Пятиугольник 24"/>
          <p:cNvSpPr/>
          <p:nvPr/>
        </p:nvSpPr>
        <p:spPr>
          <a:xfrm>
            <a:off x="323528" y="2564904"/>
            <a:ext cx="4824536" cy="1656184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Финансовое обеспечение деятельности МКУ </a:t>
            </a:r>
            <a:r>
              <a:rPr lang="ru-RU" sz="2400" b="1" dirty="0" err="1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Белокалитвинского</a:t>
            </a: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района «Служба-112»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Пятиугольник 25"/>
          <p:cNvSpPr/>
          <p:nvPr/>
        </p:nvSpPr>
        <p:spPr>
          <a:xfrm>
            <a:off x="4211960" y="5013176"/>
            <a:ext cx="4752528" cy="1584176"/>
          </a:xfrm>
          <a:prstGeom prst="homePlate">
            <a:avLst/>
          </a:prstGeom>
          <a:solidFill>
            <a:schemeClr val="bg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2400" b="1" dirty="0" smtClean="0"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Обеспечение функционирования и поддержания в постоянной готовности Системы-112</a:t>
            </a:r>
            <a:endParaRPr lang="ru-RU" sz="2400" b="1" dirty="0"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Bud5\Desktop\ФОТКИ 2019\DSC_107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20072" y="2492896"/>
            <a:ext cx="3672408" cy="237626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27" name="Picture 3" descr="C:\Users\Bud5\Desktop\ФОТКИ 2019\DSC_105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4293097"/>
            <a:ext cx="3672408" cy="230425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0" name="Прямоугольник 9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099420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3152"/>
            <a:ext cx="571504" cy="660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636606"/>
            <a:ext cx="8028384" cy="1136210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 w="3175" cmpd="sng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 – форма непосредственного участия жителей в решении вопросов местного значения</a:t>
            </a:r>
            <a:endParaRPr lang="ru-RU" sz="2400" b="1" dirty="0">
              <a:ln w="3175" cmpd="sng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Багетная рамка 6"/>
          <p:cNvSpPr/>
          <p:nvPr/>
        </p:nvSpPr>
        <p:spPr>
          <a:xfrm>
            <a:off x="173850" y="1820787"/>
            <a:ext cx="4392488" cy="1872208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Областной закон от 01.08.2019</a:t>
            </a:r>
          </a:p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№ 178-ЗС «Об инициативном бюджетировании в Ростовской области»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Багетная рамка 13"/>
          <p:cNvSpPr/>
          <p:nvPr/>
        </p:nvSpPr>
        <p:spPr>
          <a:xfrm>
            <a:off x="4746198" y="1813914"/>
            <a:ext cx="4211960" cy="188595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Постановление Правительства Ростовской области от 24.10.2019 № 742 «О некоторых мерах по реализации Областного закона от 01.08.2019 № 178-ЗС»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Багетная рамка 14"/>
          <p:cNvSpPr/>
          <p:nvPr/>
        </p:nvSpPr>
        <p:spPr>
          <a:xfrm>
            <a:off x="151268" y="3916135"/>
            <a:ext cx="8806890" cy="395112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задачи: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Багетная рамка 15"/>
          <p:cNvSpPr/>
          <p:nvPr/>
        </p:nvSpPr>
        <p:spPr>
          <a:xfrm>
            <a:off x="179499" y="4542711"/>
            <a:ext cx="8806903" cy="834697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Вовлечение граждан в решение вопросов местного значения, повышение бюджетной грамотности и созидательной активности жителей конкретного населенного пункта, воспитание ответственного гражданина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Багетная рамка 16"/>
          <p:cNvSpPr/>
          <p:nvPr/>
        </p:nvSpPr>
        <p:spPr>
          <a:xfrm>
            <a:off x="173850" y="5445224"/>
            <a:ext cx="8826133" cy="652264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местного самоуправления, повышение открытости деятельности органов местного самоуправления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Багетная рамка 17"/>
          <p:cNvSpPr/>
          <p:nvPr/>
        </p:nvSpPr>
        <p:spPr>
          <a:xfrm>
            <a:off x="179512" y="6165304"/>
            <a:ext cx="8820472" cy="548680"/>
          </a:xfrm>
          <a:prstGeom prst="bevel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Повышение эффективности расходования бюджетных средств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65939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83152"/>
            <a:ext cx="571504" cy="660403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579878"/>
            <a:ext cx="7272808" cy="1017426"/>
          </a:xfrm>
        </p:spPr>
        <p:txBody>
          <a:bodyPr>
            <a:normAutofit fontScale="90000"/>
          </a:bodyPr>
          <a:lstStyle/>
          <a:p>
            <a:r>
              <a:rPr lang="ru-RU" sz="2400" b="1" dirty="0" smtClean="0">
                <a:ln w="3175" cmpd="sng"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Инициативное бюджетирование – форма непосредственного участия жителей в решении вопросов местного значения</a:t>
            </a:r>
            <a:endParaRPr lang="ru-RU" sz="2400" b="1" dirty="0">
              <a:ln w="3175" cmpd="sng">
                <a:solidFill>
                  <a:schemeClr val="accent4">
                    <a:lumMod val="75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с одним вырезанным углом 6"/>
          <p:cNvSpPr/>
          <p:nvPr/>
        </p:nvSpPr>
        <p:spPr>
          <a:xfrm>
            <a:off x="104716" y="1597304"/>
            <a:ext cx="4392488" cy="514406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реализованные в 2020 году </a:t>
            </a: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общей сумме 7 983,9 тыс. рублей, </a:t>
            </a:r>
          </a:p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из них: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Установка раздевалок и бытовых помещений на спортивной площадке в парке «Молодежный»,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Гидроизоляция фундамента здания Дворца Культуры им. Чкалова, обустройство площадки тротуарной плитки по ул. Театральная 1,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площадки на территории парка «Молодежный»,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площади по</a:t>
            </a:r>
            <a:endParaRPr lang="en-US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Щаденко 10в, п. Коксовый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площали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перед зданием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Литвиновского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ДК по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ул. Центральная, 51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с одним вырезанным углом 9"/>
          <p:cNvSpPr/>
          <p:nvPr/>
        </p:nvSpPr>
        <p:spPr>
          <a:xfrm>
            <a:off x="4607496" y="1596717"/>
            <a:ext cx="4392488" cy="5144064"/>
          </a:xfrm>
          <a:prstGeom prst="snip1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Проекты, планируемые к реализации в 2021 году: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спортивной площадки, устройство спортивного поля с искусственным покрытием в парке «Молодежный»,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Капитальный ремонт мемориала, 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с.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Литвиновка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ул. Центральная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памятника «Воинам Великой Отечественной войны»,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п. Коксовый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Ремонт каплицы,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Благоустройство стелы «Хлеборобам» и прилегающей к ней территории, ул. Чернышевского,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Выполнение работ по ремонту </a:t>
            </a:r>
            <a:r>
              <a:rPr lang="ru-RU" sz="1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внутрипоселковой</a:t>
            </a:r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автомобильной дороги по ул. М. Горького,</a:t>
            </a:r>
          </a:p>
          <a:p>
            <a:pPr algn="ctr"/>
            <a:r>
              <a:rPr lang="ru-RU" sz="1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г. Белая Калитва</a:t>
            </a:r>
          </a:p>
          <a:p>
            <a:pPr marL="285750" indent="-285750" algn="ctr">
              <a:buFont typeface="Wingdings" panose="05000000000000000000" pitchFamily="2" charset="2"/>
              <a:buChar char="ü"/>
            </a:pP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64892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443" y="98402"/>
            <a:ext cx="571504" cy="66040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0443" y="1038125"/>
            <a:ext cx="8064896" cy="1152128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Объемы межбюджетных трансфертов </a:t>
            </a:r>
            <a:b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бюджетам поселений в 20</a:t>
            </a:r>
            <a:r>
              <a:rPr lang="en-US" sz="2800" b="1" dirty="0" smtClean="0">
                <a:ln w="18415" cmpd="sng">
                  <a:noFill/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800" b="1" dirty="0" smtClean="0">
                <a:ln w="18415" cmpd="sng">
                  <a:noFill/>
                  <a:prstDash val="solid"/>
                </a:ln>
                <a:solidFill>
                  <a:schemeClr val="bg2">
                    <a:lumMod val="75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1 году, тыс.рублей</a:t>
            </a:r>
            <a:endParaRPr lang="ru-RU" sz="2800" b="1" dirty="0">
              <a:ln w="18415" cmpd="sng">
                <a:noFill/>
                <a:prstDash val="solid"/>
              </a:ln>
              <a:solidFill>
                <a:schemeClr val="bg2">
                  <a:lumMod val="75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Диаграмма 6"/>
          <p:cNvGraphicFramePr/>
          <p:nvPr>
            <p:extLst>
              <p:ext uri="{D42A27DB-BD31-4B8C-83A1-F6EECF244321}">
                <p14:modId xmlns:p14="http://schemas.microsoft.com/office/powerpoint/2010/main" val="1782940439"/>
              </p:ext>
            </p:extLst>
          </p:nvPr>
        </p:nvGraphicFramePr>
        <p:xfrm>
          <a:off x="3851920" y="1412776"/>
          <a:ext cx="5184576" cy="53285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0" name="TextBox 1"/>
          <p:cNvSpPr txBox="1"/>
          <p:nvPr/>
        </p:nvSpPr>
        <p:spPr>
          <a:xfrm>
            <a:off x="262990" y="5157192"/>
            <a:ext cx="3456384" cy="1401899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Всего расходов бюджета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</a:t>
            </a:r>
          </a:p>
          <a:p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на 20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 год – </a:t>
            </a:r>
            <a:r>
              <a:rPr lang="en-US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3 </a:t>
            </a:r>
            <a:r>
              <a:rPr lang="ru-RU" sz="2000" b="1" dirty="0" smtClean="0">
                <a:solidFill>
                  <a:schemeClr val="bg2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630 284,3 тыс. рублей</a:t>
            </a:r>
            <a:endParaRPr lang="ru-RU" sz="2000" b="1" dirty="0">
              <a:solidFill>
                <a:schemeClr val="bg2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2864750"/>
              </p:ext>
            </p:extLst>
          </p:nvPr>
        </p:nvGraphicFramePr>
        <p:xfrm>
          <a:off x="7596336" y="2060848"/>
          <a:ext cx="1121916" cy="222885"/>
        </p:xfrm>
        <a:graphic>
          <a:graphicData uri="http://schemas.openxmlformats.org/drawingml/2006/table">
            <a:tbl>
              <a:tblPr/>
              <a:tblGrid>
                <a:gridCol w="112191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Times New Roman"/>
                        </a:rPr>
                        <a:t>тыс. рублей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34647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85795"/>
            <a:ext cx="914400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Объемы межбюджетных трансфертов </a:t>
            </a:r>
          </a:p>
          <a:p>
            <a:pPr algn="ctr"/>
            <a:r>
              <a:rPr lang="ru-RU" sz="2800" b="0" cap="none" spc="0" dirty="0" smtClean="0">
                <a:ln w="18415" cmpd="sng">
                  <a:noFill/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 Black" pitchFamily="34" charset="0"/>
                <a:cs typeface="Times New Roman" pitchFamily="18" charset="0"/>
              </a:rPr>
              <a:t>бюджетам поселений на 2020 - 2023 годы</a:t>
            </a:r>
            <a:endParaRPr lang="ru-RU" sz="2800" b="0" cap="none" spc="0" dirty="0">
              <a:ln w="18415" cmpd="sng">
                <a:noFill/>
                <a:prstDash val="solid"/>
              </a:ln>
              <a:solidFill>
                <a:schemeClr val="accent4">
                  <a:lumMod val="50000"/>
                </a:schemeClr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 Black" pitchFamily="34" charset="0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311551"/>
              </p:ext>
            </p:extLst>
          </p:nvPr>
        </p:nvGraphicFramePr>
        <p:xfrm>
          <a:off x="251520" y="2564904"/>
          <a:ext cx="8606794" cy="4032448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229753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8472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611281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Наименование показателей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2020 год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2021 год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2022 год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2023 год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68364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трансферты, всего,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349 507,8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281 628,0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407 161,9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49 643,7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1497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 том числе: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b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8364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субсидий областного бюджета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331 133,6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270 016,2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385 565,3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35 434,6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125840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 счет средств бюджета района на софинансирование областных субсидий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7 354,3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8 133,8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20 035,9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14 209,1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47102">
                <a:tc>
                  <a:txBody>
                    <a:bodyPr/>
                    <a:lstStyle/>
                    <a:p>
                      <a:pPr algn="l" fontAlgn="ctr"/>
                      <a:r>
                        <a:rPr lang="ru-RU" sz="1600" b="1" u="none" strike="noStrike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иные межбюджетные трансферты за счет средств бюджета района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11 019,9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3 478,0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1 560,7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b="1" u="none" strike="noStrike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600" b="1" i="0" u="none" strike="noStrike" dirty="0">
                        <a:solidFill>
                          <a:srgbClr val="0000FF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525" marR="9525" marT="9525" marB="0" anchor="ctr">
                    <a:gradFill>
                      <a:gsLst>
                        <a:gs pos="0">
                          <a:schemeClr val="accent4">
                            <a:lumMod val="40000"/>
                            <a:lumOff val="60000"/>
                          </a:schemeClr>
                        </a:gs>
                        <a:gs pos="85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27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785794"/>
            <a:ext cx="8229600" cy="2071702"/>
          </a:xfrm>
        </p:spPr>
        <p:txBody>
          <a:bodyPr>
            <a:noAutofit/>
          </a:bodyPr>
          <a:lstStyle/>
          <a:p>
            <a:pPr algn="ctr" defTabSz="914400"/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ПОКАЗАТЕЛИ ПРОГНОЗА</a:t>
            </a:r>
            <a:b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 СОЦИАЛЬНО-ЭКОНОМИЧЕСКОГО РАЗВИТИЯ РОСТОВСКОЙ ОБЛАСТИ и </a:t>
            </a:r>
            <a:b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  <a:t>БЕЛОКАЛИТВИНСКОГО РАЙОНА</a:t>
            </a:r>
            <a:br>
              <a:rPr lang="ru-RU" sz="2800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ea typeface="+mn-ea"/>
                <a:cs typeface="Times New Roman" pitchFamily="18" charset="0"/>
              </a:rPr>
            </a:br>
            <a:endParaRPr lang="ru-RU" sz="28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4"/>
              </a:solidFill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026" name="AutoShape 2" descr="http://lentaregion.ru/wp-content/uploads/2015/10/vrp-vyrastet-kranojarskij-kraj.jpg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 dirty="0"/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3926973"/>
              </p:ext>
            </p:extLst>
          </p:nvPr>
        </p:nvGraphicFramePr>
        <p:xfrm>
          <a:off x="500034" y="2928934"/>
          <a:ext cx="7977804" cy="23195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559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9752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28628"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Показатель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 оценка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8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pPr algn="ctr"/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8102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Численность постоянного населения (среднегодовая), </a:t>
                      </a:r>
                    </a:p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тыс. человек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89,2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88,7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88,3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87,9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97078"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Индекс потребительских цен (декабрь к декабрю), процентов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103,5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103,7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104,0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11" name="Рисунок 1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2840" y="195263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84" y="98402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1406" y="1052736"/>
            <a:ext cx="892975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Объемы межбюджетных трансфертов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бюджетам поселений за счет средств областного бюджета и бюджета района для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в 2021 году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719551" y="2780928"/>
            <a:ext cx="12961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Тыс. рублей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7411197"/>
              </p:ext>
            </p:extLst>
          </p:nvPr>
        </p:nvGraphicFramePr>
        <p:xfrm>
          <a:off x="161764" y="3140968"/>
          <a:ext cx="8820472" cy="314377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3284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8762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14672"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Направление расходов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Сумма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accent1">
                        <a:lumMod val="25000"/>
                        <a:lumOff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7702">
                <a:tc>
                  <a:txBody>
                    <a:bodyPr/>
                    <a:lstStyle/>
                    <a:p>
                      <a:pPr algn="l" fontAlgn="b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ИТОГО: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ru-RU" sz="1600" u="none" strike="noStrike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278 150,0</a:t>
                      </a:r>
                      <a:endParaRPr lang="ru-RU" sz="1600" b="1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1955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Капитальный ремонт памятников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29,2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65378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мероприятий по переселению граждан из аварийного жилищного фонда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197 735,6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7055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программ формирования современной городской среды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44 950,6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5352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предприятиям жилищно-коммунального хозяйства части платы граждан за коммунальные услуги 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1600" u="none" strike="noStrike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35 434,6</a:t>
                      </a:r>
                      <a:endParaRPr lang="ru-RU" sz="1600" b="0" i="0" u="none" strike="noStrike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620" marR="7620" marT="7620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113581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0" y="785795"/>
            <a:ext cx="9144000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Объемы межбюджетных трансфертов </a:t>
            </a:r>
          </a:p>
          <a:p>
            <a:pPr algn="ctr"/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бюджетам поселений за счет средств областного бюджета и бюджета района для </a:t>
            </a:r>
            <a:r>
              <a:rPr lang="ru-RU" sz="1600" b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софинансирования</a:t>
            </a:r>
            <a:r>
              <a:rPr lang="ru-RU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расходных обязательств, возникающих при выполнении полномочий органов местного самоуправления по вопросам местного значения в 2021 году</a:t>
            </a:r>
            <a:endParaRPr lang="ru-RU" sz="1600" b="1" cap="all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0" name="Диаграмма 9"/>
          <p:cNvGraphicFramePr/>
          <p:nvPr>
            <p:extLst>
              <p:ext uri="{D42A27DB-BD31-4B8C-83A1-F6EECF244321}">
                <p14:modId xmlns:p14="http://schemas.microsoft.com/office/powerpoint/2010/main" val="375789087"/>
              </p:ext>
            </p:extLst>
          </p:nvPr>
        </p:nvGraphicFramePr>
        <p:xfrm>
          <a:off x="323528" y="2132856"/>
          <a:ext cx="8424936" cy="45365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4356"/>
            <a:ext cx="9143999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межбюджетных трансфертов </a:t>
            </a:r>
          </a:p>
          <a:p>
            <a:pPr algn="ctr"/>
            <a:r>
              <a:rPr lang="ru-RU" sz="2400" b="1" cap="all" spc="0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на 2021 год в рамках муниципальных программ белокалитвинского района</a:t>
            </a:r>
            <a:endParaRPr lang="ru-RU" sz="2400" b="1" cap="all" spc="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65983"/>
            <a:ext cx="571504" cy="660403"/>
          </a:xfrm>
          <a:prstGeom prst="rect">
            <a:avLst/>
          </a:prstGeom>
        </p:spPr>
      </p:pic>
      <p:sp>
        <p:nvSpPr>
          <p:cNvPr id="16" name="Пятиугольник 15"/>
          <p:cNvSpPr/>
          <p:nvPr/>
        </p:nvSpPr>
        <p:spPr>
          <a:xfrm>
            <a:off x="179512" y="2601623"/>
            <a:ext cx="3851920" cy="576064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Развитие культуры и туризма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29,2 тыс. рублей 0,1 %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Пятиугольник 16"/>
          <p:cNvSpPr/>
          <p:nvPr/>
        </p:nvSpPr>
        <p:spPr>
          <a:xfrm>
            <a:off x="195110" y="4205581"/>
            <a:ext cx="5508104" cy="834057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доступным и комфортным жильем населения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197 735,6 тыс. рублей 70,2 %</a:t>
            </a:r>
          </a:p>
        </p:txBody>
      </p:sp>
      <p:sp>
        <p:nvSpPr>
          <p:cNvPr id="18" name="Пятиугольник 17"/>
          <p:cNvSpPr/>
          <p:nvPr/>
        </p:nvSpPr>
        <p:spPr>
          <a:xfrm>
            <a:off x="2204616" y="3259586"/>
            <a:ext cx="6804248" cy="864096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Обеспечение качественными жилищно-коммунальными услугами населения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38 275,3 тыс. рублей 13,6 %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Пятиугольник 18"/>
          <p:cNvSpPr/>
          <p:nvPr/>
        </p:nvSpPr>
        <p:spPr>
          <a:xfrm>
            <a:off x="3743400" y="5121537"/>
            <a:ext cx="5256584" cy="864096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Формирование современной городской среды на территории </a:t>
            </a:r>
            <a:r>
              <a:rPr lang="ru-RU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района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45 173,0 тыс. рублей 16 %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Пятиугольник 19"/>
          <p:cNvSpPr/>
          <p:nvPr/>
        </p:nvSpPr>
        <p:spPr>
          <a:xfrm>
            <a:off x="2483768" y="1970122"/>
            <a:ext cx="4608512" cy="576064"/>
          </a:xfrm>
          <a:prstGeom prst="homePlat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Межбюджетные трансферты </a:t>
            </a:r>
          </a:p>
          <a:p>
            <a:pPr lvl="0" algn="ctr"/>
            <a:r>
              <a:rPr lang="ru-RU" b="1" dirty="0" smtClean="0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в сумме 281 628,0 тыс. рублей, 100%</a:t>
            </a:r>
            <a:endParaRPr lang="ru-RU" dirty="0">
              <a:solidFill>
                <a:schemeClr val="accent4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  <p:sp>
        <p:nvSpPr>
          <p:cNvPr id="10" name="Пятиугольник 9"/>
          <p:cNvSpPr/>
          <p:nvPr/>
        </p:nvSpPr>
        <p:spPr>
          <a:xfrm>
            <a:off x="179512" y="6072181"/>
            <a:ext cx="5256584" cy="669187"/>
          </a:xfrm>
          <a:prstGeom prst="homePlate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Комплексное развитие сельских территорий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414,9 тыс. рублей 0,1 %</a:t>
            </a:r>
            <a:endParaRPr lang="ru-RU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1016" y="2708920"/>
            <a:ext cx="7637408" cy="399710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19573" y="601970"/>
            <a:ext cx="7848872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итогам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конкурса в 2020 году </a:t>
            </a:r>
          </a:p>
          <a:p>
            <a:pPr algn="ctr"/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Лучшее территориальное общественное самоуправление»</a:t>
            </a:r>
            <a:r>
              <a:rPr lang="ru-RU" sz="2200" b="1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премию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победителям предусмотрены 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средства на 2021 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год </a:t>
            </a:r>
          </a:p>
          <a:p>
            <a:pPr algn="ctr"/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Горняцкому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50,0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Литвиновскому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30,0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endParaRPr lang="ru-RU" sz="2200" dirty="0" smtClean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200" dirty="0" err="1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Коксовскому</a:t>
            </a:r>
            <a:r>
              <a:rPr lang="ru-RU" sz="2200" dirty="0" smtClean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с.п</a:t>
            </a:r>
            <a:r>
              <a:rPr lang="ru-RU" sz="220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– 20,0 </a:t>
            </a:r>
            <a:r>
              <a:rPr lang="ru-RU" sz="2200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тыс.рублей</a:t>
            </a:r>
            <a:endParaRPr lang="ru-RU" sz="2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65983"/>
            <a:ext cx="571504" cy="660403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1588362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0" y="714356"/>
            <a:ext cx="9143999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b="1" cap="all" spc="0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Структура расходов по муниципальным программам </a:t>
            </a:r>
            <a:r>
              <a:rPr lang="ru-RU" sz="2000" b="1" cap="all" spc="0" dirty="0" err="1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белокалитвинского</a:t>
            </a:r>
            <a:r>
              <a:rPr lang="ru-RU" sz="2000" b="1" cap="all" spc="0" dirty="0" smtClean="0">
                <a:ln w="9000" cmpd="sng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chemeClr val="accent4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 района в 2021 году</a:t>
            </a:r>
            <a:endParaRPr lang="ru-RU" sz="2000" b="1" cap="all" spc="0" dirty="0">
              <a:ln w="9000" cmpd="sng">
                <a:solidFill>
                  <a:schemeClr val="accent4">
                    <a:lumMod val="75000"/>
                  </a:schemeClr>
                </a:solidFill>
                <a:prstDash val="solid"/>
              </a:ln>
              <a:solidFill>
                <a:schemeClr val="accent4">
                  <a:lumMod val="75000"/>
                </a:schemeClr>
              </a:solidFill>
              <a:effectLst>
                <a:reflection blurRad="12700" stA="28000" endPos="45000" dist="1000" dir="5400000" sy="-100000" algn="bl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" name="Рисунок 40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784" y="98402"/>
            <a:ext cx="571504" cy="660403"/>
          </a:xfrm>
          <a:prstGeom prst="rect">
            <a:avLst/>
          </a:prstGeom>
        </p:spPr>
      </p:pic>
      <p:graphicFrame>
        <p:nvGraphicFramePr>
          <p:cNvPr id="16" name="Диаграмма 15"/>
          <p:cNvGraphicFramePr/>
          <p:nvPr>
            <p:extLst>
              <p:ext uri="{D42A27DB-BD31-4B8C-83A1-F6EECF244321}">
                <p14:modId xmlns:p14="http://schemas.microsoft.com/office/powerpoint/2010/main" val="1132174091"/>
              </p:ext>
            </p:extLst>
          </p:nvPr>
        </p:nvGraphicFramePr>
        <p:xfrm>
          <a:off x="395536" y="1484784"/>
          <a:ext cx="8208912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8892480" cy="36004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  <a:t/>
            </a:r>
            <a:br>
              <a:rPr lang="ru-RU" b="1" dirty="0" smtClean="0">
                <a:solidFill>
                  <a:schemeClr val="accent1">
                    <a:lumMod val="50000"/>
                  </a:schemeClr>
                </a:solidFill>
                <a:latin typeface="Cambria" pitchFamily="18" charset="0"/>
              </a:rPr>
            </a:br>
            <a:endParaRPr lang="ru-RU" sz="1600" dirty="0"/>
          </a:p>
        </p:txBody>
      </p:sp>
      <p:pic>
        <p:nvPicPr>
          <p:cNvPr id="25" name="Рисунок 24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2722" y="98402"/>
            <a:ext cx="571504" cy="660403"/>
          </a:xfrm>
          <a:prstGeom prst="rect">
            <a:avLst/>
          </a:prstGeom>
        </p:spPr>
      </p:pic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6339257"/>
              </p:ext>
            </p:extLst>
          </p:nvPr>
        </p:nvGraphicFramePr>
        <p:xfrm>
          <a:off x="179512" y="1025361"/>
          <a:ext cx="8712968" cy="5715999"/>
        </p:xfrm>
        <a:graphic>
          <a:graphicData uri="http://schemas.openxmlformats.org/drawingml/2006/table">
            <a:tbl>
              <a:tblPr/>
              <a:tblGrid>
                <a:gridCol w="82089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0405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218129"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программы</a:t>
                      </a:r>
                    </a:p>
                  </a:txBody>
                  <a:tcPr marL="3854" marR="3854" marT="3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3854" marR="3854" marT="3854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здравоохранения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образования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39,3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Молодежная политика и социальная активность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Социальная поддержка граждан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28,7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Доступная Среда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доступным и комфортным жильем населения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Обеспечение качественными жилищно-коммунальными услугами населения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Обеспечение общественного порядка и профилактика правонарушений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3238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Защита населения и территории от чрезвычайных ситуаций, обеспечение пожарной безопасности и безопасности людей на водных объектах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0,7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культуры и туризма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Охрана окружающей среды и рациональное природопользование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Экономическое развитие и инновационная экономика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Информационное общество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транспортной системы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3,5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43238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Развитие сельского хозяйства и регулирование рынков сельскохозяйственной продукции, сырья и продовольствия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Энергоэффективность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и развитие энергетики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Муниципальная политика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1,8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Поддержка казачьих обществ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43238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Управление муниципальными финансами района и создание условий для эффективного управления муниципальными финансами поселений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 Управление муниципальным имуществом в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Белокалитвинском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районе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  <a:tr h="218129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современной городской среды на территории </a:t>
                      </a:r>
                      <a:r>
                        <a:rPr lang="ru-RU" sz="1400" b="0" i="0" u="none" strike="noStrike" dirty="0" err="1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Белокалитвинского</a:t>
                      </a:r>
                      <a:r>
                        <a:rPr lang="ru-RU" sz="1400" b="0" i="0" u="none" strike="noStrike" dirty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района</a:t>
                      </a: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1"/>
                  </a:ext>
                </a:extLst>
              </a:tr>
              <a:tr h="274381">
                <a:tc>
                  <a:txBody>
                    <a:bodyPr/>
                    <a:lstStyle/>
                    <a:p>
                      <a:pPr algn="just" fontAlgn="t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Комплексное развитие сельских территорий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400" b="0" i="0" u="none" strike="noStrike" dirty="0" smtClean="0">
                          <a:solidFill>
                            <a:schemeClr val="bg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0,1</a:t>
                      </a:r>
                      <a:endParaRPr lang="ru-RU" sz="1400" b="0" i="0" u="none" strike="noStrike" dirty="0">
                        <a:solidFill>
                          <a:schemeClr val="bg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3854" marR="3854" marT="3854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22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539552" y="584111"/>
            <a:ext cx="8172400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05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solidFill>
                  <a:schemeClr val="accent4">
                    <a:lumMod val="50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  <a:latin typeface="Times New Roman" pitchFamily="18" charset="0"/>
                <a:cs typeface="Times New Roman" pitchFamily="18" charset="0"/>
              </a:rPr>
              <a:t>Доля муниципальных программ в общем объеме расходов, запланированных на реализацию муниципальных программ Белокалитвинского района в 2021 году</a:t>
            </a:r>
            <a:endParaRPr lang="ru-RU" sz="105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491880" y="140305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8596" y="836712"/>
            <a:ext cx="8358247" cy="343170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endParaRPr lang="ru-RU" sz="3100" b="1" cap="none" spc="50" dirty="0" smtClean="0">
              <a:ln w="11430"/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  <a:p>
            <a:pPr algn="ctr"/>
            <a:r>
              <a:rPr lang="ru-RU" sz="3100" b="1" cap="none" spc="50" dirty="0" smtClean="0">
                <a:ln w="11430">
                  <a:solidFill>
                    <a:schemeClr val="tx1"/>
                  </a:solidFill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Black" pitchFamily="34" charset="0"/>
              </a:rPr>
              <a:t>Бюджет Белокалитвинского района на 2021 год  и на плановый период 2022 и 2023 годов представлен на рассмотрение Собранию депутатов Белокалитвинского района</a:t>
            </a:r>
            <a:endParaRPr lang="ru-RU" sz="3100" b="1" cap="none" spc="50" dirty="0">
              <a:ln w="11430">
                <a:solidFill>
                  <a:schemeClr val="tx1"/>
                </a:solidFill>
              </a:ln>
              <a:solidFill>
                <a:schemeClr val="accent1">
                  <a:lumMod val="75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" y="4357694"/>
            <a:ext cx="91440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400" b="1" dirty="0" smtClean="0">
                <a:ln w="18000">
                  <a:solidFill>
                    <a:schemeClr val="accent2">
                      <a:lumMod val="50000"/>
                    </a:schemeClr>
                  </a:solidFill>
                  <a:prstDash val="solid"/>
                  <a:miter lim="800000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latin typeface="Arial Black" pitchFamily="34" charset="0"/>
              </a:rPr>
              <a:t>Благодарим за внимание!</a:t>
            </a:r>
            <a:endParaRPr lang="ru-RU" sz="4400" b="1" dirty="0">
              <a:ln w="18000">
                <a:solidFill>
                  <a:schemeClr val="accent2">
                    <a:lumMod val="50000"/>
                  </a:schemeClr>
                </a:solidFill>
                <a:prstDash val="solid"/>
                <a:miter lim="800000"/>
              </a:ln>
              <a:solidFill>
                <a:schemeClr val="accent2">
                  <a:lumMod val="50000"/>
                </a:schemeClr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84943418"/>
              </p:ext>
            </p:extLst>
          </p:nvPr>
        </p:nvGraphicFramePr>
        <p:xfrm>
          <a:off x="251520" y="2172666"/>
          <a:ext cx="8640959" cy="3823283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676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114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0341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2791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81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161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69782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09866">
                <a:tc rowSpan="2">
                  <a:txBody>
                    <a:bodyPr/>
                    <a:lstStyle/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algn="ctr">
                        <a:lnSpc>
                          <a:spcPct val="10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Наименование показателя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Единица измерения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2020</a:t>
                      </a:r>
                      <a:endParaRPr lang="ru-RU" sz="16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оценка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Прогноз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30330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2021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2022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2023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 anchor="ctr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52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Фонд заработной платы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kern="1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31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действующих </a:t>
                      </a:r>
                      <a:r>
                        <a:rPr lang="ru-RU" sz="1600" kern="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ценах</a:t>
                      </a: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, всего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7 121,9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7 644,4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8 209,0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8 851,7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60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 в действующих ценах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процентов к </a:t>
                      </a:r>
                      <a:r>
                        <a:rPr lang="ru-RU" sz="1600" kern="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предыдущему </a:t>
                      </a:r>
                      <a:r>
                        <a:rPr lang="ru-RU" sz="1600" kern="1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kern="1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106,4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107,4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107,39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107,83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2615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Прибыль прибыльных предприятий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3191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действующих ценах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млн. рублей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3 366,5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3 538,6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3 703,6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3 696,2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091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0" marR="0" marT="28976" marB="28976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темп роста в действующих ценах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процентов к </a:t>
                      </a: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предыдущему </a:t>
                      </a:r>
                      <a:r>
                        <a:rPr lang="ru-RU" sz="160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году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86,6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105,1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104,7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99,8</a:t>
                      </a:r>
                      <a:endParaRPr lang="ru-RU" sz="1600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23953" marR="23953" marT="39407" marB="39407"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10" name="Рисунок 9" descr="33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4853" y="188640"/>
            <a:ext cx="571504" cy="660403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243186" y="570149"/>
            <a:ext cx="86576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ПОКАЗАТЕЛИ ПРОГНОЗА</a:t>
            </a:r>
            <a:b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 СОЦИАЛЬНО-ЭКОНОМИЧЕСКОГО РАЗВИТИЯ </a:t>
            </a:r>
            <a:b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</a:t>
            </a:r>
            <a:br>
              <a:rPr lang="ru-RU" sz="28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800" b="1" cap="all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accent4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85720" y="1145669"/>
            <a:ext cx="5870456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Основные характеристики бюджета </a:t>
            </a:r>
          </a:p>
          <a:p>
            <a:pPr algn="ctr"/>
            <a:r>
              <a:rPr lang="ru-RU" sz="24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Белокалитвинского района </a:t>
            </a:r>
          </a:p>
          <a:p>
            <a:pPr algn="ctr"/>
            <a:r>
              <a:rPr lang="ru-RU" sz="24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400" b="1" cap="all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2021-2023 </a:t>
            </a:r>
            <a:r>
              <a:rPr lang="ru-RU" sz="2400" b="1" cap="all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accent4"/>
                </a:solidFill>
                <a:latin typeface="Times New Roman" pitchFamily="18" charset="0"/>
                <a:cs typeface="Times New Roman" pitchFamily="18" charset="0"/>
              </a:rPr>
              <a:t>годы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7730985"/>
              </p:ext>
            </p:extLst>
          </p:nvPr>
        </p:nvGraphicFramePr>
        <p:xfrm>
          <a:off x="285720" y="3643314"/>
          <a:ext cx="8643997" cy="3045354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160640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9412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29343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35003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143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Показатель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бюджетные назначения на 2021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 бюджетные назначения на 2022 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Плановые</a:t>
                      </a:r>
                      <a:r>
                        <a:rPr lang="ru-RU" sz="16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бюджетные назначения на 2023</a:t>
                      </a:r>
                      <a:r>
                        <a:rPr lang="ru-RU" sz="16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06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Доходы,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3 630 284,3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3 311</a:t>
                      </a:r>
                      <a:r>
                        <a:rPr kumimoji="0" lang="ru-RU" sz="1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342,6</a:t>
                      </a:r>
                      <a:endParaRPr kumimoji="0" lang="ru-RU" sz="14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2 489 197,5</a:t>
                      </a:r>
                      <a:endParaRPr kumimoji="0" lang="ru-RU" sz="14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332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Безвозмездные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поступления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3 069 797,0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2 696 537,9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1 835 108,1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6636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Расходы,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всего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3 630 284,3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3 311</a:t>
                      </a:r>
                      <a:r>
                        <a:rPr kumimoji="0" lang="ru-RU" sz="1400" kern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342,6</a:t>
                      </a:r>
                      <a:endParaRPr kumimoji="0" lang="ru-RU" sz="14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marL="0" algn="ctr" rtl="0" eaLnBrk="1" latinLnBrk="0" hangingPunct="1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kumimoji="0" lang="ru-RU" sz="1400" kern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2 489 197,5</a:t>
                      </a:r>
                      <a:endParaRPr kumimoji="0" lang="ru-RU" sz="1400" b="1" kern="120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294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III. 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Деф</a:t>
                      </a: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иц</a:t>
                      </a:r>
                      <a:r>
                        <a:rPr lang="en-US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ит</a:t>
                      </a:r>
                      <a:r>
                        <a:rPr lang="en-US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ru-RU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Профицит</a:t>
                      </a:r>
                      <a:endParaRPr lang="ru-RU" sz="16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</a:t>
                      </a:r>
                      <a:endParaRPr lang="ru-RU" sz="1400" b="1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gradFill>
                      <a:gsLst>
                        <a:gs pos="0">
                          <a:schemeClr val="accent4">
                            <a:lumMod val="20000"/>
                            <a:lumOff val="80000"/>
                          </a:schemeClr>
                        </a:gs>
                        <a:gs pos="74000">
                          <a:schemeClr val="accent4">
                            <a:lumMod val="40000"/>
                            <a:lumOff val="60000"/>
                          </a:schemeClr>
                        </a:gs>
                        <a:gs pos="83000">
                          <a:schemeClr val="accent4">
                            <a:lumMod val="20000"/>
                            <a:lumOff val="80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</a:schemeClr>
                        </a:gs>
                      </a:gsLst>
                      <a:lin ang="5400000" scaled="1"/>
                    </a:gra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5" name="Рисунок 4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45932" y="511768"/>
            <a:ext cx="2571768" cy="292895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Прямоугольник 7"/>
          <p:cNvSpPr/>
          <p:nvPr/>
        </p:nvSpPr>
        <p:spPr>
          <a:xfrm>
            <a:off x="0" y="3357562"/>
            <a:ext cx="1571604" cy="2857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smtClean="0">
                <a:solidFill>
                  <a:schemeClr val="accent6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  Тыс. рублей</a:t>
            </a:r>
            <a:endParaRPr lang="ru-RU" sz="1600" dirty="0">
              <a:solidFill>
                <a:schemeClr val="accent6">
                  <a:lumMod val="5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330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7504" y="142852"/>
            <a:ext cx="571504" cy="660403"/>
          </a:xfrm>
          <a:prstGeom prst="rect">
            <a:avLst/>
          </a:prstGeom>
        </p:spPr>
      </p:pic>
      <p:sp>
        <p:nvSpPr>
          <p:cNvPr id="10" name="Прямоугольник 9"/>
          <p:cNvSpPr/>
          <p:nvPr/>
        </p:nvSpPr>
        <p:spPr>
          <a:xfrm>
            <a:off x="3491880" y="108484"/>
            <a:ext cx="55081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Финансовое управление </a:t>
            </a:r>
          </a:p>
          <a:p>
            <a:pPr lvl="0" algn="r"/>
            <a:r>
              <a:rPr lang="ru-RU" sz="1200" b="1" cap="all" dirty="0">
                <a:ln w="9000" cmpd="sng">
                  <a:noFill/>
                  <a:prstDash val="solid"/>
                </a:ln>
                <a:solidFill>
                  <a:srgbClr val="31A274">
                    <a:lumMod val="50000"/>
                  </a:srgbClr>
                </a:solidFill>
                <a:effectLst>
                  <a:reflection blurRad="12700" stA="28000" endPos="45000" dist="1000" dir="5400000" sy="-100000" algn="bl" rotWithShape="0"/>
                </a:effectLst>
                <a:latin typeface="Arial Black" pitchFamily="34" charset="0"/>
                <a:cs typeface="Times New Roman" pitchFamily="18" charset="0"/>
              </a:rPr>
              <a:t>Администрации Белокалитвинского района</a:t>
            </a:r>
            <a:endParaRPr lang="ru-RU" sz="1200" b="1" cap="all" dirty="0">
              <a:ln w="9000" cmpd="sng">
                <a:noFill/>
                <a:prstDash val="solid"/>
              </a:ln>
              <a:solidFill>
                <a:srgbClr val="31A274">
                  <a:lumMod val="50000"/>
                </a:srgbClr>
              </a:solidFill>
              <a:effectLst>
                <a:reflection blurRad="12700" stA="28000" endPos="45000" dist="1000" dir="5400000" sy="-100000" algn="bl" rotWithShape="0"/>
              </a:effectLst>
              <a:latin typeface="Arial Black" pitchFamily="34" charset="0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537D0B"/>
      </a:dk2>
      <a:lt2>
        <a:srgbClr val="A9E257"/>
      </a:lt2>
      <a:accent1>
        <a:srgbClr val="38540A"/>
      </a:accent1>
      <a:accent2>
        <a:srgbClr val="31A274"/>
      </a:accent2>
      <a:accent3>
        <a:srgbClr val="236073"/>
      </a:accent3>
      <a:accent4>
        <a:srgbClr val="6C4D90"/>
      </a:accent4>
      <a:accent5>
        <a:srgbClr val="983C27"/>
      </a:accent5>
      <a:accent6>
        <a:srgbClr val="CD811F"/>
      </a:accent6>
      <a:hlink>
        <a:srgbClr val="293F06"/>
      </a:hlink>
      <a:folHlink>
        <a:srgbClr val="68883A"/>
      </a:folHlink>
    </a:clrScheme>
    <a:fontScheme name="Сектор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3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2700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9759155-7935-4C61-A06C-C04380D1B16E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12975</TotalTime>
  <Words>5531</Words>
  <Application>Microsoft Office PowerPoint</Application>
  <PresentationFormat>Экран (4:3)</PresentationFormat>
  <Paragraphs>988</Paragraphs>
  <Slides>76</Slides>
  <Notes>6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76</vt:i4>
      </vt:variant>
    </vt:vector>
  </HeadingPairs>
  <TitlesOfParts>
    <vt:vector size="85" baseType="lpstr">
      <vt:lpstr>Arial Black</vt:lpstr>
      <vt:lpstr>Calibri</vt:lpstr>
      <vt:lpstr>Cambria</vt:lpstr>
      <vt:lpstr>Century Gothic</vt:lpstr>
      <vt:lpstr>Franklin Gothic Demi</vt:lpstr>
      <vt:lpstr>Times New Roman</vt:lpstr>
      <vt:lpstr>Wingdings</vt:lpstr>
      <vt:lpstr>Wingdings 3</vt:lpstr>
      <vt:lpstr>Сектор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ПОКАЗАТЕЛИ ПРОГНОЗА  СОЦИАЛЬНО-ЭКОНОМИЧЕСКОГО РАЗВИТИЯ РОСТОВСКОЙ ОБЛАСТИ и  БЕЛОКАЛИТВИНСКОГО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Основные направления расходов  в сфере образование </vt:lpstr>
      <vt:lpstr> </vt:lpstr>
      <vt:lpstr>Презентация PowerPoint</vt:lpstr>
      <vt:lpstr>Финансовая помощь в сфере образования на 2021 год</vt:lpstr>
      <vt:lpstr>Национальный проект «Образование» реализуемый на территории Белокалитвинского района</vt:lpstr>
      <vt:lpstr>Структура расходов по разделу «Культура» на 2021 год </vt:lpstr>
      <vt:lpstr>Расходы на повышение оплаты труда работникам учреждений культуры и педагогических работников дополнительного образования детей  в 2021 году</vt:lpstr>
      <vt:lpstr>Муниципальные бюджетные учреждения, подведомственные отделу культуры  Белокалитвинского района</vt:lpstr>
      <vt:lpstr>Муниципальные бюджетные учреждения, подведомственные отделу культуры  Белокалитвинского района:</vt:lpstr>
      <vt:lpstr>Презентация PowerPoint</vt:lpstr>
      <vt:lpstr>Презентация PowerPoint</vt:lpstr>
      <vt:lpstr>Презентация PowerPoint</vt:lpstr>
      <vt:lpstr>Национальные проекты, реализуемые  на территории Белокалитвинского района</vt:lpstr>
      <vt:lpstr>Расходы бюджета района в 2021-2023 годах на предоставление субсидий для муниципальных учреждений здравоохранения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Национальные проекты, реализуемые на территории Белокалитвинского района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</vt:lpstr>
      <vt:lpstr>Инициативное бюджетирование – форма непосредственного участия жителей в решении вопросов местного значения</vt:lpstr>
      <vt:lpstr>Инициативное бюджетирование – форма непосредственного участия жителей в решении вопросов местного значения</vt:lpstr>
      <vt:lpstr>Объемы межбюджетных трансфертов  бюджетам поселений в 2021 году, тыс.рублей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</vt:lpstr>
      <vt:lpstr>Презентация PowerPoint</vt:lpstr>
    </vt:vector>
  </TitlesOfParts>
  <Company>финуправление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Bud6</dc:creator>
  <cp:lastModifiedBy>Татьяна Мохина</cp:lastModifiedBy>
  <cp:revision>1823</cp:revision>
  <cp:lastPrinted>2020-12-11T10:00:12Z</cp:lastPrinted>
  <dcterms:created xsi:type="dcterms:W3CDTF">2017-11-23T13:02:15Z</dcterms:created>
  <dcterms:modified xsi:type="dcterms:W3CDTF">2020-12-11T14:53:37Z</dcterms:modified>
</cp:coreProperties>
</file>