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Lst>
  <p:notesMasterIdLst>
    <p:notesMasterId r:id="rId19"/>
  </p:notesMasterIdLst>
  <p:sldIdLst>
    <p:sldId id="318" r:id="rId5"/>
    <p:sldId id="319" r:id="rId6"/>
    <p:sldId id="322" r:id="rId7"/>
    <p:sldId id="325" r:id="rId8"/>
    <p:sldId id="332" r:id="rId9"/>
    <p:sldId id="333" r:id="rId10"/>
    <p:sldId id="329" r:id="rId11"/>
    <p:sldId id="331" r:id="rId12"/>
    <p:sldId id="334" r:id="rId13"/>
    <p:sldId id="291" r:id="rId14"/>
    <p:sldId id="324" r:id="rId15"/>
    <p:sldId id="327" r:id="rId16"/>
    <p:sldId id="328" r:id="rId17"/>
    <p:sldId id="292" r:id="rId18"/>
  </p:sldIdLst>
  <p:sldSz cx="9906000" cy="6858000" type="A4"/>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4">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176"/>
    <a:srgbClr val="BFBFBF"/>
    <a:srgbClr val="8064A2"/>
    <a:srgbClr val="4BACC6"/>
    <a:srgbClr val="4F81BD"/>
    <a:srgbClr val="C0504D"/>
    <a:srgbClr val="9BBB59"/>
    <a:srgbClr val="595959"/>
    <a:srgbClr val="FFFFFF"/>
    <a:srgbClr val="429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0" d="100"/>
          <a:sy n="110" d="100"/>
        </p:scale>
        <p:origin x="1380" y="108"/>
      </p:cViewPr>
      <p:guideLst>
        <p:guide orient="horz" pos="3884"/>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s2\projects\&#1057;&#1055;\&#1057;&#1055;1\&#1052;&#1077;&#1090;&#1072;&#1092;&#1072;&#1081;&#1083;.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zab_ss\Desktop\&#1057;&#1090;&#1072;&#1090;&#1080;&#1089;&#1090;&#1080;&#1082;&#1072;%20&#1087;&#1086;%20&#1082;&#1086;&#1085;&#1082;&#1091;&#1088;&#1089;&#1091;%20&#1057;&#1086;&#1094;%20&#1092;&#1088;&#1072;&#1085;&#1096;&#1080;&#1079;%2013.03.17.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99753205452494"/>
          <c:y val="8.9342218020697639E-2"/>
          <c:w val="0.38999133044877332"/>
          <c:h val="0.75542976600838518"/>
        </c:manualLayout>
      </c:layout>
      <c:pieChart>
        <c:varyColors val="1"/>
        <c:ser>
          <c:idx val="0"/>
          <c:order val="0"/>
          <c:tx>
            <c:strRef>
              <c:f>Сферы!$B$1</c:f>
              <c:strCache>
                <c:ptCount val="1"/>
                <c:pt idx="0">
                  <c:v>Количество проектов</c:v>
                </c:pt>
              </c:strCache>
            </c:strRef>
          </c:tx>
          <c:dLbls>
            <c:delete val="1"/>
          </c:dLbls>
          <c:cat>
            <c:strRef>
              <c:f>Сферы!$A$2:$A$14</c:f>
              <c:strCache>
                <c:ptCount val="13"/>
                <c:pt idx="0">
                  <c:v>Развитие и реабилитация детей</c:v>
                </c:pt>
                <c:pt idx="1">
                  <c:v>Социальная реабилитация</c:v>
                </c:pt>
                <c:pt idx="2">
                  <c:v>Спорт и досуг</c:v>
                </c:pt>
                <c:pt idx="3">
                  <c:v>Детский сад</c:v>
                </c:pt>
                <c:pt idx="4">
                  <c:v>Здравоохранение</c:v>
                </c:pt>
                <c:pt idx="5">
                  <c:v>Гериатрия</c:v>
                </c:pt>
                <c:pt idx="6">
                  <c:v>Социальный туризм</c:v>
                </c:pt>
                <c:pt idx="7">
                  <c:v>Экология</c:v>
                </c:pt>
                <c:pt idx="8">
                  <c:v>Культура, искусство, народные промыслы</c:v>
                </c:pt>
                <c:pt idx="9">
                  <c:v>Сельское хозяйство</c:v>
                </c:pt>
                <c:pt idx="10">
                  <c:v>Реабилитация людей с ограниченными возможностями, создание безбарьерной среды</c:v>
                </c:pt>
                <c:pt idx="11">
                  <c:v>Детский развлекательный центр</c:v>
                </c:pt>
                <c:pt idx="12">
                  <c:v>Оказание других социально значимых услуг</c:v>
                </c:pt>
              </c:strCache>
            </c:strRef>
          </c:cat>
          <c:val>
            <c:numRef>
              <c:f>Сферы!$B$2:$B$14</c:f>
              <c:numCache>
                <c:formatCode>General</c:formatCode>
                <c:ptCount val="13"/>
                <c:pt idx="0">
                  <c:v>41</c:v>
                </c:pt>
                <c:pt idx="1">
                  <c:v>28</c:v>
                </c:pt>
                <c:pt idx="2">
                  <c:v>19</c:v>
                </c:pt>
                <c:pt idx="3">
                  <c:v>17</c:v>
                </c:pt>
                <c:pt idx="4">
                  <c:v>14</c:v>
                </c:pt>
                <c:pt idx="5">
                  <c:v>9</c:v>
                </c:pt>
                <c:pt idx="6">
                  <c:v>8</c:v>
                </c:pt>
                <c:pt idx="7">
                  <c:v>8</c:v>
                </c:pt>
                <c:pt idx="8">
                  <c:v>7</c:v>
                </c:pt>
                <c:pt idx="9">
                  <c:v>7</c:v>
                </c:pt>
                <c:pt idx="10">
                  <c:v>8</c:v>
                </c:pt>
                <c:pt idx="11">
                  <c:v>3</c:v>
                </c:pt>
                <c:pt idx="12">
                  <c:v>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87809029549656"/>
          <c:y val="0.20862376518378814"/>
          <c:w val="0.34489221656650437"/>
          <c:h val="0.59667368978691038"/>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1.1523147863588724E-2"/>
                  <c:y val="-4.5039467957426041E-2"/>
                </c:manualLayout>
              </c:layout>
              <c:spPr>
                <a:noFill/>
                <a:ln>
                  <a:noFill/>
                </a:ln>
                <a:effectLst/>
              </c:spPr>
              <c:txPr>
                <a:bodyPr rot="0" spcFirstLastPara="1" vertOverflow="ellipsis" vert="horz" wrap="square" anchor="ctr" anchorCtr="1"/>
                <a:lstStyle/>
                <a:p>
                  <a:pPr>
                    <a:defRPr sz="1500" b="1" i="0" u="none" strike="noStrike" kern="1200" baseline="0">
                      <a:solidFill>
                        <a:srgbClr val="4F81BD"/>
                      </a:solidFill>
                      <a:latin typeface="+mn-lt"/>
                      <a:ea typeface="+mn-ea"/>
                      <a:cs typeface="+mn-cs"/>
                    </a:defRPr>
                  </a:pPr>
                  <a:endParaRPr lang="ru-RU"/>
                </a:p>
              </c:txPr>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2070232548314624"/>
                  <c:y val="-6.9860812527751767E-2"/>
                </c:manualLayout>
              </c:layout>
              <c:spPr>
                <a:noFill/>
                <a:ln>
                  <a:noFill/>
                </a:ln>
                <a:effectLst/>
              </c:spPr>
              <c:txPr>
                <a:bodyPr rot="0" spcFirstLastPara="1" vertOverflow="ellipsis" vert="horz" wrap="square" anchor="ctr" anchorCtr="1"/>
                <a:lstStyle/>
                <a:p>
                  <a:pPr>
                    <a:defRPr sz="1500" b="1" i="0" u="none" strike="noStrike" kern="1200" baseline="0">
                      <a:solidFill>
                        <a:srgbClr val="C0504D"/>
                      </a:solidFill>
                      <a:latin typeface="+mn-lt"/>
                      <a:ea typeface="+mn-ea"/>
                      <a:cs typeface="+mn-cs"/>
                    </a:defRPr>
                  </a:pPr>
                  <a:endParaRPr lang="ru-RU"/>
                </a:p>
              </c:txPr>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1.4779990035390721E-2"/>
                  <c:y val="3.5124668627425054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1.3810449752655654E-2"/>
                  <c:y val="1.8973690226542307E-2"/>
                </c:manualLayout>
              </c:layout>
              <c:spPr>
                <a:noFill/>
                <a:ln>
                  <a:noFill/>
                </a:ln>
                <a:effectLst/>
              </c:spPr>
              <c:txPr>
                <a:bodyPr rot="0" spcFirstLastPara="1" vertOverflow="ellipsis" vert="horz" wrap="square" anchor="ctr" anchorCtr="1"/>
                <a:lstStyle/>
                <a:p>
                  <a:pPr>
                    <a:defRPr sz="1500" b="1" i="0" u="none" strike="noStrike" kern="1200" baseline="0">
                      <a:solidFill>
                        <a:srgbClr val="8064A2"/>
                      </a:solidFill>
                      <a:latin typeface="+mn-lt"/>
                      <a:ea typeface="+mn-ea"/>
                      <a:cs typeface="+mn-cs"/>
                    </a:defRPr>
                  </a:pPr>
                  <a:endParaRPr lang="ru-RU"/>
                </a:p>
              </c:txPr>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4.6463921650281605E-3"/>
                  <c:y val="3.0966574783591178E-4"/>
                </c:manualLayout>
              </c:layout>
              <c:spPr>
                <a:noFill/>
                <a:ln>
                  <a:noFill/>
                </a:ln>
                <a:effectLst/>
              </c:spPr>
              <c:txPr>
                <a:bodyPr rot="0" spcFirstLastPara="1" vertOverflow="ellipsis" vert="horz" wrap="square" anchor="ctr" anchorCtr="1"/>
                <a:lstStyle/>
                <a:p>
                  <a:pPr>
                    <a:defRPr sz="1500" b="1" i="0" u="none" strike="noStrike" kern="1200" baseline="0">
                      <a:solidFill>
                        <a:srgbClr val="4BACC6"/>
                      </a:solidFill>
                      <a:latin typeface="+mn-lt"/>
                      <a:ea typeface="+mn-ea"/>
                      <a:cs typeface="+mn-cs"/>
                    </a:defRPr>
                  </a:pPr>
                  <a:endParaRPr lang="ru-RU"/>
                </a:p>
              </c:txPr>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500" b="1" i="0" u="none" strike="noStrike" kern="1200" baseline="0">
                    <a:solidFill>
                      <a:srgbClr val="9BBB59"/>
                    </a:solidFill>
                    <a:latin typeface="+mn-lt"/>
                    <a:ea typeface="+mn-ea"/>
                    <a:cs typeface="+mn-cs"/>
                  </a:defRPr>
                </a:pPr>
                <a:endParaRPr lang="ru-RU"/>
              </a:p>
            </c:txPr>
            <c:showLegendKey val="0"/>
            <c:showVal val="0"/>
            <c:showCatName val="0"/>
            <c:showSerName val="0"/>
            <c:showPercent val="1"/>
            <c:showBubbleSize val="0"/>
            <c:showLeaderLines val="0"/>
            <c:extLst>
              <c:ext xmlns:c15="http://schemas.microsoft.com/office/drawing/2012/chart" uri="{CE6537A1-D6FC-4f65-9D91-7224C49458BB}"/>
            </c:extLst>
          </c:dLbls>
          <c:cat>
            <c:strRef>
              <c:f>'Статистические данные'!$B$113:$B$117</c:f>
              <c:strCache>
                <c:ptCount val="5"/>
                <c:pt idx="0">
                  <c:v>Дети, школьники (до 17 лет)</c:v>
                </c:pt>
                <c:pt idx="1">
                  <c:v>Взрослые и дети с ОВЗ, инвалиды</c:v>
                </c:pt>
                <c:pt idx="2">
                  <c:v>Пожилые люди</c:v>
                </c:pt>
                <c:pt idx="3">
                  <c:v>Молодежь, безработные</c:v>
                </c:pt>
                <c:pt idx="4">
                  <c:v>Прочие</c:v>
                </c:pt>
              </c:strCache>
            </c:strRef>
          </c:cat>
          <c:val>
            <c:numRef>
              <c:f>'Статистические данные'!$C$113:$C$117</c:f>
              <c:numCache>
                <c:formatCode>General</c:formatCode>
                <c:ptCount val="5"/>
                <c:pt idx="0">
                  <c:v>23</c:v>
                </c:pt>
                <c:pt idx="1">
                  <c:v>20</c:v>
                </c:pt>
                <c:pt idx="2">
                  <c:v>8</c:v>
                </c:pt>
                <c:pt idx="3">
                  <c:v>9</c:v>
                </c:pt>
                <c:pt idx="4">
                  <c:v>8</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0085315415460201"/>
          <c:y val="8.8346786070701622E-2"/>
          <c:w val="0.17407174995151903"/>
          <c:h val="0.845351221956977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b="1"/>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0.03269</cdr:x>
      <cdr:y>0.13052</cdr:y>
    </cdr:from>
    <cdr:to>
      <cdr:x>0.28234</cdr:x>
      <cdr:y>0.23744</cdr:y>
    </cdr:to>
    <cdr:sp macro="" textlink="">
      <cdr:nvSpPr>
        <cdr:cNvPr id="2" name="Скругленный прямоугольник 1"/>
        <cdr:cNvSpPr/>
      </cdr:nvSpPr>
      <cdr:spPr>
        <a:xfrm xmlns:a="http://schemas.openxmlformats.org/drawingml/2006/main">
          <a:off x="314341" y="679277"/>
          <a:ext cx="2400186" cy="556492"/>
        </a:xfrm>
        <a:prstGeom xmlns:a="http://schemas.openxmlformats.org/drawingml/2006/main" prst="roundRect">
          <a:avLst/>
        </a:prstGeom>
        <a:noFill xmlns:a="http://schemas.openxmlformats.org/drawingml/2006/main"/>
        <a:ln xmlns:a="http://schemas.openxmlformats.org/drawingml/2006/main" w="12700">
          <a:solidFill>
            <a:srgbClr val="AABAD7"/>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5" y="0"/>
            <a:ext cx="2945659" cy="496411"/>
          </a:xfrm>
          <a:prstGeom prst="rect">
            <a:avLst/>
          </a:prstGeom>
        </p:spPr>
        <p:txBody>
          <a:bodyPr vert="horz" lIns="91440" tIns="45720" rIns="91440" bIns="45720" rtlCol="0"/>
          <a:lstStyle>
            <a:lvl1pPr algn="r">
              <a:defRPr sz="1200"/>
            </a:lvl1pPr>
          </a:lstStyle>
          <a:p>
            <a:fld id="{A25A3C24-FBEA-46FA-82D6-A51E30667179}" type="datetimeFigureOut">
              <a:rPr lang="ru-RU" smtClean="0"/>
              <a:pPr/>
              <a:t>11.10.2017</a:t>
            </a:fld>
            <a:endParaRPr lang="ru-RU"/>
          </a:p>
        </p:txBody>
      </p:sp>
      <p:sp>
        <p:nvSpPr>
          <p:cNvPr id="4" name="Образ слайда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30092"/>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5" y="9430092"/>
            <a:ext cx="2945659" cy="496411"/>
          </a:xfrm>
          <a:prstGeom prst="rect">
            <a:avLst/>
          </a:prstGeom>
        </p:spPr>
        <p:txBody>
          <a:bodyPr vert="horz" lIns="91440" tIns="45720" rIns="91440" bIns="45720" rtlCol="0" anchor="b"/>
          <a:lstStyle>
            <a:lvl1pPr algn="r">
              <a:defRPr sz="1200"/>
            </a:lvl1pPr>
          </a:lstStyle>
          <a:p>
            <a:fld id="{AE3F47D1-4414-4AF0-B9E0-5295C2003A07}" type="slidenum">
              <a:rPr lang="ru-RU" smtClean="0"/>
              <a:pPr/>
              <a:t>‹#›</a:t>
            </a:fld>
            <a:endParaRPr lang="ru-RU"/>
          </a:p>
        </p:txBody>
      </p:sp>
    </p:spTree>
    <p:extLst>
      <p:ext uri="{BB962C8B-B14F-4D97-AF65-F5344CB8AC3E}">
        <p14:creationId xmlns:p14="http://schemas.microsoft.com/office/powerpoint/2010/main" val="368083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AE3F47D1-4414-4AF0-B9E0-5295C2003A07}"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283288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AE3F47D1-4414-4AF0-B9E0-5295C2003A07}"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168702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AE3F47D1-4414-4AF0-B9E0-5295C2003A07}" type="slidenum">
              <a:rPr lang="ru-RU" smtClean="0">
                <a:solidFill>
                  <a:prstClr val="black"/>
                </a:solidFill>
              </a:rPr>
              <a:pPr/>
              <a:t>4</a:t>
            </a:fld>
            <a:endParaRPr lang="ru-RU">
              <a:solidFill>
                <a:prstClr val="black"/>
              </a:solidFill>
            </a:endParaRPr>
          </a:p>
        </p:txBody>
      </p:sp>
    </p:spTree>
    <p:extLst>
      <p:ext uri="{BB962C8B-B14F-4D97-AF65-F5344CB8AC3E}">
        <p14:creationId xmlns:p14="http://schemas.microsoft.com/office/powerpoint/2010/main" val="1687027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AE3F47D1-4414-4AF0-B9E0-5295C2003A07}" type="slidenum">
              <a:rPr lang="ru-RU" smtClean="0"/>
              <a:pPr/>
              <a:t>11</a:t>
            </a:fld>
            <a:endParaRPr lang="ru-RU"/>
          </a:p>
        </p:txBody>
      </p:sp>
    </p:spTree>
    <p:extLst>
      <p:ext uri="{BB962C8B-B14F-4D97-AF65-F5344CB8AC3E}">
        <p14:creationId xmlns:p14="http://schemas.microsoft.com/office/powerpoint/2010/main" val="2993088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AE3F47D1-4414-4AF0-B9E0-5295C2003A07}" type="slidenum">
              <a:rPr lang="ru-RU" smtClean="0"/>
              <a:pPr/>
              <a:t>12</a:t>
            </a:fld>
            <a:endParaRPr lang="ru-RU"/>
          </a:p>
        </p:txBody>
      </p:sp>
    </p:spTree>
    <p:extLst>
      <p:ext uri="{BB962C8B-B14F-4D97-AF65-F5344CB8AC3E}">
        <p14:creationId xmlns:p14="http://schemas.microsoft.com/office/powerpoint/2010/main" val="299308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AE3F47D1-4414-4AF0-B9E0-5295C2003A07}" type="slidenum">
              <a:rPr lang="ru-RU" smtClean="0"/>
              <a:pPr/>
              <a:t>13</a:t>
            </a:fld>
            <a:endParaRPr lang="ru-RU"/>
          </a:p>
        </p:txBody>
      </p:sp>
    </p:spTree>
    <p:extLst>
      <p:ext uri="{BB962C8B-B14F-4D97-AF65-F5344CB8AC3E}">
        <p14:creationId xmlns:p14="http://schemas.microsoft.com/office/powerpoint/2010/main" val="2993088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4464510-0252-45FB-9292-17DA19246ADD}" type="datetime1">
              <a:rPr lang="ru-RU" smtClean="0"/>
              <a:pPr/>
              <a:t>11.10.2017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F5DC80-0BD5-485E-A2E4-A1FCEF0C5E6C}" type="slidenum">
              <a:rPr lang="ru-RU" smtClean="0"/>
              <a:pPr/>
              <a:t>‹#›</a:t>
            </a:fld>
            <a:endParaRPr lang="ru-RU"/>
          </a:p>
        </p:txBody>
      </p:sp>
    </p:spTree>
    <p:extLst>
      <p:ext uri="{BB962C8B-B14F-4D97-AF65-F5344CB8AC3E}">
        <p14:creationId xmlns:p14="http://schemas.microsoft.com/office/powerpoint/2010/main" val="3355024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3881B8-C32E-4D6A-8299-2F76B6D7AF7B}" type="datetime1">
              <a:rPr lang="ru-RU" smtClean="0"/>
              <a:pPr/>
              <a:t>11.10.2017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F5DC80-0BD5-485E-A2E4-A1FCEF0C5E6C}" type="slidenum">
              <a:rPr lang="ru-RU" smtClean="0"/>
              <a:pPr/>
              <a:t>‹#›</a:t>
            </a:fld>
            <a:endParaRPr lang="ru-RU"/>
          </a:p>
        </p:txBody>
      </p:sp>
    </p:spTree>
    <p:extLst>
      <p:ext uri="{BB962C8B-B14F-4D97-AF65-F5344CB8AC3E}">
        <p14:creationId xmlns:p14="http://schemas.microsoft.com/office/powerpoint/2010/main" val="109279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39"/>
            <a:ext cx="2414588"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6575" y="274639"/>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B6F7BA-3B59-4CC8-94AA-12BA61349063}" type="datetime1">
              <a:rPr lang="ru-RU" smtClean="0"/>
              <a:pPr/>
              <a:t>11.10.2017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F5DC80-0BD5-485E-A2E4-A1FCEF0C5E6C}" type="slidenum">
              <a:rPr lang="ru-RU" smtClean="0"/>
              <a:pPr/>
              <a:t>‹#›</a:t>
            </a:fld>
            <a:endParaRPr lang="ru-RU"/>
          </a:p>
        </p:txBody>
      </p:sp>
    </p:spTree>
    <p:extLst>
      <p:ext uri="{BB962C8B-B14F-4D97-AF65-F5344CB8AC3E}">
        <p14:creationId xmlns:p14="http://schemas.microsoft.com/office/powerpoint/2010/main" val="576625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8" name="Прямоугольник 4"/>
          <p:cNvSpPr/>
          <p:nvPr userDrawn="1"/>
        </p:nvSpPr>
        <p:spPr>
          <a:xfrm>
            <a:off x="1928664" y="260648"/>
            <a:ext cx="7977336" cy="542887"/>
          </a:xfrm>
          <a:custGeom>
            <a:avLst/>
            <a:gdLst>
              <a:gd name="connsiteX0" fmla="*/ 0 w 7977336"/>
              <a:gd name="connsiteY0" fmla="*/ 0 h 542887"/>
              <a:gd name="connsiteX1" fmla="*/ 7977336 w 7977336"/>
              <a:gd name="connsiteY1" fmla="*/ 0 h 542887"/>
              <a:gd name="connsiteX2" fmla="*/ 7977336 w 7977336"/>
              <a:gd name="connsiteY2" fmla="*/ 542887 h 542887"/>
              <a:gd name="connsiteX3" fmla="*/ 0 w 7977336"/>
              <a:gd name="connsiteY3" fmla="*/ 542887 h 542887"/>
              <a:gd name="connsiteX4" fmla="*/ 0 w 7977336"/>
              <a:gd name="connsiteY4" fmla="*/ 0 h 542887"/>
              <a:gd name="connsiteX0" fmla="*/ 171450 w 7977336"/>
              <a:gd name="connsiteY0" fmla="*/ 0 h 542887"/>
              <a:gd name="connsiteX1" fmla="*/ 7977336 w 7977336"/>
              <a:gd name="connsiteY1" fmla="*/ 0 h 542887"/>
              <a:gd name="connsiteX2" fmla="*/ 7977336 w 7977336"/>
              <a:gd name="connsiteY2" fmla="*/ 542887 h 542887"/>
              <a:gd name="connsiteX3" fmla="*/ 0 w 7977336"/>
              <a:gd name="connsiteY3" fmla="*/ 542887 h 542887"/>
              <a:gd name="connsiteX4" fmla="*/ 171450 w 7977336"/>
              <a:gd name="connsiteY4" fmla="*/ 0 h 54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336" h="542887">
                <a:moveTo>
                  <a:pt x="171450" y="0"/>
                </a:moveTo>
                <a:lnTo>
                  <a:pt x="7977336" y="0"/>
                </a:lnTo>
                <a:lnTo>
                  <a:pt x="7977336" y="542887"/>
                </a:lnTo>
                <a:lnTo>
                  <a:pt x="0" y="542887"/>
                </a:lnTo>
                <a:lnTo>
                  <a:pt x="171450" y="0"/>
                </a:lnTo>
                <a:close/>
              </a:path>
            </a:pathLst>
          </a:custGeom>
          <a:gradFill>
            <a:gsLst>
              <a:gs pos="0">
                <a:srgbClr val="00B050"/>
              </a:gs>
              <a:gs pos="100000">
                <a:srgbClr val="3F8F74"/>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defRPr/>
            </a:pPr>
            <a:r>
              <a:rPr lang="ru-RU" sz="1700" b="1" dirty="0" smtClean="0">
                <a:solidFill>
                  <a:prstClr val="white"/>
                </a:solidFill>
              </a:rPr>
              <a:t> </a:t>
            </a:r>
            <a:endParaRPr lang="ru-RU" sz="1700" b="1" dirty="0">
              <a:solidFill>
                <a:prstClr val="white"/>
              </a:solidFill>
            </a:endParaRPr>
          </a:p>
        </p:txBody>
      </p:sp>
      <p:sp>
        <p:nvSpPr>
          <p:cNvPr id="2" name="Заголовок 1"/>
          <p:cNvSpPr>
            <a:spLocks noGrp="1"/>
          </p:cNvSpPr>
          <p:nvPr>
            <p:ph type="ctrTitle"/>
          </p:nvPr>
        </p:nvSpPr>
        <p:spPr>
          <a:xfrm>
            <a:off x="2072680" y="260648"/>
            <a:ext cx="7488832" cy="542888"/>
          </a:xfrm>
        </p:spPr>
        <p:txBody>
          <a:bodyPr>
            <a:normAutofit/>
          </a:bodyPr>
          <a:lstStyle>
            <a:lvl1pPr algn="l">
              <a:defRPr sz="1700">
                <a:solidFill>
                  <a:srgbClr val="FFFFFF"/>
                </a:solidFill>
              </a:defRPr>
            </a:lvl1p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p>
            <a:fld id="{84464510-0252-45FB-9292-17DA19246ADD}"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9361203" y="6492875"/>
            <a:ext cx="416333" cy="365125"/>
          </a:xfrm>
        </p:spPr>
        <p:txBody>
          <a:bodyPr/>
          <a:lstStyle/>
          <a:p>
            <a:fld id="{68F5DC80-0BD5-485E-A2E4-A1FCEF0C5E6C}" type="slidenum">
              <a:rPr lang="ru-RU" smtClean="0">
                <a:solidFill>
                  <a:prstClr val="black">
                    <a:tint val="75000"/>
                  </a:prstClr>
                </a:solidFill>
              </a:rPr>
              <a:pPr/>
              <a:t>‹#›</a:t>
            </a:fld>
            <a:endParaRPr lang="ru-RU" dirty="0">
              <a:solidFill>
                <a:prstClr val="black">
                  <a:tint val="75000"/>
                </a:prstClr>
              </a:solidFill>
            </a:endParaRPr>
          </a:p>
        </p:txBody>
      </p:sp>
      <p:pic>
        <p:nvPicPr>
          <p:cNvPr id="7" name="Picture 2" descr="C:\Users\she_nv\Desktop\Logo-fond_no_backgraun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800" y="296652"/>
            <a:ext cx="1244836" cy="4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userDrawn="1"/>
        </p:nvSpPr>
        <p:spPr>
          <a:xfrm>
            <a:off x="9417496" y="6525344"/>
            <a:ext cx="45719" cy="2880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33721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F47ADB-387B-421C-94BB-08A854F3A1AB}"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57605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FE915C-EAEE-440A-9E13-22A221B0860F}"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16583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9E8949-4467-4DC3-AD7D-34F7470AA395}" type="datetime1">
              <a:rPr lang="ru-RU" smtClean="0">
                <a:solidFill>
                  <a:prstClr val="black">
                    <a:tint val="75000"/>
                  </a:prstClr>
                </a:solidFill>
              </a:rPr>
              <a:pPr/>
              <a:t>11.10.2017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85195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CAF01A-FC27-4F05-961C-EACB5A5D91A2}" type="datetime1">
              <a:rPr lang="ru-RU" smtClean="0">
                <a:solidFill>
                  <a:prstClr val="black">
                    <a:tint val="75000"/>
                  </a:prstClr>
                </a:solidFill>
              </a:rPr>
              <a:pPr/>
              <a:t>11.10.2017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91080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9CFA7E-F464-4F33-BA75-47B9B2CFB2BF}" type="datetime1">
              <a:rPr lang="ru-RU" smtClean="0">
                <a:solidFill>
                  <a:prstClr val="black">
                    <a:tint val="75000"/>
                  </a:prstClr>
                </a:solidFill>
              </a:rPr>
              <a:pPr/>
              <a:t>11.10.2017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78899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BA8591-3CD2-4838-A513-452860FFEF1C}" type="datetime1">
              <a:rPr lang="ru-RU" smtClean="0">
                <a:solidFill>
                  <a:prstClr val="black">
                    <a:tint val="75000"/>
                  </a:prstClr>
                </a:solidFill>
              </a:rPr>
              <a:pPr/>
              <a:t>11.10.2017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0994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893599-4DFA-4B56-B73B-578A95B2E5C8}" type="datetime1">
              <a:rPr lang="ru-RU" smtClean="0">
                <a:solidFill>
                  <a:prstClr val="black">
                    <a:tint val="75000"/>
                  </a:prstClr>
                </a:solidFill>
              </a:rPr>
              <a:pPr/>
              <a:t>11.10.2017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605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F47ADB-387B-421C-94BB-08A854F3A1AB}" type="datetime1">
              <a:rPr lang="ru-RU" smtClean="0"/>
              <a:pPr/>
              <a:t>11.10.2017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F5DC80-0BD5-485E-A2E4-A1FCEF0C5E6C}" type="slidenum">
              <a:rPr lang="ru-RU" smtClean="0"/>
              <a:pPr/>
              <a:t>‹#›</a:t>
            </a:fld>
            <a:endParaRPr lang="ru-RU"/>
          </a:p>
        </p:txBody>
      </p:sp>
    </p:spTree>
    <p:extLst>
      <p:ext uri="{BB962C8B-B14F-4D97-AF65-F5344CB8AC3E}">
        <p14:creationId xmlns:p14="http://schemas.microsoft.com/office/powerpoint/2010/main" val="2186274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EDF5A5-AE29-40FE-9D75-7B9A53538C38}" type="datetime1">
              <a:rPr lang="ru-RU" smtClean="0">
                <a:solidFill>
                  <a:prstClr val="black">
                    <a:tint val="75000"/>
                  </a:prstClr>
                </a:solidFill>
              </a:rPr>
              <a:pPr/>
              <a:t>11.10.2017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54918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3881B8-C32E-4D6A-8299-2F76B6D7AF7B}"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7041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39"/>
            <a:ext cx="2414588"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6575" y="274639"/>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B6F7BA-3B59-4CC8-94AA-12BA61349063}"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39117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8" name="Прямоугольник 4"/>
          <p:cNvSpPr/>
          <p:nvPr userDrawn="1"/>
        </p:nvSpPr>
        <p:spPr>
          <a:xfrm>
            <a:off x="1928664" y="260648"/>
            <a:ext cx="7977336" cy="542887"/>
          </a:xfrm>
          <a:custGeom>
            <a:avLst/>
            <a:gdLst>
              <a:gd name="connsiteX0" fmla="*/ 0 w 7977336"/>
              <a:gd name="connsiteY0" fmla="*/ 0 h 542887"/>
              <a:gd name="connsiteX1" fmla="*/ 7977336 w 7977336"/>
              <a:gd name="connsiteY1" fmla="*/ 0 h 542887"/>
              <a:gd name="connsiteX2" fmla="*/ 7977336 w 7977336"/>
              <a:gd name="connsiteY2" fmla="*/ 542887 h 542887"/>
              <a:gd name="connsiteX3" fmla="*/ 0 w 7977336"/>
              <a:gd name="connsiteY3" fmla="*/ 542887 h 542887"/>
              <a:gd name="connsiteX4" fmla="*/ 0 w 7977336"/>
              <a:gd name="connsiteY4" fmla="*/ 0 h 542887"/>
              <a:gd name="connsiteX0" fmla="*/ 171450 w 7977336"/>
              <a:gd name="connsiteY0" fmla="*/ 0 h 542887"/>
              <a:gd name="connsiteX1" fmla="*/ 7977336 w 7977336"/>
              <a:gd name="connsiteY1" fmla="*/ 0 h 542887"/>
              <a:gd name="connsiteX2" fmla="*/ 7977336 w 7977336"/>
              <a:gd name="connsiteY2" fmla="*/ 542887 h 542887"/>
              <a:gd name="connsiteX3" fmla="*/ 0 w 7977336"/>
              <a:gd name="connsiteY3" fmla="*/ 542887 h 542887"/>
              <a:gd name="connsiteX4" fmla="*/ 171450 w 7977336"/>
              <a:gd name="connsiteY4" fmla="*/ 0 h 54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336" h="542887">
                <a:moveTo>
                  <a:pt x="171450" y="0"/>
                </a:moveTo>
                <a:lnTo>
                  <a:pt x="7977336" y="0"/>
                </a:lnTo>
                <a:lnTo>
                  <a:pt x="7977336" y="542887"/>
                </a:lnTo>
                <a:lnTo>
                  <a:pt x="0" y="542887"/>
                </a:lnTo>
                <a:lnTo>
                  <a:pt x="171450" y="0"/>
                </a:lnTo>
                <a:close/>
              </a:path>
            </a:pathLst>
          </a:custGeom>
          <a:gradFill>
            <a:gsLst>
              <a:gs pos="0">
                <a:srgbClr val="00B050"/>
              </a:gs>
              <a:gs pos="100000">
                <a:srgbClr val="3F8F74"/>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defRPr/>
            </a:pPr>
            <a:r>
              <a:rPr lang="ru-RU" sz="1700" b="1" dirty="0" smtClean="0">
                <a:solidFill>
                  <a:prstClr val="white"/>
                </a:solidFill>
              </a:rPr>
              <a:t> </a:t>
            </a:r>
            <a:endParaRPr lang="ru-RU" sz="1700" b="1" dirty="0">
              <a:solidFill>
                <a:prstClr val="white"/>
              </a:solidFill>
            </a:endParaRPr>
          </a:p>
        </p:txBody>
      </p:sp>
      <p:sp>
        <p:nvSpPr>
          <p:cNvPr id="2" name="Заголовок 1"/>
          <p:cNvSpPr>
            <a:spLocks noGrp="1"/>
          </p:cNvSpPr>
          <p:nvPr>
            <p:ph type="ctrTitle"/>
          </p:nvPr>
        </p:nvSpPr>
        <p:spPr>
          <a:xfrm>
            <a:off x="2072680" y="260648"/>
            <a:ext cx="7488832" cy="542888"/>
          </a:xfrm>
        </p:spPr>
        <p:txBody>
          <a:bodyPr>
            <a:normAutofit/>
          </a:bodyPr>
          <a:lstStyle>
            <a:lvl1pPr algn="l">
              <a:defRPr sz="1700">
                <a:solidFill>
                  <a:srgbClr val="FFFFFF"/>
                </a:solidFill>
              </a:defRPr>
            </a:lvl1p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p>
            <a:fld id="{84464510-0252-45FB-9292-17DA19246ADD}"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9361203" y="6492875"/>
            <a:ext cx="416333" cy="365125"/>
          </a:xfrm>
        </p:spPr>
        <p:txBody>
          <a:bodyPr/>
          <a:lstStyle/>
          <a:p>
            <a:fld id="{68F5DC80-0BD5-485E-A2E4-A1FCEF0C5E6C}" type="slidenum">
              <a:rPr lang="ru-RU" smtClean="0">
                <a:solidFill>
                  <a:prstClr val="black">
                    <a:tint val="75000"/>
                  </a:prstClr>
                </a:solidFill>
              </a:rPr>
              <a:pPr/>
              <a:t>‹#›</a:t>
            </a:fld>
            <a:endParaRPr lang="ru-RU" dirty="0">
              <a:solidFill>
                <a:prstClr val="black">
                  <a:tint val="75000"/>
                </a:prstClr>
              </a:solidFill>
            </a:endParaRPr>
          </a:p>
        </p:txBody>
      </p:sp>
      <p:pic>
        <p:nvPicPr>
          <p:cNvPr id="7" name="Picture 2" descr="C:\Users\she_nv\Desktop\Logo-fond_no_backgraun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800" y="296652"/>
            <a:ext cx="1244836" cy="4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userDrawn="1"/>
        </p:nvSpPr>
        <p:spPr>
          <a:xfrm>
            <a:off x="9417496" y="6525344"/>
            <a:ext cx="45719" cy="2880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2596469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F47ADB-387B-421C-94BB-08A854F3A1AB}"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45778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FE915C-EAEE-440A-9E13-22A221B0860F}"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09684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9E8949-4467-4DC3-AD7D-34F7470AA395}" type="datetime1">
              <a:rPr lang="ru-RU" smtClean="0">
                <a:solidFill>
                  <a:prstClr val="black">
                    <a:tint val="75000"/>
                  </a:prstClr>
                </a:solidFill>
              </a:rPr>
              <a:pPr/>
              <a:t>11.10.2017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45574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CAF01A-FC27-4F05-961C-EACB5A5D91A2}" type="datetime1">
              <a:rPr lang="ru-RU" smtClean="0">
                <a:solidFill>
                  <a:prstClr val="black">
                    <a:tint val="75000"/>
                  </a:prstClr>
                </a:solidFill>
              </a:rPr>
              <a:pPr/>
              <a:t>11.10.2017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40098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9CFA7E-F464-4F33-BA75-47B9B2CFB2BF}" type="datetime1">
              <a:rPr lang="ru-RU" smtClean="0">
                <a:solidFill>
                  <a:prstClr val="black">
                    <a:tint val="75000"/>
                  </a:prstClr>
                </a:solidFill>
              </a:rPr>
              <a:pPr/>
              <a:t>11.10.2017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1463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BA8591-3CD2-4838-A513-452860FFEF1C}" type="datetime1">
              <a:rPr lang="ru-RU" smtClean="0">
                <a:solidFill>
                  <a:prstClr val="black">
                    <a:tint val="75000"/>
                  </a:prstClr>
                </a:solidFill>
              </a:rPr>
              <a:pPr/>
              <a:t>11.10.2017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650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FE915C-EAEE-440A-9E13-22A221B0860F}" type="datetime1">
              <a:rPr lang="ru-RU" smtClean="0"/>
              <a:pPr/>
              <a:t>11.10.2017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F5DC80-0BD5-485E-A2E4-A1FCEF0C5E6C}" type="slidenum">
              <a:rPr lang="ru-RU" smtClean="0"/>
              <a:pPr/>
              <a:t>‹#›</a:t>
            </a:fld>
            <a:endParaRPr lang="ru-RU"/>
          </a:p>
        </p:txBody>
      </p:sp>
    </p:spTree>
    <p:extLst>
      <p:ext uri="{BB962C8B-B14F-4D97-AF65-F5344CB8AC3E}">
        <p14:creationId xmlns:p14="http://schemas.microsoft.com/office/powerpoint/2010/main" val="4128423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893599-4DFA-4B56-B73B-578A95B2E5C8}" type="datetime1">
              <a:rPr lang="ru-RU" smtClean="0">
                <a:solidFill>
                  <a:prstClr val="black">
                    <a:tint val="75000"/>
                  </a:prstClr>
                </a:solidFill>
              </a:rPr>
              <a:pPr/>
              <a:t>11.10.2017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5867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EDF5A5-AE29-40FE-9D75-7B9A53538C38}" type="datetime1">
              <a:rPr lang="ru-RU" smtClean="0">
                <a:solidFill>
                  <a:prstClr val="black">
                    <a:tint val="75000"/>
                  </a:prstClr>
                </a:solidFill>
              </a:rPr>
              <a:pPr/>
              <a:t>11.10.2017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6913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3881B8-C32E-4D6A-8299-2F76B6D7AF7B}"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47742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39"/>
            <a:ext cx="2414588"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6575" y="274639"/>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B6F7BA-3B59-4CC8-94AA-12BA61349063}"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2467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8" name="Прямоугольник 4"/>
          <p:cNvSpPr/>
          <p:nvPr userDrawn="1"/>
        </p:nvSpPr>
        <p:spPr>
          <a:xfrm>
            <a:off x="1928664" y="260648"/>
            <a:ext cx="7977336" cy="542887"/>
          </a:xfrm>
          <a:custGeom>
            <a:avLst/>
            <a:gdLst>
              <a:gd name="connsiteX0" fmla="*/ 0 w 7977336"/>
              <a:gd name="connsiteY0" fmla="*/ 0 h 542887"/>
              <a:gd name="connsiteX1" fmla="*/ 7977336 w 7977336"/>
              <a:gd name="connsiteY1" fmla="*/ 0 h 542887"/>
              <a:gd name="connsiteX2" fmla="*/ 7977336 w 7977336"/>
              <a:gd name="connsiteY2" fmla="*/ 542887 h 542887"/>
              <a:gd name="connsiteX3" fmla="*/ 0 w 7977336"/>
              <a:gd name="connsiteY3" fmla="*/ 542887 h 542887"/>
              <a:gd name="connsiteX4" fmla="*/ 0 w 7977336"/>
              <a:gd name="connsiteY4" fmla="*/ 0 h 542887"/>
              <a:gd name="connsiteX0" fmla="*/ 171450 w 7977336"/>
              <a:gd name="connsiteY0" fmla="*/ 0 h 542887"/>
              <a:gd name="connsiteX1" fmla="*/ 7977336 w 7977336"/>
              <a:gd name="connsiteY1" fmla="*/ 0 h 542887"/>
              <a:gd name="connsiteX2" fmla="*/ 7977336 w 7977336"/>
              <a:gd name="connsiteY2" fmla="*/ 542887 h 542887"/>
              <a:gd name="connsiteX3" fmla="*/ 0 w 7977336"/>
              <a:gd name="connsiteY3" fmla="*/ 542887 h 542887"/>
              <a:gd name="connsiteX4" fmla="*/ 171450 w 7977336"/>
              <a:gd name="connsiteY4" fmla="*/ 0 h 542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336" h="542887">
                <a:moveTo>
                  <a:pt x="171450" y="0"/>
                </a:moveTo>
                <a:lnTo>
                  <a:pt x="7977336" y="0"/>
                </a:lnTo>
                <a:lnTo>
                  <a:pt x="7977336" y="542887"/>
                </a:lnTo>
                <a:lnTo>
                  <a:pt x="0" y="542887"/>
                </a:lnTo>
                <a:lnTo>
                  <a:pt x="171450" y="0"/>
                </a:lnTo>
                <a:close/>
              </a:path>
            </a:pathLst>
          </a:custGeom>
          <a:gradFill>
            <a:gsLst>
              <a:gs pos="0">
                <a:srgbClr val="00B050"/>
              </a:gs>
              <a:gs pos="100000">
                <a:srgbClr val="3F8F74"/>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defRPr/>
            </a:pPr>
            <a:r>
              <a:rPr lang="ru-RU" sz="1700" b="1" dirty="0" smtClean="0">
                <a:solidFill>
                  <a:prstClr val="white"/>
                </a:solidFill>
              </a:rPr>
              <a:t> </a:t>
            </a:r>
            <a:endParaRPr lang="ru-RU" sz="1700" b="1" dirty="0">
              <a:solidFill>
                <a:prstClr val="white"/>
              </a:solidFill>
            </a:endParaRPr>
          </a:p>
        </p:txBody>
      </p:sp>
      <p:sp>
        <p:nvSpPr>
          <p:cNvPr id="2" name="Заголовок 1"/>
          <p:cNvSpPr>
            <a:spLocks noGrp="1"/>
          </p:cNvSpPr>
          <p:nvPr>
            <p:ph type="ctrTitle"/>
          </p:nvPr>
        </p:nvSpPr>
        <p:spPr>
          <a:xfrm>
            <a:off x="2072680" y="260648"/>
            <a:ext cx="7488832" cy="542888"/>
          </a:xfrm>
        </p:spPr>
        <p:txBody>
          <a:bodyPr>
            <a:normAutofit/>
          </a:bodyPr>
          <a:lstStyle>
            <a:lvl1pPr algn="l">
              <a:defRPr sz="1700">
                <a:solidFill>
                  <a:srgbClr val="FFFFFF"/>
                </a:solidFill>
              </a:defRPr>
            </a:lvl1p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p>
            <a:fld id="{84464510-0252-45FB-9292-17DA19246ADD}"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9361203" y="6492875"/>
            <a:ext cx="416333" cy="365125"/>
          </a:xfrm>
        </p:spPr>
        <p:txBody>
          <a:bodyPr/>
          <a:lstStyle/>
          <a:p>
            <a:fld id="{68F5DC80-0BD5-485E-A2E4-A1FCEF0C5E6C}" type="slidenum">
              <a:rPr lang="ru-RU" smtClean="0">
                <a:solidFill>
                  <a:prstClr val="black">
                    <a:tint val="75000"/>
                  </a:prstClr>
                </a:solidFill>
              </a:rPr>
              <a:pPr/>
              <a:t>‹#›</a:t>
            </a:fld>
            <a:endParaRPr lang="ru-RU" dirty="0">
              <a:solidFill>
                <a:prstClr val="black">
                  <a:tint val="75000"/>
                </a:prstClr>
              </a:solidFill>
            </a:endParaRPr>
          </a:p>
        </p:txBody>
      </p:sp>
      <p:pic>
        <p:nvPicPr>
          <p:cNvPr id="7" name="Picture 2" descr="C:\Users\she_nv\Desktop\Logo-fond_no_backgraun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800" y="296652"/>
            <a:ext cx="1244836" cy="4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userDrawn="1"/>
        </p:nvSpPr>
        <p:spPr>
          <a:xfrm>
            <a:off x="9417496" y="6525344"/>
            <a:ext cx="45719" cy="2880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Tree>
    <p:extLst>
      <p:ext uri="{BB962C8B-B14F-4D97-AF65-F5344CB8AC3E}">
        <p14:creationId xmlns:p14="http://schemas.microsoft.com/office/powerpoint/2010/main" val="1483543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F47ADB-387B-421C-94BB-08A854F3A1AB}"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5524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FE915C-EAEE-440A-9E13-22A221B0860F}"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5946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9E8949-4467-4DC3-AD7D-34F7470AA395}" type="datetime1">
              <a:rPr lang="ru-RU" smtClean="0">
                <a:solidFill>
                  <a:prstClr val="black">
                    <a:tint val="75000"/>
                  </a:prstClr>
                </a:solidFill>
              </a:rPr>
              <a:pPr/>
              <a:t>11.10.2017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1557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CAF01A-FC27-4F05-961C-EACB5A5D91A2}" type="datetime1">
              <a:rPr lang="ru-RU" smtClean="0">
                <a:solidFill>
                  <a:prstClr val="black">
                    <a:tint val="75000"/>
                  </a:prstClr>
                </a:solidFill>
              </a:rPr>
              <a:pPr/>
              <a:t>11.10.2017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9133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9CFA7E-F464-4F33-BA75-47B9B2CFB2BF}" type="datetime1">
              <a:rPr lang="ru-RU" smtClean="0">
                <a:solidFill>
                  <a:prstClr val="black">
                    <a:tint val="75000"/>
                  </a:prstClr>
                </a:solidFill>
              </a:rPr>
              <a:pPr/>
              <a:t>11.10.2017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772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9E8949-4467-4DC3-AD7D-34F7470AA395}" type="datetime1">
              <a:rPr lang="ru-RU" smtClean="0"/>
              <a:pPr/>
              <a:t>11.10.2017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F5DC80-0BD5-485E-A2E4-A1FCEF0C5E6C}" type="slidenum">
              <a:rPr lang="ru-RU" smtClean="0"/>
              <a:pPr/>
              <a:t>‹#›</a:t>
            </a:fld>
            <a:endParaRPr lang="ru-RU"/>
          </a:p>
        </p:txBody>
      </p:sp>
    </p:spTree>
    <p:extLst>
      <p:ext uri="{BB962C8B-B14F-4D97-AF65-F5344CB8AC3E}">
        <p14:creationId xmlns:p14="http://schemas.microsoft.com/office/powerpoint/2010/main" val="1211634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BA8591-3CD2-4838-A513-452860FFEF1C}" type="datetime1">
              <a:rPr lang="ru-RU" smtClean="0">
                <a:solidFill>
                  <a:prstClr val="black">
                    <a:tint val="75000"/>
                  </a:prstClr>
                </a:solidFill>
              </a:rPr>
              <a:pPr/>
              <a:t>11.10.2017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20026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893599-4DFA-4B56-B73B-578A95B2E5C8}" type="datetime1">
              <a:rPr lang="ru-RU" smtClean="0">
                <a:solidFill>
                  <a:prstClr val="black">
                    <a:tint val="75000"/>
                  </a:prstClr>
                </a:solidFill>
              </a:rPr>
              <a:pPr/>
              <a:t>11.10.2017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5803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EDF5A5-AE29-40FE-9D75-7B9A53538C38}" type="datetime1">
              <a:rPr lang="ru-RU" smtClean="0">
                <a:solidFill>
                  <a:prstClr val="black">
                    <a:tint val="75000"/>
                  </a:prstClr>
                </a:solidFill>
              </a:rPr>
              <a:pPr/>
              <a:t>11.10.2017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4590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3881B8-C32E-4D6A-8299-2F76B6D7AF7B}"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08611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39"/>
            <a:ext cx="2414588"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6575" y="274639"/>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B6F7BA-3B59-4CC8-94AA-12BA61349063}"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42374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CAF01A-FC27-4F05-961C-EACB5A5D91A2}" type="datetime1">
              <a:rPr lang="ru-RU" smtClean="0"/>
              <a:pPr/>
              <a:t>11.10.2017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F5DC80-0BD5-485E-A2E4-A1FCEF0C5E6C}" type="slidenum">
              <a:rPr lang="ru-RU" smtClean="0"/>
              <a:pPr/>
              <a:t>‹#›</a:t>
            </a:fld>
            <a:endParaRPr lang="ru-RU"/>
          </a:p>
        </p:txBody>
      </p:sp>
    </p:spTree>
    <p:extLst>
      <p:ext uri="{BB962C8B-B14F-4D97-AF65-F5344CB8AC3E}">
        <p14:creationId xmlns:p14="http://schemas.microsoft.com/office/powerpoint/2010/main" val="232187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9CFA7E-F464-4F33-BA75-47B9B2CFB2BF}" type="datetime1">
              <a:rPr lang="ru-RU" smtClean="0"/>
              <a:pPr/>
              <a:t>11.10.2017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8F5DC80-0BD5-485E-A2E4-A1FCEF0C5E6C}" type="slidenum">
              <a:rPr lang="ru-RU" smtClean="0"/>
              <a:pPr/>
              <a:t>‹#›</a:t>
            </a:fld>
            <a:endParaRPr lang="ru-RU"/>
          </a:p>
        </p:txBody>
      </p:sp>
    </p:spTree>
    <p:extLst>
      <p:ext uri="{BB962C8B-B14F-4D97-AF65-F5344CB8AC3E}">
        <p14:creationId xmlns:p14="http://schemas.microsoft.com/office/powerpoint/2010/main" val="3008958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BA8591-3CD2-4838-A513-452860FFEF1C}" type="datetime1">
              <a:rPr lang="ru-RU" smtClean="0"/>
              <a:pPr/>
              <a:t>11.10.2017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F5DC80-0BD5-485E-A2E4-A1FCEF0C5E6C}" type="slidenum">
              <a:rPr lang="ru-RU" smtClean="0"/>
              <a:pPr/>
              <a:t>‹#›</a:t>
            </a:fld>
            <a:endParaRPr lang="ru-RU"/>
          </a:p>
        </p:txBody>
      </p:sp>
    </p:spTree>
    <p:extLst>
      <p:ext uri="{BB962C8B-B14F-4D97-AF65-F5344CB8AC3E}">
        <p14:creationId xmlns:p14="http://schemas.microsoft.com/office/powerpoint/2010/main" val="198920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893599-4DFA-4B56-B73B-578A95B2E5C8}" type="datetime1">
              <a:rPr lang="ru-RU" smtClean="0"/>
              <a:pPr/>
              <a:t>11.10.2017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F5DC80-0BD5-485E-A2E4-A1FCEF0C5E6C}" type="slidenum">
              <a:rPr lang="ru-RU" smtClean="0"/>
              <a:pPr/>
              <a:t>‹#›</a:t>
            </a:fld>
            <a:endParaRPr lang="ru-RU"/>
          </a:p>
        </p:txBody>
      </p:sp>
    </p:spTree>
    <p:extLst>
      <p:ext uri="{BB962C8B-B14F-4D97-AF65-F5344CB8AC3E}">
        <p14:creationId xmlns:p14="http://schemas.microsoft.com/office/powerpoint/2010/main" val="292483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EDF5A5-AE29-40FE-9D75-7B9A53538C38}" type="datetime1">
              <a:rPr lang="ru-RU" smtClean="0"/>
              <a:pPr/>
              <a:t>11.10.2017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F5DC80-0BD5-485E-A2E4-A1FCEF0C5E6C}" type="slidenum">
              <a:rPr lang="ru-RU" smtClean="0"/>
              <a:pPr/>
              <a:t>‹#›</a:t>
            </a:fld>
            <a:endParaRPr lang="ru-RU"/>
          </a:p>
        </p:txBody>
      </p:sp>
    </p:spTree>
    <p:extLst>
      <p:ext uri="{BB962C8B-B14F-4D97-AF65-F5344CB8AC3E}">
        <p14:creationId xmlns:p14="http://schemas.microsoft.com/office/powerpoint/2010/main" val="254459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5128F-FBCC-40B9-BCFF-1B8F7C98FDD0}" type="datetime1">
              <a:rPr lang="ru-RU" smtClean="0"/>
              <a:pPr/>
              <a:t>11.10.2017</a:t>
            </a:fld>
            <a:endParaRPr lang="ru-RU"/>
          </a:p>
        </p:txBody>
      </p:sp>
      <p:sp>
        <p:nvSpPr>
          <p:cNvPr id="5" name="Нижний колонтитул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5DC80-0BD5-485E-A2E4-A1FCEF0C5E6C}" type="slidenum">
              <a:rPr lang="ru-RU" smtClean="0"/>
              <a:pPr/>
              <a:t>‹#›</a:t>
            </a:fld>
            <a:endParaRPr lang="ru-RU"/>
          </a:p>
        </p:txBody>
      </p:sp>
    </p:spTree>
    <p:extLst>
      <p:ext uri="{BB962C8B-B14F-4D97-AF65-F5344CB8AC3E}">
        <p14:creationId xmlns:p14="http://schemas.microsoft.com/office/powerpoint/2010/main" val="3484852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5128F-FBCC-40B9-BCFF-1B8F7C98FDD0}"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22987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5128F-FBCC-40B9-BCFF-1B8F7C98FDD0}"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3697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5128F-FBCC-40B9-BCFF-1B8F7C98FDD0}" type="datetime1">
              <a:rPr lang="ru-RU" smtClean="0">
                <a:solidFill>
                  <a:prstClr val="black">
                    <a:tint val="75000"/>
                  </a:prstClr>
                </a:solidFill>
              </a:rPr>
              <a:pPr/>
              <a:t>11.10.2017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5DC80-0BD5-485E-A2E4-A1FCEF0C5E6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2618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4.png"/><Relationship Id="rId3" Type="http://schemas.openxmlformats.org/officeDocument/2006/relationships/image" Target="../media/image1.png"/><Relationship Id="rId7" Type="http://schemas.openxmlformats.org/officeDocument/2006/relationships/image" Target="../media/image40.jpeg"/><Relationship Id="rId12"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42.png"/><Relationship Id="rId5" Type="http://schemas.openxmlformats.org/officeDocument/2006/relationships/image" Target="../media/image39.jpeg"/><Relationship Id="rId10" Type="http://schemas.openxmlformats.org/officeDocument/2006/relationships/image" Target="../media/image41.png"/><Relationship Id="rId4" Type="http://schemas.openxmlformats.org/officeDocument/2006/relationships/image" Target="../media/image38.jpeg"/><Relationship Id="rId9" Type="http://schemas.openxmlformats.org/officeDocument/2006/relationships/image" Target="../media/image15.jpeg"/><Relationship Id="rId1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track.mailerlite.com/link/c/" TargetMode="External"/><Relationship Id="rId5" Type="http://schemas.openxmlformats.org/officeDocument/2006/relationships/image" Target="../media/image15.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hyperlink" Target="http://www.nb-forum.ru/" TargetMode="External"/><Relationship Id="rId3" Type="http://schemas.openxmlformats.org/officeDocument/2006/relationships/hyperlink" Target="http://www.nb-fund.ru/" TargetMode="External"/><Relationship Id="rId7" Type="http://schemas.openxmlformats.org/officeDocument/2006/relationships/hyperlink" Target="http://www.rus-sp.ru/" TargetMode="External"/><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hyperlink" Target="http://invest.nb-fund.ru/" TargetMode="External"/><Relationship Id="rId5" Type="http://schemas.openxmlformats.org/officeDocument/2006/relationships/hyperlink" Target="http://konkurs.nb-fund.ru/" TargetMode="External"/><Relationship Id="rId4" Type="http://schemas.openxmlformats.org/officeDocument/2006/relationships/hyperlink" Target="http://www.impulsdobra.ru/" TargetMode="External"/><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4.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35.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35.xml"/><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5.xml"/><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16496" y="5229200"/>
            <a:ext cx="8640960" cy="1200329"/>
          </a:xfrm>
          <a:prstGeom prst="rect">
            <a:avLst/>
          </a:prstGeom>
          <a:noFill/>
        </p:spPr>
        <p:txBody>
          <a:bodyPr wrap="square" rtlCol="0">
            <a:spAutoFit/>
          </a:bodyPr>
          <a:lstStyle/>
          <a:p>
            <a:r>
              <a:rPr lang="ru-RU" sz="2400" b="1" dirty="0" smtClean="0">
                <a:solidFill>
                  <a:srgbClr val="3F8F74"/>
                </a:solidFill>
              </a:rPr>
              <a:t>РОЛЬ ФОНДА В РАЗВИТИИ </a:t>
            </a:r>
          </a:p>
          <a:p>
            <a:r>
              <a:rPr lang="ru-RU" sz="2400" b="1" dirty="0" smtClean="0">
                <a:solidFill>
                  <a:srgbClr val="3F8F74"/>
                </a:solidFill>
              </a:rPr>
              <a:t>СОЦИАЛЬНОГО ПРЕДПРИНИМАТЕЛЬСТВА</a:t>
            </a:r>
          </a:p>
          <a:p>
            <a:r>
              <a:rPr lang="ru-RU" sz="2400" b="1" dirty="0" smtClean="0">
                <a:solidFill>
                  <a:srgbClr val="3F8F74"/>
                </a:solidFill>
              </a:rPr>
              <a:t>В РОСТОВСКОЙ ОБЛАСТИ</a:t>
            </a:r>
            <a:endParaRPr lang="ru-RU" sz="2400" b="1" dirty="0">
              <a:solidFill>
                <a:srgbClr val="3F8F74"/>
              </a:solidFill>
            </a:endParaRPr>
          </a:p>
        </p:txBody>
      </p:sp>
      <p:sp>
        <p:nvSpPr>
          <p:cNvPr id="3" name="Прямоугольник 2"/>
          <p:cNvSpPr/>
          <p:nvPr/>
        </p:nvSpPr>
        <p:spPr>
          <a:xfrm>
            <a:off x="272480" y="548680"/>
            <a:ext cx="187873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84" y="548680"/>
            <a:ext cx="1878730" cy="876808"/>
          </a:xfrm>
          <a:prstGeom prst="rect">
            <a:avLst/>
          </a:prstGeom>
        </p:spPr>
      </p:pic>
      <p:sp>
        <p:nvSpPr>
          <p:cNvPr id="4" name="Прямоугольник 3"/>
          <p:cNvSpPr/>
          <p:nvPr/>
        </p:nvSpPr>
        <p:spPr>
          <a:xfrm>
            <a:off x="485341" y="6493788"/>
            <a:ext cx="907043" cy="276999"/>
          </a:xfrm>
          <a:prstGeom prst="rect">
            <a:avLst/>
          </a:prstGeom>
        </p:spPr>
        <p:txBody>
          <a:bodyPr wrap="none">
            <a:spAutoFit/>
          </a:bodyPr>
          <a:lstStyle/>
          <a:p>
            <a:r>
              <a:rPr lang="ru-RU" sz="1200" dirty="0" smtClean="0">
                <a:solidFill>
                  <a:prstClr val="black">
                    <a:lumMod val="65000"/>
                    <a:lumOff val="35000"/>
                  </a:prstClr>
                </a:solidFill>
                <a:cs typeface="Times New Roman" pitchFamily="18" charset="0"/>
              </a:rPr>
              <a:t>Май 2017г.</a:t>
            </a:r>
            <a:endParaRPr lang="ru-RU" sz="1200" dirty="0"/>
          </a:p>
        </p:txBody>
      </p:sp>
    </p:spTree>
    <p:extLst>
      <p:ext uri="{BB962C8B-B14F-4D97-AF65-F5344CB8AC3E}">
        <p14:creationId xmlns:p14="http://schemas.microsoft.com/office/powerpoint/2010/main" val="344939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e_nv\Desktop\Logo-fond_no_backgrau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296652"/>
            <a:ext cx="1244836" cy="4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1928664" y="260648"/>
            <a:ext cx="7567761" cy="542887"/>
          </a:xfrm>
          <a:prstGeom prst="rect">
            <a:avLst/>
          </a:prstGeom>
          <a:gradFill>
            <a:gsLst>
              <a:gs pos="0">
                <a:srgbClr val="00B050"/>
              </a:gs>
              <a:gs pos="100000">
                <a:srgbClr val="3F8F74"/>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defRPr/>
            </a:pPr>
            <a:r>
              <a:rPr lang="ru-RU" sz="1600" b="1" dirty="0" smtClean="0">
                <a:solidFill>
                  <a:prstClr val="white"/>
                </a:solidFill>
              </a:rPr>
              <a:t>ЕЖЕГОДНАЯ ПРЕМИЯ ЗА ВКЛАД В РАЗВИТИЕ И ПРОДВИЖЕНИЕ</a:t>
            </a:r>
          </a:p>
          <a:p>
            <a:pPr marL="180000">
              <a:defRPr/>
            </a:pPr>
            <a:r>
              <a:rPr lang="ru-RU" sz="1600" b="1" dirty="0" smtClean="0">
                <a:solidFill>
                  <a:prstClr val="white"/>
                </a:solidFill>
              </a:rPr>
              <a:t>СОЦИАЛЬНОГО ПРЕДПРИНИМАТЕЛЬСТВА В РОССИИ</a:t>
            </a:r>
            <a:endParaRPr lang="ru-RU" sz="2000" b="1" dirty="0">
              <a:solidFill>
                <a:prstClr val="white"/>
              </a:solidFill>
            </a:endParaRPr>
          </a:p>
        </p:txBody>
      </p:sp>
      <p:sp>
        <p:nvSpPr>
          <p:cNvPr id="10" name="Номер слайда 9"/>
          <p:cNvSpPr>
            <a:spLocks noGrp="1"/>
          </p:cNvSpPr>
          <p:nvPr>
            <p:ph type="sldNum" sz="quarter" idx="12"/>
          </p:nvPr>
        </p:nvSpPr>
        <p:spPr/>
        <p:txBody>
          <a:bodyPr/>
          <a:lstStyle/>
          <a:p>
            <a:fld id="{68F5DC80-0BD5-485E-A2E4-A1FCEF0C5E6C}" type="slidenum">
              <a:rPr lang="ru-RU" smtClean="0">
                <a:solidFill>
                  <a:prstClr val="black">
                    <a:tint val="75000"/>
                  </a:prstClr>
                </a:solidFill>
              </a:rPr>
              <a:pPr/>
              <a:t>10</a:t>
            </a:fld>
            <a:endParaRPr lang="ru-RU">
              <a:solidFill>
                <a:prstClr val="black">
                  <a:tint val="75000"/>
                </a:prstClr>
              </a:solidFill>
            </a:endParaRPr>
          </a:p>
        </p:txBody>
      </p:sp>
      <p:sp>
        <p:nvSpPr>
          <p:cNvPr id="19" name="Content Placeholder 3"/>
          <p:cNvSpPr txBox="1">
            <a:spLocks/>
          </p:cNvSpPr>
          <p:nvPr/>
        </p:nvSpPr>
        <p:spPr>
          <a:xfrm>
            <a:off x="344488" y="2996952"/>
            <a:ext cx="4320480" cy="162018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6350" algn="just">
              <a:buNone/>
            </a:pPr>
            <a:r>
              <a:rPr lang="ru-RU" altLang="ru-RU" sz="1200" dirty="0">
                <a:solidFill>
                  <a:prstClr val="black">
                    <a:lumMod val="65000"/>
                    <a:lumOff val="35000"/>
                  </a:prstClr>
                </a:solidFill>
              </a:rPr>
              <a:t>«ИМПУЛЬС ДОБРА» – ежегодная Премия за вклад в развитие и продвижение социального предпринимательства в России, учрежденная Фондом региональных социальных программ «Наше будущее</a:t>
            </a:r>
            <a:r>
              <a:rPr lang="ru-RU" altLang="ru-RU" sz="1200" dirty="0" smtClean="0">
                <a:solidFill>
                  <a:prstClr val="black">
                    <a:lumMod val="65000"/>
                    <a:lumOff val="35000"/>
                  </a:prstClr>
                </a:solidFill>
              </a:rPr>
              <a:t>».</a:t>
            </a:r>
          </a:p>
          <a:p>
            <a:pPr marL="0" lvl="2" indent="-6350" algn="just">
              <a:buNone/>
            </a:pPr>
            <a:endParaRPr lang="ru-RU" altLang="ru-RU" sz="1200" dirty="0">
              <a:solidFill>
                <a:prstClr val="black">
                  <a:lumMod val="65000"/>
                  <a:lumOff val="35000"/>
                </a:prstClr>
              </a:solidFill>
            </a:endParaRPr>
          </a:p>
          <a:p>
            <a:pPr marL="0" lvl="2" indent="-6350" algn="just">
              <a:buNone/>
            </a:pPr>
            <a:r>
              <a:rPr lang="ru-RU" altLang="ru-RU" sz="1200" dirty="0" smtClean="0">
                <a:solidFill>
                  <a:prstClr val="black">
                    <a:lumMod val="65000"/>
                    <a:lumOff val="35000"/>
                  </a:prstClr>
                </a:solidFill>
              </a:rPr>
              <a:t>Премия </a:t>
            </a:r>
            <a:r>
              <a:rPr lang="ru-RU" altLang="ru-RU" sz="1200" dirty="0">
                <a:solidFill>
                  <a:prstClr val="black">
                    <a:lumMod val="65000"/>
                    <a:lumOff val="35000"/>
                  </a:prstClr>
                </a:solidFill>
              </a:rPr>
              <a:t>присуждается социальным предпринимателям, представителям общественных организаций, руководителям государственных структур и профильных ведомств, журналистам, СМИ и высшим учебным заведениям </a:t>
            </a:r>
            <a:r>
              <a:rPr lang="ru-RU" altLang="ru-RU" sz="1200" dirty="0" smtClean="0">
                <a:solidFill>
                  <a:prstClr val="black">
                    <a:lumMod val="65000"/>
                    <a:lumOff val="35000"/>
                  </a:prstClr>
                </a:solidFill>
              </a:rPr>
              <a:t>России.</a:t>
            </a:r>
            <a:endParaRPr lang="ru-RU" altLang="ru-RU" sz="1200" dirty="0">
              <a:solidFill>
                <a:prstClr val="black">
                  <a:lumMod val="65000"/>
                  <a:lumOff val="35000"/>
                </a:prstClr>
              </a:solidFill>
            </a:endParaRPr>
          </a:p>
        </p:txBody>
      </p:sp>
      <p:pic>
        <p:nvPicPr>
          <p:cNvPr id="23" name="Рисунок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9985" y="993716"/>
            <a:ext cx="2272632" cy="1512499"/>
          </a:xfrm>
          <a:prstGeom prst="rect">
            <a:avLst/>
          </a:prstGeom>
        </p:spPr>
      </p:pic>
      <p:pic>
        <p:nvPicPr>
          <p:cNvPr id="24" name="Рисунок 23"/>
          <p:cNvPicPr>
            <a:picLocks noChangeAspect="1"/>
          </p:cNvPicPr>
          <p:nvPr/>
        </p:nvPicPr>
        <p:blipFill rotWithShape="1">
          <a:blip r:embed="rId4" cstate="print">
            <a:extLst>
              <a:ext uri="{28A0092B-C50C-407E-A947-70E740481C1C}">
                <a14:useLocalDpi xmlns:a14="http://schemas.microsoft.com/office/drawing/2010/main" val="0"/>
              </a:ext>
            </a:extLst>
          </a:blip>
          <a:srcRect r="1178"/>
          <a:stretch/>
        </p:blipFill>
        <p:spPr>
          <a:xfrm>
            <a:off x="7241971" y="993716"/>
            <a:ext cx="2254454" cy="1518295"/>
          </a:xfrm>
          <a:prstGeom prst="rect">
            <a:avLst/>
          </a:prstGeom>
        </p:spPr>
      </p:pic>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800" y="993716"/>
            <a:ext cx="2116454" cy="1512499"/>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7609" y="993716"/>
            <a:ext cx="2273021" cy="1512499"/>
          </a:xfrm>
          <a:prstGeom prst="rect">
            <a:avLst/>
          </a:prstGeom>
        </p:spPr>
      </p:pic>
      <p:sp>
        <p:nvSpPr>
          <p:cNvPr id="9" name="TextBox 8"/>
          <p:cNvSpPr txBox="1"/>
          <p:nvPr/>
        </p:nvSpPr>
        <p:spPr>
          <a:xfrm>
            <a:off x="359508" y="2564904"/>
            <a:ext cx="858377" cy="276999"/>
          </a:xfrm>
          <a:prstGeom prst="rect">
            <a:avLst/>
          </a:prstGeom>
          <a:noFill/>
        </p:spPr>
        <p:txBody>
          <a:bodyPr wrap="none" rtlCol="0">
            <a:spAutoFit/>
          </a:bodyPr>
          <a:lstStyle/>
          <a:p>
            <a:r>
              <a:rPr lang="ru-RU" sz="1200" b="1" dirty="0" smtClean="0">
                <a:solidFill>
                  <a:srgbClr val="3F8F74"/>
                </a:solidFill>
              </a:rPr>
              <a:t>О Премии</a:t>
            </a:r>
            <a:endParaRPr lang="ru-RU" sz="1200" b="1" dirty="0">
              <a:solidFill>
                <a:srgbClr val="3F8F74"/>
              </a:solidFill>
            </a:endParaRPr>
          </a:p>
        </p:txBody>
      </p:sp>
      <p:sp>
        <p:nvSpPr>
          <p:cNvPr id="38" name="Прямоугольник 37"/>
          <p:cNvSpPr/>
          <p:nvPr/>
        </p:nvSpPr>
        <p:spPr>
          <a:xfrm>
            <a:off x="6174296" y="5166917"/>
            <a:ext cx="1173541" cy="977099"/>
          </a:xfrm>
          <a:prstGeom prst="rect">
            <a:avLst/>
          </a:prstGeom>
          <a:gradFill flip="none" rotWithShape="1">
            <a:gsLst>
              <a:gs pos="0">
                <a:srgbClr val="3F8F74">
                  <a:shade val="30000"/>
                  <a:satMod val="115000"/>
                </a:srgbClr>
              </a:gs>
              <a:gs pos="50000">
                <a:srgbClr val="3F8F74">
                  <a:shade val="67500"/>
                  <a:satMod val="115000"/>
                </a:srgbClr>
              </a:gs>
              <a:gs pos="100000">
                <a:srgbClr val="3F8F74">
                  <a:shade val="100000"/>
                  <a:satMod val="115000"/>
                </a:srgb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ndParaRPr>
          </a:p>
        </p:txBody>
      </p:sp>
      <p:sp>
        <p:nvSpPr>
          <p:cNvPr id="39" name="Прямоугольник 38"/>
          <p:cNvSpPr/>
          <p:nvPr/>
        </p:nvSpPr>
        <p:spPr>
          <a:xfrm>
            <a:off x="8261430" y="5166917"/>
            <a:ext cx="1227843" cy="977099"/>
          </a:xfrm>
          <a:prstGeom prst="rect">
            <a:avLst/>
          </a:prstGeom>
          <a:gradFill flip="none" rotWithShape="1">
            <a:gsLst>
              <a:gs pos="0">
                <a:srgbClr val="3F8F74">
                  <a:shade val="30000"/>
                  <a:satMod val="115000"/>
                </a:srgbClr>
              </a:gs>
              <a:gs pos="50000">
                <a:srgbClr val="3F8F74">
                  <a:shade val="67500"/>
                  <a:satMod val="115000"/>
                </a:srgbClr>
              </a:gs>
              <a:gs pos="100000">
                <a:srgbClr val="3F8F74">
                  <a:shade val="100000"/>
                  <a:satMod val="115000"/>
                </a:srgb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ndParaRPr>
          </a:p>
        </p:txBody>
      </p:sp>
      <p:sp>
        <p:nvSpPr>
          <p:cNvPr id="41" name="Прямоугольник 40"/>
          <p:cNvSpPr/>
          <p:nvPr/>
        </p:nvSpPr>
        <p:spPr>
          <a:xfrm>
            <a:off x="1047024" y="5157192"/>
            <a:ext cx="1214124" cy="977099"/>
          </a:xfrm>
          <a:prstGeom prst="rect">
            <a:avLst/>
          </a:prstGeom>
          <a:gradFill flip="none" rotWithShape="1">
            <a:gsLst>
              <a:gs pos="0">
                <a:srgbClr val="3F8F74">
                  <a:shade val="30000"/>
                  <a:satMod val="115000"/>
                </a:srgbClr>
              </a:gs>
              <a:gs pos="50000">
                <a:srgbClr val="3F8F74">
                  <a:shade val="67500"/>
                  <a:satMod val="115000"/>
                </a:srgbClr>
              </a:gs>
              <a:gs pos="100000">
                <a:srgbClr val="3F8F74">
                  <a:shade val="100000"/>
                  <a:satMod val="115000"/>
                </a:srgb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ndParaRPr>
          </a:p>
        </p:txBody>
      </p:sp>
      <p:sp>
        <p:nvSpPr>
          <p:cNvPr id="42" name="TextBox 41"/>
          <p:cNvSpPr txBox="1"/>
          <p:nvPr/>
        </p:nvSpPr>
        <p:spPr>
          <a:xfrm>
            <a:off x="5940938" y="5221649"/>
            <a:ext cx="1675768"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prstClr val="white"/>
                </a:solidFill>
                <a:effectLst/>
                <a:uLnTx/>
                <a:uFillTx/>
                <a:latin typeface="Calibri" panose="020F0502020204030204" pitchFamily="34" charset="0"/>
              </a:rPr>
              <a:t>68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white"/>
                </a:solidFill>
                <a:effectLst/>
                <a:uLnTx/>
                <a:uFillTx/>
                <a:latin typeface="Calibri" panose="020F0502020204030204" pitchFamily="34" charset="0"/>
              </a:rPr>
              <a:t>лауреатов</a:t>
            </a:r>
            <a:endParaRPr kumimoji="0" lang="ru-RU" sz="1800" b="0" i="0" u="none" strike="noStrike" kern="0" cap="none" spc="0" normalizeH="0" baseline="0" noProof="0" dirty="0" smtClean="0">
              <a:ln>
                <a:noFill/>
              </a:ln>
              <a:solidFill>
                <a:prstClr val="white"/>
              </a:solidFill>
              <a:effectLst/>
              <a:uLnTx/>
              <a:uFillTx/>
              <a:latin typeface="Calibri" panose="020F0502020204030204" pitchFamily="34" charset="0"/>
            </a:endParaRPr>
          </a:p>
        </p:txBody>
      </p:sp>
      <p:sp>
        <p:nvSpPr>
          <p:cNvPr id="44" name="TextBox 43"/>
          <p:cNvSpPr txBox="1"/>
          <p:nvPr/>
        </p:nvSpPr>
        <p:spPr>
          <a:xfrm>
            <a:off x="983719" y="5221649"/>
            <a:ext cx="1362534"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prstClr val="white"/>
                </a:solidFill>
                <a:effectLst/>
                <a:uLnTx/>
                <a:uFillTx/>
                <a:latin typeface="Calibri" panose="020F0502020204030204" pitchFamily="34" charset="0"/>
              </a:rPr>
              <a:t>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white"/>
                </a:solidFill>
                <a:effectLst/>
                <a:uLnTx/>
                <a:uFillTx/>
                <a:latin typeface="Calibri" panose="020F0502020204030204" pitchFamily="34" charset="0"/>
              </a:rPr>
              <a:t>лет</a:t>
            </a:r>
            <a:endParaRPr kumimoji="0" lang="ru-RU" sz="1800" b="0" i="0" u="none" strike="noStrike" kern="0" cap="none" spc="0" normalizeH="0" baseline="0" noProof="0" dirty="0" smtClean="0">
              <a:ln>
                <a:noFill/>
              </a:ln>
              <a:solidFill>
                <a:prstClr val="white"/>
              </a:solidFill>
              <a:effectLst/>
              <a:uLnTx/>
              <a:uFillTx/>
              <a:latin typeface="Calibri" panose="020F0502020204030204" pitchFamily="34" charset="0"/>
            </a:endParaRPr>
          </a:p>
        </p:txBody>
      </p:sp>
      <p:sp>
        <p:nvSpPr>
          <p:cNvPr id="45" name="Стрелка вправо 44"/>
          <p:cNvSpPr/>
          <p:nvPr/>
        </p:nvSpPr>
        <p:spPr>
          <a:xfrm>
            <a:off x="7439144" y="5423654"/>
            <a:ext cx="721607" cy="350933"/>
          </a:xfrm>
          <a:prstGeom prst="rightArrow">
            <a:avLst/>
          </a:prstGeom>
          <a:solidFill>
            <a:srgbClr val="C0504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ndParaRPr>
          </a:p>
        </p:txBody>
      </p:sp>
      <p:sp>
        <p:nvSpPr>
          <p:cNvPr id="47" name="Стрелка вправо 46"/>
          <p:cNvSpPr/>
          <p:nvPr/>
        </p:nvSpPr>
        <p:spPr>
          <a:xfrm>
            <a:off x="4898165" y="5443218"/>
            <a:ext cx="1216725" cy="350933"/>
          </a:xfrm>
          <a:prstGeom prst="rightArrow">
            <a:avLst/>
          </a:prstGeom>
          <a:solidFill>
            <a:srgbClr val="C0504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ndParaRPr>
          </a:p>
        </p:txBody>
      </p:sp>
      <p:sp>
        <p:nvSpPr>
          <p:cNvPr id="48" name="TextBox 47"/>
          <p:cNvSpPr txBox="1"/>
          <p:nvPr/>
        </p:nvSpPr>
        <p:spPr>
          <a:xfrm>
            <a:off x="4844873" y="5474057"/>
            <a:ext cx="1270018" cy="276999"/>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200" b="1" kern="0" dirty="0" smtClean="0">
                <a:solidFill>
                  <a:prstClr val="white"/>
                </a:solidFill>
                <a:latin typeface="Calibri" panose="020F0502020204030204" pitchFamily="34" charset="0"/>
              </a:rPr>
              <a:t>награждено</a:t>
            </a:r>
            <a:endParaRPr kumimoji="0" lang="ru-RU" sz="1200" b="1" i="0" u="none" strike="noStrike" kern="0" cap="none" spc="0" normalizeH="0" baseline="0" noProof="0" dirty="0" smtClean="0">
              <a:ln>
                <a:noFill/>
              </a:ln>
              <a:solidFill>
                <a:prstClr val="white"/>
              </a:solidFill>
              <a:effectLst/>
              <a:uLnTx/>
              <a:uFillTx/>
              <a:latin typeface="Calibri" panose="020F0502020204030204" pitchFamily="34" charset="0"/>
            </a:endParaRPr>
          </a:p>
        </p:txBody>
      </p:sp>
      <p:sp>
        <p:nvSpPr>
          <p:cNvPr id="49" name="Стрелка вправо 48"/>
          <p:cNvSpPr/>
          <p:nvPr/>
        </p:nvSpPr>
        <p:spPr>
          <a:xfrm>
            <a:off x="427004" y="5412512"/>
            <a:ext cx="562221" cy="350933"/>
          </a:xfrm>
          <a:prstGeom prst="rightArrow">
            <a:avLst/>
          </a:prstGeom>
          <a:solidFill>
            <a:srgbClr val="C0504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ndParaRPr>
          </a:p>
        </p:txBody>
      </p:sp>
      <p:sp>
        <p:nvSpPr>
          <p:cNvPr id="50" name="TextBox 49"/>
          <p:cNvSpPr txBox="1"/>
          <p:nvPr/>
        </p:nvSpPr>
        <p:spPr>
          <a:xfrm>
            <a:off x="536827" y="5442648"/>
            <a:ext cx="472535" cy="3151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white"/>
                </a:solidFill>
                <a:effectLst/>
                <a:uLnTx/>
                <a:uFillTx/>
                <a:latin typeface="Calibri" panose="020F0502020204030204" pitchFamily="34" charset="0"/>
              </a:rPr>
              <a:t>за</a:t>
            </a:r>
          </a:p>
        </p:txBody>
      </p:sp>
      <p:sp>
        <p:nvSpPr>
          <p:cNvPr id="51" name="TextBox 50"/>
          <p:cNvSpPr txBox="1"/>
          <p:nvPr/>
        </p:nvSpPr>
        <p:spPr>
          <a:xfrm>
            <a:off x="7530969" y="5456796"/>
            <a:ext cx="392199" cy="276999"/>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prstClr val="white"/>
                </a:solidFill>
                <a:effectLst/>
                <a:uLnTx/>
                <a:uFillTx/>
                <a:latin typeface="Calibri" panose="020F0502020204030204" pitchFamily="34" charset="0"/>
              </a:rPr>
              <a:t>из</a:t>
            </a:r>
          </a:p>
        </p:txBody>
      </p:sp>
      <p:sp>
        <p:nvSpPr>
          <p:cNvPr id="53" name="TextBox 52"/>
          <p:cNvSpPr txBox="1"/>
          <p:nvPr/>
        </p:nvSpPr>
        <p:spPr>
          <a:xfrm>
            <a:off x="7977105" y="5221649"/>
            <a:ext cx="1836320"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prstClr val="white"/>
                </a:solidFill>
                <a:effectLst/>
                <a:uLnTx/>
                <a:uFillTx/>
                <a:latin typeface="Calibri" panose="020F0502020204030204" pitchFamily="34" charset="0"/>
              </a:rPr>
              <a:t>17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prstClr val="white"/>
                </a:solidFill>
                <a:effectLst/>
                <a:uLnTx/>
                <a:uFillTx/>
                <a:latin typeface="Calibri" panose="020F0502020204030204" pitchFamily="34" charset="0"/>
              </a:rPr>
              <a:t>регионов</a:t>
            </a:r>
            <a:endParaRPr kumimoji="0" lang="ru-RU" sz="900" b="1" i="0" u="none" strike="noStrike" kern="0" cap="none" spc="0" normalizeH="0" baseline="0" noProof="0" dirty="0" smtClean="0">
              <a:ln>
                <a:noFill/>
              </a:ln>
              <a:solidFill>
                <a:prstClr val="white"/>
              </a:solidFill>
              <a:effectLst/>
              <a:uLnTx/>
              <a:uFillTx/>
              <a:latin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Calibri" panose="020F0502020204030204" pitchFamily="34" charset="0"/>
            </a:endParaRPr>
          </a:p>
        </p:txBody>
      </p:sp>
      <p:sp>
        <p:nvSpPr>
          <p:cNvPr id="54" name="Прямоугольник 53"/>
          <p:cNvSpPr/>
          <p:nvPr/>
        </p:nvSpPr>
        <p:spPr>
          <a:xfrm>
            <a:off x="3650141" y="5172698"/>
            <a:ext cx="1173541" cy="977099"/>
          </a:xfrm>
          <a:prstGeom prst="rect">
            <a:avLst/>
          </a:prstGeom>
          <a:gradFill flip="none" rotWithShape="1">
            <a:gsLst>
              <a:gs pos="0">
                <a:srgbClr val="3F8F74">
                  <a:shade val="30000"/>
                  <a:satMod val="115000"/>
                </a:srgbClr>
              </a:gs>
              <a:gs pos="50000">
                <a:srgbClr val="3F8F74">
                  <a:shade val="67500"/>
                  <a:satMod val="115000"/>
                </a:srgbClr>
              </a:gs>
              <a:gs pos="100000">
                <a:srgbClr val="3F8F74">
                  <a:shade val="100000"/>
                  <a:satMod val="115000"/>
                </a:srgbClr>
              </a:gs>
            </a:gsLst>
            <a:lin ang="162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ndParaRPr>
          </a:p>
        </p:txBody>
      </p:sp>
      <p:sp>
        <p:nvSpPr>
          <p:cNvPr id="55" name="TextBox 54"/>
          <p:cNvSpPr txBox="1"/>
          <p:nvPr/>
        </p:nvSpPr>
        <p:spPr>
          <a:xfrm>
            <a:off x="3416783" y="5227430"/>
            <a:ext cx="1675768"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prstClr val="white"/>
                </a:solidFill>
                <a:effectLst/>
                <a:uLnTx/>
                <a:uFillTx/>
                <a:latin typeface="Calibri" panose="020F0502020204030204" pitchFamily="34" charset="0"/>
              </a:rPr>
              <a:t>1248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white"/>
                </a:solidFill>
                <a:effectLst/>
                <a:uLnTx/>
                <a:uFillTx/>
                <a:latin typeface="Calibri" panose="020F0502020204030204" pitchFamily="34" charset="0"/>
              </a:rPr>
              <a:t>заявок</a:t>
            </a:r>
            <a:endParaRPr kumimoji="0" lang="ru-RU" sz="1800" b="0" i="0" u="none" strike="noStrike" kern="0" cap="none" spc="0" normalizeH="0" baseline="0" noProof="0" dirty="0" smtClean="0">
              <a:ln>
                <a:noFill/>
              </a:ln>
              <a:solidFill>
                <a:prstClr val="white"/>
              </a:solidFill>
              <a:effectLst/>
              <a:uLnTx/>
              <a:uFillTx/>
              <a:latin typeface="Calibri" panose="020F0502020204030204" pitchFamily="34" charset="0"/>
            </a:endParaRPr>
          </a:p>
        </p:txBody>
      </p:sp>
      <p:sp>
        <p:nvSpPr>
          <p:cNvPr id="56" name="Стрелка вправо 55"/>
          <p:cNvSpPr/>
          <p:nvPr/>
        </p:nvSpPr>
        <p:spPr>
          <a:xfrm>
            <a:off x="2368036" y="5448999"/>
            <a:ext cx="1216725" cy="350933"/>
          </a:xfrm>
          <a:prstGeom prst="rightArrow">
            <a:avLst/>
          </a:prstGeom>
          <a:solidFill>
            <a:srgbClr val="C0504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ndParaRPr>
          </a:p>
        </p:txBody>
      </p:sp>
      <p:sp>
        <p:nvSpPr>
          <p:cNvPr id="57" name="TextBox 56"/>
          <p:cNvSpPr txBox="1"/>
          <p:nvPr/>
        </p:nvSpPr>
        <p:spPr>
          <a:xfrm>
            <a:off x="2510093" y="5479838"/>
            <a:ext cx="930855" cy="276999"/>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200" b="1" kern="0" dirty="0" smtClean="0">
                <a:solidFill>
                  <a:prstClr val="white"/>
                </a:solidFill>
                <a:latin typeface="Calibri" panose="020F0502020204030204" pitchFamily="34" charset="0"/>
              </a:rPr>
              <a:t>поступило</a:t>
            </a:r>
            <a:endParaRPr kumimoji="0" lang="ru-RU" sz="1200" b="1" i="0" u="none" strike="noStrike" kern="0" cap="none" spc="0" normalizeH="0" baseline="0" noProof="0" dirty="0" smtClean="0">
              <a:ln>
                <a:noFill/>
              </a:ln>
              <a:solidFill>
                <a:prstClr val="white"/>
              </a:solidFill>
              <a:effectLst/>
              <a:uLnTx/>
              <a:uFillTx/>
              <a:latin typeface="Calibri" panose="020F0502020204030204" pitchFamily="34" charset="0"/>
            </a:endParaRPr>
          </a:p>
        </p:txBody>
      </p:sp>
      <p:sp>
        <p:nvSpPr>
          <p:cNvPr id="3" name="Прямоугольник 2"/>
          <p:cNvSpPr/>
          <p:nvPr/>
        </p:nvSpPr>
        <p:spPr>
          <a:xfrm>
            <a:off x="9113032" y="6381328"/>
            <a:ext cx="45719" cy="2880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406472" y="267816"/>
            <a:ext cx="1378175" cy="60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1" name="Рисунок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135" y="212602"/>
            <a:ext cx="1337276" cy="624110"/>
          </a:xfrm>
          <a:prstGeom prst="rect">
            <a:avLst/>
          </a:prstGeom>
        </p:spPr>
      </p:pic>
      <p:sp>
        <p:nvSpPr>
          <p:cNvPr id="32" name="Content Placeholder 3"/>
          <p:cNvSpPr txBox="1">
            <a:spLocks/>
          </p:cNvSpPr>
          <p:nvPr/>
        </p:nvSpPr>
        <p:spPr>
          <a:xfrm>
            <a:off x="5241032" y="2896703"/>
            <a:ext cx="4320480" cy="17470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6350" algn="ctr">
              <a:buNone/>
            </a:pPr>
            <a:r>
              <a:rPr lang="ru-RU" altLang="ru-RU" sz="1600" dirty="0" smtClean="0">
                <a:solidFill>
                  <a:prstClr val="black">
                    <a:lumMod val="65000"/>
                    <a:lumOff val="35000"/>
                  </a:prstClr>
                </a:solidFill>
              </a:rPr>
              <a:t>Церемония награждения Премии</a:t>
            </a:r>
          </a:p>
          <a:p>
            <a:pPr marL="0" lvl="2" indent="-6350" algn="ctr">
              <a:buNone/>
            </a:pPr>
            <a:r>
              <a:rPr lang="ru-RU" altLang="ru-RU" sz="1600" b="1" dirty="0" smtClean="0">
                <a:solidFill>
                  <a:srgbClr val="C0504D"/>
                </a:solidFill>
              </a:rPr>
              <a:t>«ИМПУЛЬС </a:t>
            </a:r>
            <a:r>
              <a:rPr lang="ru-RU" altLang="ru-RU" sz="1600" b="1" dirty="0">
                <a:solidFill>
                  <a:srgbClr val="C0504D"/>
                </a:solidFill>
              </a:rPr>
              <a:t>ДОБРА</a:t>
            </a:r>
            <a:r>
              <a:rPr lang="ru-RU" altLang="ru-RU" sz="1600" b="1" dirty="0" smtClean="0">
                <a:solidFill>
                  <a:srgbClr val="C0504D"/>
                </a:solidFill>
              </a:rPr>
              <a:t>»</a:t>
            </a:r>
          </a:p>
          <a:p>
            <a:pPr marL="0" lvl="2" indent="-6350" algn="ctr">
              <a:buNone/>
            </a:pPr>
            <a:r>
              <a:rPr lang="ru-RU" altLang="ru-RU" sz="1600" dirty="0" smtClean="0">
                <a:solidFill>
                  <a:prstClr val="black">
                    <a:lumMod val="65000"/>
                    <a:lumOff val="35000"/>
                  </a:prstClr>
                </a:solidFill>
              </a:rPr>
              <a:t>17 мая 2017 года</a:t>
            </a:r>
          </a:p>
          <a:p>
            <a:pPr marL="0" lvl="2" indent="-6350" algn="ctr">
              <a:buNone/>
            </a:pPr>
            <a:r>
              <a:rPr lang="ru-RU" altLang="ru-RU" sz="1600" dirty="0" smtClean="0">
                <a:solidFill>
                  <a:prstClr val="black">
                    <a:lumMod val="65000"/>
                    <a:lumOff val="35000"/>
                  </a:prstClr>
                </a:solidFill>
              </a:rPr>
              <a:t>Конгресс-парк</a:t>
            </a:r>
          </a:p>
          <a:p>
            <a:pPr marL="0" lvl="2" indent="-6350" algn="ctr">
              <a:buNone/>
            </a:pPr>
            <a:r>
              <a:rPr lang="ru-RU" altLang="ru-RU" sz="1600" dirty="0" smtClean="0">
                <a:solidFill>
                  <a:prstClr val="black">
                    <a:lumMod val="65000"/>
                    <a:lumOff val="35000"/>
                  </a:prstClr>
                </a:solidFill>
              </a:rPr>
              <a:t>гостиницы «Украина»</a:t>
            </a:r>
          </a:p>
        </p:txBody>
      </p:sp>
      <p:pic>
        <p:nvPicPr>
          <p:cNvPr id="8" name="Рисунок 7"/>
          <p:cNvPicPr>
            <a:picLocks noChangeAspect="1"/>
          </p:cNvPicPr>
          <p:nvPr/>
        </p:nvPicPr>
        <p:blipFill rotWithShape="1">
          <a:blip r:embed="rId8" cstate="print">
            <a:extLst>
              <a:ext uri="{28A0092B-C50C-407E-A947-70E740481C1C}">
                <a14:useLocalDpi xmlns:a14="http://schemas.microsoft.com/office/drawing/2010/main" val="0"/>
              </a:ext>
            </a:extLst>
          </a:blip>
          <a:srcRect b="56747"/>
          <a:stretch/>
        </p:blipFill>
        <p:spPr>
          <a:xfrm>
            <a:off x="5406069" y="2881507"/>
            <a:ext cx="4079521" cy="1927398"/>
          </a:xfrm>
          <a:prstGeom prst="rect">
            <a:avLst/>
          </a:prstGeom>
          <a:effectLst>
            <a:outerShdw blurRad="152400" dist="38100" dir="2700000" sx="99000" sy="99000" algn="tl" rotWithShape="0">
              <a:prstClr val="black">
                <a:alpha val="60000"/>
              </a:prstClr>
            </a:outerShdw>
          </a:effectLst>
        </p:spPr>
      </p:pic>
      <p:sp>
        <p:nvSpPr>
          <p:cNvPr id="33" name="Прямоугольник 32"/>
          <p:cNvSpPr/>
          <p:nvPr/>
        </p:nvSpPr>
        <p:spPr>
          <a:xfrm>
            <a:off x="3650141" y="5902210"/>
            <a:ext cx="1166826" cy="276999"/>
          </a:xfrm>
          <a:prstGeom prst="rect">
            <a:avLst/>
          </a:prstGeom>
        </p:spPr>
        <p:txBody>
          <a:bodyPr wrap="square">
            <a:spAutoFit/>
          </a:bodyPr>
          <a:lstStyle/>
          <a:p>
            <a:pPr algn="ctr"/>
            <a:r>
              <a:rPr lang="ru-RU" altLang="ru-RU" sz="1200" dirty="0" smtClean="0">
                <a:solidFill>
                  <a:schemeClr val="bg1"/>
                </a:solidFill>
              </a:rPr>
              <a:t>из 80 регионов</a:t>
            </a:r>
            <a:endParaRPr lang="ru-RU" sz="1200" dirty="0">
              <a:solidFill>
                <a:schemeClr val="bg1"/>
              </a:solidFill>
            </a:endParaRPr>
          </a:p>
        </p:txBody>
      </p:sp>
    </p:spTree>
    <p:extLst>
      <p:ext uri="{BB962C8B-B14F-4D97-AF65-F5344CB8AC3E}">
        <p14:creationId xmlns:p14="http://schemas.microsoft.com/office/powerpoint/2010/main" val="40163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e_nv\Desktop\Logo-fond_no_backgrau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296652"/>
            <a:ext cx="1244836" cy="4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1928664" y="260648"/>
            <a:ext cx="7567761" cy="542887"/>
          </a:xfrm>
          <a:prstGeom prst="rect">
            <a:avLst/>
          </a:prstGeom>
          <a:gradFill>
            <a:gsLst>
              <a:gs pos="0">
                <a:srgbClr val="00B050"/>
              </a:gs>
              <a:gs pos="100000">
                <a:srgbClr val="3F8F74"/>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defRPr/>
            </a:pPr>
            <a:r>
              <a:rPr lang="ru-RU" sz="1700" b="1" dirty="0" smtClean="0"/>
              <a:t>ПРОЕКТ «БОЛЬШЕ, ЧЕМ ПОКУПКА!»</a:t>
            </a:r>
            <a:endParaRPr lang="ru-RU" sz="1700" b="1" dirty="0">
              <a:solidFill>
                <a:schemeClr val="bg1"/>
              </a:solidFill>
              <a:latin typeface="Calibri" panose="020F0502020204030204" pitchFamily="34" charset="0"/>
            </a:endParaRPr>
          </a:p>
        </p:txBody>
      </p:sp>
      <p:sp>
        <p:nvSpPr>
          <p:cNvPr id="10" name="Номер слайда 9"/>
          <p:cNvSpPr>
            <a:spLocks noGrp="1"/>
          </p:cNvSpPr>
          <p:nvPr>
            <p:ph type="sldNum" sz="quarter" idx="12"/>
          </p:nvPr>
        </p:nvSpPr>
        <p:spPr/>
        <p:txBody>
          <a:bodyPr/>
          <a:lstStyle/>
          <a:p>
            <a:fld id="{68F5DC80-0BD5-485E-A2E4-A1FCEF0C5E6C}" type="slidenum">
              <a:rPr lang="ru-RU" smtClean="0"/>
              <a:pPr/>
              <a:t>11</a:t>
            </a:fld>
            <a:endParaRPr lang="ru-RU"/>
          </a:p>
        </p:txBody>
      </p:sp>
      <p:sp>
        <p:nvSpPr>
          <p:cNvPr id="16" name="TextBox 15"/>
          <p:cNvSpPr txBox="1"/>
          <p:nvPr/>
        </p:nvSpPr>
        <p:spPr>
          <a:xfrm>
            <a:off x="431801" y="2780928"/>
            <a:ext cx="9061246" cy="1200329"/>
          </a:xfrm>
          <a:prstGeom prst="rect">
            <a:avLst/>
          </a:prstGeom>
          <a:noFill/>
        </p:spPr>
        <p:txBody>
          <a:bodyPr wrap="square" rtlCol="0">
            <a:spAutoFit/>
          </a:bodyPr>
          <a:lstStyle/>
          <a:p>
            <a:pPr algn="just"/>
            <a:r>
              <a:rPr lang="ru-RU" sz="1200" b="1" dirty="0" smtClean="0">
                <a:solidFill>
                  <a:srgbClr val="3F8F74"/>
                </a:solidFill>
              </a:rPr>
              <a:t>Цель </a:t>
            </a:r>
            <a:r>
              <a:rPr lang="ru-RU" sz="1200" b="1" dirty="0">
                <a:solidFill>
                  <a:srgbClr val="3F8F74"/>
                </a:solidFill>
              </a:rPr>
              <a:t>проекта </a:t>
            </a:r>
            <a:r>
              <a:rPr lang="ru-RU" sz="1200" dirty="0">
                <a:solidFill>
                  <a:schemeClr val="tx1">
                    <a:lumMod val="65000"/>
                    <a:lumOff val="35000"/>
                  </a:schemeClr>
                </a:solidFill>
              </a:rPr>
              <a:t>— </a:t>
            </a:r>
            <a:r>
              <a:rPr lang="ru-RU" sz="1200" dirty="0" smtClean="0">
                <a:solidFill>
                  <a:schemeClr val="tx1">
                    <a:lumMod val="65000"/>
                    <a:lumOff val="35000"/>
                  </a:schemeClr>
                </a:solidFill>
              </a:rPr>
              <a:t>предоставить </a:t>
            </a:r>
            <a:r>
              <a:rPr lang="ru-RU" sz="1200" dirty="0">
                <a:solidFill>
                  <a:schemeClr val="tx1">
                    <a:lumMod val="65000"/>
                    <a:lumOff val="35000"/>
                  </a:schemeClr>
                </a:solidFill>
              </a:rPr>
              <a:t>предприятиям социального </a:t>
            </a:r>
            <a:r>
              <a:rPr lang="ru-RU" sz="1200" dirty="0" smtClean="0">
                <a:solidFill>
                  <a:schemeClr val="tx1">
                    <a:lumMod val="65000"/>
                    <a:lumOff val="35000"/>
                  </a:schemeClr>
                </a:solidFill>
              </a:rPr>
              <a:t>предпринимательства </a:t>
            </a:r>
            <a:r>
              <a:rPr lang="ru-RU" sz="1200" dirty="0">
                <a:solidFill>
                  <a:schemeClr val="tx1">
                    <a:lumMod val="65000"/>
                    <a:lumOff val="35000"/>
                  </a:schemeClr>
                </a:solidFill>
              </a:rPr>
              <a:t>доступ к широким каналам </a:t>
            </a:r>
            <a:r>
              <a:rPr lang="ru-RU" sz="1200" dirty="0" smtClean="0">
                <a:solidFill>
                  <a:schemeClr val="tx1">
                    <a:lumMod val="65000"/>
                    <a:lumOff val="35000"/>
                  </a:schemeClr>
                </a:solidFill>
              </a:rPr>
              <a:t>сбыта и возможность реализовывать </a:t>
            </a:r>
            <a:r>
              <a:rPr lang="ru-RU" sz="1200" dirty="0">
                <a:solidFill>
                  <a:schemeClr val="tx1">
                    <a:lumMod val="65000"/>
                    <a:lumOff val="35000"/>
                  </a:schemeClr>
                </a:solidFill>
              </a:rPr>
              <a:t>свою продукцию через </a:t>
            </a:r>
            <a:r>
              <a:rPr lang="ru-RU" sz="1200" dirty="0" smtClean="0">
                <a:solidFill>
                  <a:schemeClr val="tx1">
                    <a:lumMod val="65000"/>
                    <a:lumOff val="35000"/>
                  </a:schemeClr>
                </a:solidFill>
              </a:rPr>
              <a:t>крупные торговые сети. </a:t>
            </a:r>
          </a:p>
          <a:p>
            <a:pPr algn="just"/>
            <a:endParaRPr lang="ru-RU" sz="1200" dirty="0">
              <a:solidFill>
                <a:schemeClr val="tx1">
                  <a:lumMod val="65000"/>
                  <a:lumOff val="35000"/>
                </a:schemeClr>
              </a:solidFill>
            </a:endParaRPr>
          </a:p>
          <a:p>
            <a:pPr algn="just"/>
            <a:r>
              <a:rPr lang="ru-RU" sz="1200" dirty="0" smtClean="0">
                <a:solidFill>
                  <a:schemeClr val="tx1">
                    <a:lumMod val="65000"/>
                    <a:lumOff val="35000"/>
                  </a:schemeClr>
                </a:solidFill>
              </a:rPr>
              <a:t>Приобретая продукцию </a:t>
            </a:r>
            <a:r>
              <a:rPr lang="ru-RU" sz="1200" dirty="0">
                <a:solidFill>
                  <a:schemeClr val="tx1">
                    <a:lumMod val="65000"/>
                    <a:lumOff val="35000"/>
                  </a:schemeClr>
                </a:solidFill>
              </a:rPr>
              <a:t>социальных предпринимателей, покупатели помогают развитию малого бизнеса, в работе </a:t>
            </a:r>
            <a:r>
              <a:rPr lang="ru-RU" sz="1200" dirty="0" smtClean="0">
                <a:solidFill>
                  <a:schemeClr val="tx1">
                    <a:lumMod val="65000"/>
                    <a:lumOff val="35000"/>
                  </a:schemeClr>
                </a:solidFill>
              </a:rPr>
              <a:t>которого задействованы артели народных промыслов, люди с ограниченными физическими возможностями, многодетные родители, матери-одиночки. </a:t>
            </a:r>
            <a:endParaRPr lang="ru-RU" sz="1200" dirty="0">
              <a:solidFill>
                <a:schemeClr val="tx1">
                  <a:lumMod val="65000"/>
                  <a:lumOff val="35000"/>
                </a:schemeClr>
              </a:solidFill>
            </a:endParaRPr>
          </a:p>
        </p:txBody>
      </p:sp>
      <p:pic>
        <p:nvPicPr>
          <p:cNvPr id="18" name="Рисунок 17"/>
          <p:cNvPicPr>
            <a:picLocks noChangeAspect="1"/>
          </p:cNvPicPr>
          <p:nvPr/>
        </p:nvPicPr>
        <p:blipFill rotWithShape="1">
          <a:blip r:embed="rId4" cstate="print">
            <a:extLst>
              <a:ext uri="{28A0092B-C50C-407E-A947-70E740481C1C}">
                <a14:useLocalDpi xmlns:a14="http://schemas.microsoft.com/office/drawing/2010/main" val="0"/>
              </a:ext>
            </a:extLst>
          </a:blip>
          <a:srcRect b="13557"/>
          <a:stretch/>
        </p:blipFill>
        <p:spPr>
          <a:xfrm>
            <a:off x="3494079" y="980729"/>
            <a:ext cx="2987966" cy="1721922"/>
          </a:xfrm>
          <a:prstGeom prst="rect">
            <a:avLst/>
          </a:prstGeom>
        </p:spPr>
      </p:pic>
      <p:pic>
        <p:nvPicPr>
          <p:cNvPr id="19" name="Рисунок 18"/>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t="8854" b="4703"/>
          <a:stretch/>
        </p:blipFill>
        <p:spPr>
          <a:xfrm>
            <a:off x="488504" y="980728"/>
            <a:ext cx="2986814" cy="1721922"/>
          </a:xfrm>
          <a:prstGeom prst="rect">
            <a:avLst/>
          </a:prstGeom>
        </p:spPr>
      </p:pic>
      <p:pic>
        <p:nvPicPr>
          <p:cNvPr id="20" name="Рисунок 19"/>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rcRect t="8854" b="4703"/>
          <a:stretch/>
        </p:blipFill>
        <p:spPr>
          <a:xfrm>
            <a:off x="6500806" y="980728"/>
            <a:ext cx="2992240" cy="1721922"/>
          </a:xfrm>
          <a:prstGeom prst="rect">
            <a:avLst/>
          </a:prstGeom>
        </p:spPr>
      </p:pic>
      <p:grpSp>
        <p:nvGrpSpPr>
          <p:cNvPr id="2" name="Группа 1"/>
          <p:cNvGrpSpPr/>
          <p:nvPr/>
        </p:nvGrpSpPr>
        <p:grpSpPr>
          <a:xfrm>
            <a:off x="1181266" y="4402666"/>
            <a:ext cx="7205774" cy="1350156"/>
            <a:chOff x="1181266" y="4402666"/>
            <a:chExt cx="7205774" cy="1350156"/>
          </a:xfrm>
        </p:grpSpPr>
        <p:grpSp>
          <p:nvGrpSpPr>
            <p:cNvPr id="22" name="Группа 21"/>
            <p:cNvGrpSpPr/>
            <p:nvPr/>
          </p:nvGrpSpPr>
          <p:grpSpPr>
            <a:xfrm>
              <a:off x="1550192" y="4402666"/>
              <a:ext cx="6836848" cy="1350156"/>
              <a:chOff x="783648" y="4986040"/>
              <a:chExt cx="8093903" cy="1598402"/>
            </a:xfrm>
          </p:grpSpPr>
          <p:grpSp>
            <p:nvGrpSpPr>
              <p:cNvPr id="28" name="Группа 27"/>
              <p:cNvGrpSpPr/>
              <p:nvPr/>
            </p:nvGrpSpPr>
            <p:grpSpPr>
              <a:xfrm>
                <a:off x="7306285" y="5013176"/>
                <a:ext cx="1571266" cy="1571266"/>
                <a:chOff x="6609184" y="1635255"/>
                <a:chExt cx="1571266" cy="1571266"/>
              </a:xfrm>
            </p:grpSpPr>
            <p:pic>
              <p:nvPicPr>
                <p:cNvPr id="46" name="Picture 2" descr="W:\презентация о фонде\слайды\элементы\квадрат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9184" y="1635255"/>
                  <a:ext cx="1571266" cy="1571266"/>
                </a:xfrm>
                <a:prstGeom prst="rect">
                  <a:avLst/>
                </a:prstGeom>
                <a:noFill/>
                <a:extLst>
                  <a:ext uri="{909E8E84-426E-40DD-AFC4-6F175D3DCCD1}">
                    <a14:hiddenFill xmlns:a14="http://schemas.microsoft.com/office/drawing/2010/main">
                      <a:solidFill>
                        <a:srgbClr val="FFFFFF"/>
                      </a:solidFill>
                    </a14:hiddenFill>
                  </a:ext>
                </a:extLst>
              </p:spPr>
            </p:pic>
            <p:sp>
              <p:nvSpPr>
                <p:cNvPr id="47" name="Прямоугольник 46"/>
                <p:cNvSpPr/>
                <p:nvPr/>
              </p:nvSpPr>
              <p:spPr>
                <a:xfrm>
                  <a:off x="6755033" y="1758095"/>
                  <a:ext cx="1207221" cy="739197"/>
                </a:xfrm>
                <a:prstGeom prst="rect">
                  <a:avLst/>
                </a:prstGeom>
              </p:spPr>
              <p:txBody>
                <a:bodyPr wrap="none">
                  <a:spAutoFit/>
                </a:bodyPr>
                <a:lstStyle/>
                <a:p>
                  <a:r>
                    <a:rPr lang="en-US" sz="3000" b="1" dirty="0" smtClean="0">
                      <a:solidFill>
                        <a:schemeClr val="bg1"/>
                      </a:solidFill>
                    </a:rPr>
                    <a:t>&gt;</a:t>
                  </a:r>
                  <a:r>
                    <a:rPr lang="ru-RU" sz="4000" b="1" kern="0" dirty="0" smtClean="0">
                      <a:solidFill>
                        <a:schemeClr val="bg1"/>
                      </a:solidFill>
                      <a:latin typeface="Calibri" panose="020F0502020204030204" pitchFamily="34" charset="0"/>
                    </a:rPr>
                    <a:t>250</a:t>
                  </a:r>
                  <a:endParaRPr lang="ru-RU" sz="4000" dirty="0">
                    <a:solidFill>
                      <a:schemeClr val="bg1"/>
                    </a:solidFill>
                  </a:endParaRPr>
                </a:p>
              </p:txBody>
            </p:sp>
          </p:grpSp>
          <p:grpSp>
            <p:nvGrpSpPr>
              <p:cNvPr id="34" name="Группа 33"/>
              <p:cNvGrpSpPr/>
              <p:nvPr/>
            </p:nvGrpSpPr>
            <p:grpSpPr>
              <a:xfrm>
                <a:off x="783648" y="4986040"/>
                <a:ext cx="1571266" cy="1571266"/>
                <a:chOff x="1366944" y="1641711"/>
                <a:chExt cx="1571266" cy="1571266"/>
              </a:xfrm>
            </p:grpSpPr>
            <p:pic>
              <p:nvPicPr>
                <p:cNvPr id="43" name="Picture 2" descr="W:\презентация о фонде\слайды\элементы\квадрат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6944" y="1641711"/>
                  <a:ext cx="1571266" cy="1571266"/>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1496615" y="2554885"/>
                  <a:ext cx="1362534" cy="6194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smtClean="0">
                      <a:solidFill>
                        <a:schemeClr val="bg1"/>
                      </a:solidFill>
                      <a:latin typeface="Calibri" panose="020F0502020204030204" pitchFamily="34" charset="0"/>
                    </a:rPr>
                    <a:t>точки</a:t>
                  </a:r>
                  <a:r>
                    <a:rPr kumimoji="0" lang="ru-RU" sz="1400" b="1" i="0" u="none" strike="noStrike" kern="0" cap="none" spc="0" normalizeH="0" baseline="0" noProof="0" dirty="0" smtClean="0">
                      <a:ln>
                        <a:noFill/>
                      </a:ln>
                      <a:solidFill>
                        <a:schemeClr val="bg1"/>
                      </a:solidFill>
                      <a:effectLst/>
                      <a:uLnTx/>
                      <a:uFillTx/>
                      <a:latin typeface="Calibri" panose="020F0502020204030204" pitchFamily="34" charset="0"/>
                    </a:rPr>
                    <a:t> продаж</a:t>
                  </a:r>
                </a:p>
              </p:txBody>
            </p:sp>
            <p:sp>
              <p:nvSpPr>
                <p:cNvPr id="45" name="Прямоугольник 44"/>
                <p:cNvSpPr/>
                <p:nvPr/>
              </p:nvSpPr>
              <p:spPr>
                <a:xfrm>
                  <a:off x="1582116" y="1925172"/>
                  <a:ext cx="1140920" cy="838042"/>
                </a:xfrm>
                <a:prstGeom prst="rect">
                  <a:avLst/>
                </a:prstGeom>
              </p:spPr>
              <p:txBody>
                <a:bodyPr wrap="none">
                  <a:spAutoFit/>
                </a:bodyPr>
                <a:lstStyle/>
                <a:p>
                  <a:r>
                    <a:rPr lang="ru-RU" sz="4000" b="1" kern="0" dirty="0" smtClean="0">
                      <a:solidFill>
                        <a:schemeClr val="bg1"/>
                      </a:solidFill>
                      <a:latin typeface="Calibri" panose="020F0502020204030204" pitchFamily="34" charset="0"/>
                    </a:rPr>
                    <a:t>124</a:t>
                  </a:r>
                  <a:endParaRPr lang="ru-RU" sz="4000" dirty="0">
                    <a:solidFill>
                      <a:schemeClr val="bg1"/>
                    </a:solidFill>
                  </a:endParaRPr>
                </a:p>
              </p:txBody>
            </p:sp>
          </p:grpSp>
          <p:grpSp>
            <p:nvGrpSpPr>
              <p:cNvPr id="35" name="Группа 34"/>
              <p:cNvGrpSpPr/>
              <p:nvPr/>
            </p:nvGrpSpPr>
            <p:grpSpPr>
              <a:xfrm>
                <a:off x="2972895" y="5013176"/>
                <a:ext cx="1571266" cy="1571266"/>
                <a:chOff x="3080792" y="1655937"/>
                <a:chExt cx="1571266" cy="1571266"/>
              </a:xfrm>
            </p:grpSpPr>
            <p:pic>
              <p:nvPicPr>
                <p:cNvPr id="40" name="Picture 2" descr="W:\презентация о фонде\слайды\элементы\квадрат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0792" y="1655937"/>
                  <a:ext cx="1571266" cy="1571266"/>
                </a:xfrm>
                <a:prstGeom prst="rect">
                  <a:avLst/>
                </a:prstGeom>
                <a:noFill/>
                <a:extLst>
                  <a:ext uri="{909E8E84-426E-40DD-AFC4-6F175D3DCCD1}">
                    <a14:hiddenFill xmlns:a14="http://schemas.microsoft.com/office/drawing/2010/main">
                      <a:solidFill>
                        <a:srgbClr val="FFFFFF"/>
                      </a:solidFill>
                    </a14:hiddenFill>
                  </a:ext>
                </a:extLst>
              </p:spPr>
            </p:pic>
            <p:sp>
              <p:nvSpPr>
                <p:cNvPr id="41" name="Прямоугольник 40"/>
                <p:cNvSpPr/>
                <p:nvPr/>
              </p:nvSpPr>
              <p:spPr>
                <a:xfrm>
                  <a:off x="3498836" y="1912261"/>
                  <a:ext cx="735179" cy="739196"/>
                </a:xfrm>
                <a:prstGeom prst="rect">
                  <a:avLst/>
                </a:prstGeom>
              </p:spPr>
              <p:txBody>
                <a:bodyPr wrap="none">
                  <a:spAutoFit/>
                </a:bodyPr>
                <a:lstStyle/>
                <a:p>
                  <a:r>
                    <a:rPr lang="ru-RU" sz="4000" b="1" kern="0" dirty="0" smtClean="0">
                      <a:solidFill>
                        <a:schemeClr val="bg1"/>
                      </a:solidFill>
                      <a:latin typeface="Calibri" panose="020F0502020204030204" pitchFamily="34" charset="0"/>
                    </a:rPr>
                    <a:t>16</a:t>
                  </a:r>
                  <a:endParaRPr lang="ru-RU" sz="4000" dirty="0">
                    <a:solidFill>
                      <a:schemeClr val="bg1"/>
                    </a:solidFill>
                  </a:endParaRPr>
                </a:p>
              </p:txBody>
            </p:sp>
            <p:sp>
              <p:nvSpPr>
                <p:cNvPr id="42" name="Прямоугольник 41"/>
                <p:cNvSpPr/>
                <p:nvPr/>
              </p:nvSpPr>
              <p:spPr>
                <a:xfrm>
                  <a:off x="3390032" y="2541974"/>
                  <a:ext cx="952786" cy="321390"/>
                </a:xfrm>
                <a:prstGeom prst="rect">
                  <a:avLst/>
                </a:prstGeom>
              </p:spPr>
              <p:txBody>
                <a:bodyPr wrap="none">
                  <a:spAutoFit/>
                </a:bodyPr>
                <a:lstStyle/>
                <a:p>
                  <a:r>
                    <a:rPr lang="ru-RU" sz="1400" b="1" kern="0" dirty="0" smtClean="0">
                      <a:solidFill>
                        <a:schemeClr val="bg1"/>
                      </a:solidFill>
                      <a:latin typeface="Calibri" panose="020F0502020204030204" pitchFamily="34" charset="0"/>
                    </a:rPr>
                    <a:t>регионов</a:t>
                  </a:r>
                  <a:endParaRPr lang="ru-RU" sz="1400" dirty="0">
                    <a:solidFill>
                      <a:schemeClr val="bg1"/>
                    </a:solidFill>
                  </a:endParaRPr>
                </a:p>
              </p:txBody>
            </p:sp>
          </p:grpSp>
          <p:grpSp>
            <p:nvGrpSpPr>
              <p:cNvPr id="36" name="Группа 35"/>
              <p:cNvGrpSpPr/>
              <p:nvPr/>
            </p:nvGrpSpPr>
            <p:grpSpPr>
              <a:xfrm>
                <a:off x="5146045" y="5013176"/>
                <a:ext cx="1571266" cy="1571266"/>
                <a:chOff x="5097016" y="1655937"/>
                <a:chExt cx="1571266" cy="1571266"/>
              </a:xfrm>
            </p:grpSpPr>
            <p:pic>
              <p:nvPicPr>
                <p:cNvPr id="37" name="Picture 2" descr="W:\презентация о фонде\слайды\элементы\квадрат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7016" y="1655937"/>
                  <a:ext cx="1571266" cy="1571266"/>
                </a:xfrm>
                <a:prstGeom prst="rect">
                  <a:avLst/>
                </a:prstGeom>
                <a:noFill/>
                <a:extLst>
                  <a:ext uri="{909E8E84-426E-40DD-AFC4-6F175D3DCCD1}">
                    <a14:hiddenFill xmlns:a14="http://schemas.microsoft.com/office/drawing/2010/main">
                      <a:solidFill>
                        <a:srgbClr val="FFFFFF"/>
                      </a:solidFill>
                    </a14:hiddenFill>
                  </a:ext>
                </a:extLst>
              </p:spPr>
            </p:pic>
            <p:sp>
              <p:nvSpPr>
                <p:cNvPr id="38" name="Прямоугольник 37"/>
                <p:cNvSpPr/>
                <p:nvPr/>
              </p:nvSpPr>
              <p:spPr>
                <a:xfrm>
                  <a:off x="5303392" y="2516848"/>
                  <a:ext cx="1165373" cy="321390"/>
                </a:xfrm>
                <a:prstGeom prst="rect">
                  <a:avLst/>
                </a:prstGeom>
              </p:spPr>
              <p:txBody>
                <a:bodyPr wrap="none">
                  <a:spAutoFit/>
                </a:bodyPr>
                <a:lstStyle/>
                <a:p>
                  <a:pPr lvl="0" algn="ctr">
                    <a:defRPr/>
                  </a:pPr>
                  <a:r>
                    <a:rPr lang="ru-RU" sz="1400" b="1" kern="0" dirty="0" smtClean="0">
                      <a:solidFill>
                        <a:schemeClr val="bg1"/>
                      </a:solidFill>
                      <a:latin typeface="Calibri" panose="020F0502020204030204" pitchFamily="34" charset="0"/>
                    </a:rPr>
                    <a:t>поставщика</a:t>
                  </a:r>
                  <a:endParaRPr lang="ru-RU" sz="1400" b="1" kern="0" dirty="0">
                    <a:solidFill>
                      <a:schemeClr val="bg1"/>
                    </a:solidFill>
                    <a:latin typeface="Calibri" panose="020F0502020204030204" pitchFamily="34" charset="0"/>
                  </a:endParaRPr>
                </a:p>
              </p:txBody>
            </p:sp>
            <p:sp>
              <p:nvSpPr>
                <p:cNvPr id="39" name="Прямоугольник 38"/>
                <p:cNvSpPr/>
                <p:nvPr/>
              </p:nvSpPr>
              <p:spPr>
                <a:xfrm>
                  <a:off x="5534056" y="1912261"/>
                  <a:ext cx="735179" cy="739197"/>
                </a:xfrm>
                <a:prstGeom prst="rect">
                  <a:avLst/>
                </a:prstGeom>
              </p:spPr>
              <p:txBody>
                <a:bodyPr wrap="none">
                  <a:spAutoFit/>
                </a:bodyPr>
                <a:lstStyle/>
                <a:p>
                  <a:r>
                    <a:rPr lang="ru-RU" sz="4000" b="1" kern="0" dirty="0" smtClean="0">
                      <a:solidFill>
                        <a:schemeClr val="bg1"/>
                      </a:solidFill>
                      <a:latin typeface="Calibri" panose="020F0502020204030204" pitchFamily="34" charset="0"/>
                    </a:rPr>
                    <a:t>24</a:t>
                  </a:r>
                  <a:endParaRPr lang="ru-RU" sz="4000" dirty="0">
                    <a:solidFill>
                      <a:schemeClr val="bg1"/>
                    </a:solidFill>
                  </a:endParaRPr>
                </a:p>
              </p:txBody>
            </p:sp>
          </p:grpSp>
        </p:grpSp>
        <p:pic>
          <p:nvPicPr>
            <p:cNvPr id="23" name="Picture 2" descr="W:\презентация о фонде\слайды\элементы\4\Без имени-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5440">
              <a:off x="6743033" y="4756539"/>
              <a:ext cx="566998" cy="5669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W:\презентация о фонде\слайды\элементы\4\Без имени-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81266" y="4706455"/>
              <a:ext cx="602974" cy="60297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W:\презентация о фонде\слайды\элементы\4\Без имени-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15915" y="4682474"/>
              <a:ext cx="588318" cy="588318"/>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p:cNvSpPr/>
            <p:nvPr/>
          </p:nvSpPr>
          <p:spPr>
            <a:xfrm>
              <a:off x="7177845" y="5040039"/>
              <a:ext cx="1209195" cy="461508"/>
            </a:xfrm>
            <a:prstGeom prst="rect">
              <a:avLst/>
            </a:prstGeom>
          </p:spPr>
          <p:txBody>
            <a:bodyPr wrap="none">
              <a:spAutoFit/>
            </a:bodyPr>
            <a:lstStyle/>
            <a:p>
              <a:pPr algn="ctr"/>
              <a:r>
                <a:rPr lang="ru-RU" sz="1400" b="1" kern="0" dirty="0" smtClean="0">
                  <a:solidFill>
                    <a:schemeClr val="bg1"/>
                  </a:solidFill>
                  <a:latin typeface="Calibri" panose="020F0502020204030204" pitchFamily="34" charset="0"/>
                </a:rPr>
                <a:t>наименований</a:t>
              </a:r>
            </a:p>
            <a:p>
              <a:pPr algn="ctr"/>
              <a:r>
                <a:rPr lang="ru-RU" sz="1400" b="1" kern="0" dirty="0" smtClean="0">
                  <a:solidFill>
                    <a:schemeClr val="bg1"/>
                  </a:solidFill>
                  <a:latin typeface="Calibri" panose="020F0502020204030204" pitchFamily="34" charset="0"/>
                </a:rPr>
                <a:t>продукции</a:t>
              </a:r>
              <a:endParaRPr lang="ru-RU" sz="1400" dirty="0">
                <a:solidFill>
                  <a:schemeClr val="bg1"/>
                </a:solidFill>
              </a:endParaRPr>
            </a:p>
          </p:txBody>
        </p:sp>
        <p:pic>
          <p:nvPicPr>
            <p:cNvPr id="27" name="Picture 5" descr="W:\презентация о фонде\слайды\элементы\2\место.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25718" y="4719075"/>
              <a:ext cx="547421" cy="547420"/>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TextBox 47"/>
          <p:cNvSpPr txBox="1"/>
          <p:nvPr/>
        </p:nvSpPr>
        <p:spPr>
          <a:xfrm>
            <a:off x="2271735" y="3952223"/>
            <a:ext cx="5024837" cy="276999"/>
          </a:xfrm>
          <a:prstGeom prst="rect">
            <a:avLst/>
          </a:prstGeom>
          <a:noFill/>
        </p:spPr>
        <p:txBody>
          <a:bodyPr wrap="none" rtlCol="0">
            <a:spAutoFit/>
          </a:bodyPr>
          <a:lstStyle/>
          <a:p>
            <a:r>
              <a:rPr lang="ru-RU" sz="1200" b="1" dirty="0" smtClean="0">
                <a:solidFill>
                  <a:srgbClr val="3F9176"/>
                </a:solidFill>
              </a:rPr>
              <a:t>Результаты пилотного проекта «Больше, чем покупка» на АЗС «Лукойл»</a:t>
            </a:r>
            <a:endParaRPr lang="ru-RU" sz="1200" b="1" dirty="0">
              <a:solidFill>
                <a:srgbClr val="3F9176"/>
              </a:solidFill>
            </a:endParaRPr>
          </a:p>
        </p:txBody>
      </p:sp>
      <p:sp>
        <p:nvSpPr>
          <p:cNvPr id="49" name="TextBox 48"/>
          <p:cNvSpPr txBox="1"/>
          <p:nvPr/>
        </p:nvSpPr>
        <p:spPr>
          <a:xfrm>
            <a:off x="1676636" y="5878941"/>
            <a:ext cx="7000698" cy="461665"/>
          </a:xfrm>
          <a:prstGeom prst="rect">
            <a:avLst/>
          </a:prstGeom>
          <a:noFill/>
        </p:spPr>
        <p:txBody>
          <a:bodyPr wrap="square" rtlCol="0">
            <a:spAutoFit/>
          </a:bodyPr>
          <a:lstStyle/>
          <a:p>
            <a:pPr algn="r"/>
            <a:r>
              <a:rPr lang="ru-RU" sz="1200" b="1" dirty="0" smtClean="0">
                <a:solidFill>
                  <a:srgbClr val="429378"/>
                </a:solidFill>
              </a:rPr>
              <a:t>С 2016 года продукцию социальных предпринимателей в рамках проекта реализует сеть гипермаркетов «Твой Дом». Планы по реализации продукции также есть у компании </a:t>
            </a:r>
            <a:r>
              <a:rPr lang="en-US" sz="1200" b="1" dirty="0">
                <a:solidFill>
                  <a:srgbClr val="429378"/>
                </a:solidFill>
              </a:rPr>
              <a:t>X5 Retail </a:t>
            </a:r>
            <a:r>
              <a:rPr lang="en-US" sz="1200" b="1" dirty="0" smtClean="0">
                <a:solidFill>
                  <a:srgbClr val="429378"/>
                </a:solidFill>
              </a:rPr>
              <a:t>Group.</a:t>
            </a:r>
            <a:endParaRPr lang="ru-RU" sz="1200" dirty="0">
              <a:solidFill>
                <a:srgbClr val="429378"/>
              </a:solidFill>
            </a:endParaRPr>
          </a:p>
        </p:txBody>
      </p:sp>
      <p:sp>
        <p:nvSpPr>
          <p:cNvPr id="50" name="Прямоугольник 49"/>
          <p:cNvSpPr/>
          <p:nvPr/>
        </p:nvSpPr>
        <p:spPr>
          <a:xfrm>
            <a:off x="9113032" y="6381328"/>
            <a:ext cx="45719" cy="2880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a:off x="406472" y="267816"/>
            <a:ext cx="1378175" cy="60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2" name="Рисунок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7135" y="212602"/>
            <a:ext cx="1337276" cy="624110"/>
          </a:xfrm>
          <a:prstGeom prst="rect">
            <a:avLst/>
          </a:prstGeom>
        </p:spPr>
      </p:pic>
      <p:sp>
        <p:nvSpPr>
          <p:cNvPr id="54" name="Стрелка вправо 53"/>
          <p:cNvSpPr/>
          <p:nvPr/>
        </p:nvSpPr>
        <p:spPr>
          <a:xfrm>
            <a:off x="1222019" y="5911150"/>
            <a:ext cx="562221" cy="350933"/>
          </a:xfrm>
          <a:prstGeom prst="rightArrow">
            <a:avLst/>
          </a:prstGeom>
          <a:solidFill>
            <a:srgbClr val="42937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srgbClr val="3F8F74"/>
              </a:solidFill>
              <a:effectLst/>
              <a:uLnTx/>
              <a:uFillTx/>
              <a:latin typeface="Calibri"/>
            </a:endParaRPr>
          </a:p>
        </p:txBody>
      </p:sp>
    </p:spTree>
    <p:extLst>
      <p:ext uri="{BB962C8B-B14F-4D97-AF65-F5344CB8AC3E}">
        <p14:creationId xmlns:p14="http://schemas.microsoft.com/office/powerpoint/2010/main" val="3494141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e_nv\Desktop\Logo-fond_no_backgrau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296652"/>
            <a:ext cx="1244836" cy="4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1928664" y="260648"/>
            <a:ext cx="7567761" cy="542887"/>
          </a:xfrm>
          <a:prstGeom prst="rect">
            <a:avLst/>
          </a:prstGeom>
          <a:gradFill>
            <a:gsLst>
              <a:gs pos="0">
                <a:srgbClr val="00B050"/>
              </a:gs>
              <a:gs pos="100000">
                <a:srgbClr val="3F8F74"/>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defRPr/>
            </a:pPr>
            <a:r>
              <a:rPr lang="ru-RU" sz="1700" b="1" dirty="0" smtClean="0"/>
              <a:t>ЛАБОРАТОРИЯ СОЦИАЛЬНОГО ПРЕДПРИНИМАТЕЛЬСТВА</a:t>
            </a:r>
            <a:endParaRPr lang="ru-RU" sz="1700" b="1" dirty="0">
              <a:solidFill>
                <a:schemeClr val="bg1"/>
              </a:solidFill>
              <a:latin typeface="Calibri" panose="020F0502020204030204" pitchFamily="34" charset="0"/>
            </a:endParaRPr>
          </a:p>
        </p:txBody>
      </p:sp>
      <p:sp>
        <p:nvSpPr>
          <p:cNvPr id="10" name="Номер слайда 9"/>
          <p:cNvSpPr>
            <a:spLocks noGrp="1"/>
          </p:cNvSpPr>
          <p:nvPr>
            <p:ph type="sldNum" sz="quarter" idx="12"/>
          </p:nvPr>
        </p:nvSpPr>
        <p:spPr/>
        <p:txBody>
          <a:bodyPr/>
          <a:lstStyle/>
          <a:p>
            <a:fld id="{68F5DC80-0BD5-485E-A2E4-A1FCEF0C5E6C}" type="slidenum">
              <a:rPr lang="ru-RU" smtClean="0"/>
              <a:pPr/>
              <a:t>12</a:t>
            </a:fld>
            <a:endParaRPr lang="ru-RU"/>
          </a:p>
        </p:txBody>
      </p:sp>
      <p:sp>
        <p:nvSpPr>
          <p:cNvPr id="50" name="Прямоугольник 49"/>
          <p:cNvSpPr/>
          <p:nvPr/>
        </p:nvSpPr>
        <p:spPr>
          <a:xfrm>
            <a:off x="9113032" y="6381328"/>
            <a:ext cx="45719" cy="2880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a:off x="406472" y="267816"/>
            <a:ext cx="1378175" cy="60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2" name="Рисунок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35" y="212602"/>
            <a:ext cx="1337276" cy="624110"/>
          </a:xfrm>
          <a:prstGeom prst="rect">
            <a:avLst/>
          </a:prstGeom>
        </p:spPr>
      </p:pic>
      <p:grpSp>
        <p:nvGrpSpPr>
          <p:cNvPr id="60" name="Группа 14"/>
          <p:cNvGrpSpPr>
            <a:grpSpLocks/>
          </p:cNvGrpSpPr>
          <p:nvPr/>
        </p:nvGrpSpPr>
        <p:grpSpPr bwMode="auto">
          <a:xfrm>
            <a:off x="1424608" y="4897162"/>
            <a:ext cx="5797606" cy="1420813"/>
            <a:chOff x="742454" y="4979833"/>
            <a:chExt cx="6749457" cy="1970592"/>
          </a:xfrm>
        </p:grpSpPr>
        <p:grpSp>
          <p:nvGrpSpPr>
            <p:cNvPr id="62" name="Группа 16"/>
            <p:cNvGrpSpPr>
              <a:grpSpLocks/>
            </p:cNvGrpSpPr>
            <p:nvPr/>
          </p:nvGrpSpPr>
          <p:grpSpPr bwMode="auto">
            <a:xfrm>
              <a:off x="5920645" y="4990692"/>
              <a:ext cx="1571266" cy="1915393"/>
              <a:chOff x="5223544" y="1612771"/>
              <a:chExt cx="1571266" cy="1915393"/>
            </a:xfrm>
          </p:grpSpPr>
          <p:pic>
            <p:nvPicPr>
              <p:cNvPr id="75" name="Picture 2" descr="W:\презентация о фонде\слайды\элементы\квадрат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3544" y="1612771"/>
                <a:ext cx="1571266" cy="1915393"/>
              </a:xfrm>
              <a:prstGeom prst="rect">
                <a:avLst/>
              </a:prstGeom>
              <a:noFill/>
              <a:extLst>
                <a:ext uri="{909E8E84-426E-40DD-AFC4-6F175D3DCCD1}">
                  <a14:hiddenFill xmlns:a14="http://schemas.microsoft.com/office/drawing/2010/main">
                    <a:solidFill>
                      <a:srgbClr val="FFFFFF"/>
                    </a:solidFill>
                  </a14:hiddenFill>
                </a:ext>
              </a:extLst>
            </p:spPr>
          </p:pic>
          <p:sp>
            <p:nvSpPr>
              <p:cNvPr id="76" name="Прямоугольник 75"/>
              <p:cNvSpPr/>
              <p:nvPr/>
            </p:nvSpPr>
            <p:spPr>
              <a:xfrm>
                <a:off x="5659989" y="1669526"/>
                <a:ext cx="707835" cy="847684"/>
              </a:xfrm>
              <a:prstGeom prst="rect">
                <a:avLst/>
              </a:prstGeom>
            </p:spPr>
            <p:txBody>
              <a:bodyPr wrap="none">
                <a:spAutoFit/>
              </a:bodyPr>
              <a:lstStyle/>
              <a:p>
                <a:pPr>
                  <a:defRPr/>
                </a:pPr>
                <a:r>
                  <a:rPr lang="ru-RU" sz="3708" b="1" dirty="0">
                    <a:solidFill>
                      <a:schemeClr val="bg1"/>
                    </a:solidFill>
                    <a:cs typeface="Arial" charset="0"/>
                  </a:rPr>
                  <a:t>25</a:t>
                </a:r>
                <a:endParaRPr lang="ru-RU" sz="3708" dirty="0">
                  <a:solidFill>
                    <a:schemeClr val="bg1"/>
                  </a:solidFill>
                  <a:cs typeface="Arial" charset="0"/>
                </a:endParaRPr>
              </a:p>
            </p:txBody>
          </p:sp>
        </p:grpSp>
        <p:grpSp>
          <p:nvGrpSpPr>
            <p:cNvPr id="63" name="Группа 17"/>
            <p:cNvGrpSpPr>
              <a:grpSpLocks/>
            </p:cNvGrpSpPr>
            <p:nvPr/>
          </p:nvGrpSpPr>
          <p:grpSpPr bwMode="auto">
            <a:xfrm>
              <a:off x="742454" y="4986040"/>
              <a:ext cx="1750071" cy="1964385"/>
              <a:chOff x="1325750" y="1641711"/>
              <a:chExt cx="1750071" cy="1964385"/>
            </a:xfrm>
          </p:grpSpPr>
          <p:pic>
            <p:nvPicPr>
              <p:cNvPr id="72" name="Picture 2" descr="W:\презентация о фонде\слайды\элементы\квадрат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944" y="1641711"/>
                <a:ext cx="1571265" cy="1920048"/>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1325750" y="2340073"/>
                <a:ext cx="1674411" cy="1266023"/>
              </a:xfrm>
              <a:prstGeom prst="rect">
                <a:avLst/>
              </a:prstGeom>
              <a:noFill/>
            </p:spPr>
            <p:txBody>
              <a:bodyPr>
                <a:spAutoFit/>
              </a:bodyPr>
              <a:lstStyle/>
              <a:p>
                <a:pPr algn="ctr">
                  <a:defRPr/>
                </a:pPr>
                <a:r>
                  <a:rPr lang="ru-RU" sz="2000" b="1" kern="0" dirty="0">
                    <a:solidFill>
                      <a:schemeClr val="bg1"/>
                    </a:solidFill>
                    <a:cs typeface="Arial" charset="0"/>
                  </a:rPr>
                  <a:t>человек</a:t>
                </a:r>
                <a:endParaRPr lang="en-US" sz="2000" b="1" kern="0" dirty="0">
                  <a:solidFill>
                    <a:schemeClr val="bg1"/>
                  </a:solidFill>
                  <a:cs typeface="Arial" charset="0"/>
                </a:endParaRPr>
              </a:p>
              <a:p>
                <a:pPr algn="ctr">
                  <a:defRPr/>
                </a:pPr>
                <a:r>
                  <a:rPr lang="ru-RU" sz="1112" b="1" kern="0" dirty="0">
                    <a:solidFill>
                      <a:schemeClr val="bg1"/>
                    </a:solidFill>
                    <a:cs typeface="Arial" charset="0"/>
                  </a:rPr>
                  <a:t>охвачено образовательными программами</a:t>
                </a:r>
              </a:p>
            </p:txBody>
          </p:sp>
          <p:sp>
            <p:nvSpPr>
              <p:cNvPr id="74" name="Прямоугольник 73"/>
              <p:cNvSpPr/>
              <p:nvPr/>
            </p:nvSpPr>
            <p:spPr>
              <a:xfrm>
                <a:off x="1336726" y="1725778"/>
                <a:ext cx="1739095" cy="915939"/>
              </a:xfrm>
              <a:prstGeom prst="rect">
                <a:avLst/>
              </a:prstGeom>
            </p:spPr>
            <p:txBody>
              <a:bodyPr wrap="none">
                <a:spAutoFit/>
              </a:bodyPr>
              <a:lstStyle/>
              <a:p>
                <a:pPr>
                  <a:defRPr/>
                </a:pPr>
                <a:r>
                  <a:rPr lang="ru-RU" sz="3600" b="1" kern="0" dirty="0">
                    <a:solidFill>
                      <a:schemeClr val="bg1"/>
                    </a:solidFill>
                    <a:cs typeface="Arial" charset="0"/>
                  </a:rPr>
                  <a:t>80 000</a:t>
                </a:r>
                <a:endParaRPr lang="ru-RU" sz="3600" dirty="0">
                  <a:solidFill>
                    <a:schemeClr val="bg1"/>
                  </a:solidFill>
                  <a:cs typeface="Arial" charset="0"/>
                </a:endParaRPr>
              </a:p>
            </p:txBody>
          </p:sp>
        </p:grpSp>
        <p:grpSp>
          <p:nvGrpSpPr>
            <p:cNvPr id="64" name="Группа 18"/>
            <p:cNvGrpSpPr>
              <a:grpSpLocks/>
            </p:cNvGrpSpPr>
            <p:nvPr/>
          </p:nvGrpSpPr>
          <p:grpSpPr bwMode="auto">
            <a:xfrm>
              <a:off x="2503472" y="4986039"/>
              <a:ext cx="1571266" cy="1920049"/>
              <a:chOff x="2611369" y="1628800"/>
              <a:chExt cx="1571266" cy="1920049"/>
            </a:xfrm>
          </p:grpSpPr>
          <p:pic>
            <p:nvPicPr>
              <p:cNvPr id="69" name="Picture 2" descr="W:\презентация о фонде\слайды\элементы\квадрат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369" y="1628800"/>
                <a:ext cx="1571266" cy="1920049"/>
              </a:xfrm>
              <a:prstGeom prst="rect">
                <a:avLst/>
              </a:prstGeom>
              <a:noFill/>
              <a:extLst>
                <a:ext uri="{909E8E84-426E-40DD-AFC4-6F175D3DCCD1}">
                  <a14:hiddenFill xmlns:a14="http://schemas.microsoft.com/office/drawing/2010/main">
                    <a:solidFill>
                      <a:srgbClr val="FFFFFF"/>
                    </a:solidFill>
                  </a14:hiddenFill>
                </a:ext>
              </a:extLst>
            </p:spPr>
          </p:pic>
          <p:sp>
            <p:nvSpPr>
              <p:cNvPr id="70" name="Прямоугольник 69"/>
              <p:cNvSpPr/>
              <p:nvPr/>
            </p:nvSpPr>
            <p:spPr>
              <a:xfrm>
                <a:off x="2931352" y="2214872"/>
                <a:ext cx="964727" cy="845483"/>
              </a:xfrm>
              <a:prstGeom prst="rect">
                <a:avLst/>
              </a:prstGeom>
            </p:spPr>
            <p:txBody>
              <a:bodyPr wrap="none">
                <a:spAutoFit/>
              </a:bodyPr>
              <a:lstStyle/>
              <a:p>
                <a:pPr>
                  <a:defRPr/>
                </a:pPr>
                <a:r>
                  <a:rPr lang="ru-RU" sz="3708" b="1" kern="0" dirty="0">
                    <a:solidFill>
                      <a:schemeClr val="bg1"/>
                    </a:solidFill>
                    <a:cs typeface="Arial" charset="0"/>
                  </a:rPr>
                  <a:t>150</a:t>
                </a:r>
                <a:endParaRPr lang="ru-RU" sz="3708" dirty="0">
                  <a:solidFill>
                    <a:schemeClr val="bg1"/>
                  </a:solidFill>
                  <a:cs typeface="Arial" charset="0"/>
                </a:endParaRPr>
              </a:p>
            </p:txBody>
          </p:sp>
          <p:sp>
            <p:nvSpPr>
              <p:cNvPr id="71" name="Прямоугольник 70"/>
              <p:cNvSpPr/>
              <p:nvPr/>
            </p:nvSpPr>
            <p:spPr>
              <a:xfrm>
                <a:off x="2875908" y="2983292"/>
                <a:ext cx="1027564" cy="372101"/>
              </a:xfrm>
              <a:prstGeom prst="rect">
                <a:avLst/>
              </a:prstGeom>
            </p:spPr>
            <p:txBody>
              <a:bodyPr wrap="none">
                <a:spAutoFit/>
              </a:bodyPr>
              <a:lstStyle/>
              <a:p>
                <a:pPr>
                  <a:defRPr/>
                </a:pPr>
                <a:r>
                  <a:rPr lang="ru-RU" sz="1298" b="1" kern="0" dirty="0" err="1">
                    <a:solidFill>
                      <a:schemeClr val="bg1"/>
                    </a:solidFill>
                    <a:cs typeface="Arial" charset="0"/>
                  </a:rPr>
                  <a:t>вебинаров</a:t>
                </a:r>
                <a:endParaRPr lang="ru-RU" sz="1298" dirty="0">
                  <a:solidFill>
                    <a:schemeClr val="bg1"/>
                  </a:solidFill>
                  <a:cs typeface="Arial" charset="0"/>
                </a:endParaRPr>
              </a:p>
            </p:txBody>
          </p:sp>
        </p:grpSp>
        <p:grpSp>
          <p:nvGrpSpPr>
            <p:cNvPr id="65" name="Группа 19"/>
            <p:cNvGrpSpPr>
              <a:grpSpLocks/>
            </p:cNvGrpSpPr>
            <p:nvPr/>
          </p:nvGrpSpPr>
          <p:grpSpPr bwMode="auto">
            <a:xfrm>
              <a:off x="4135631" y="4979833"/>
              <a:ext cx="1763121" cy="1926256"/>
              <a:chOff x="4086602" y="1622594"/>
              <a:chExt cx="1763121" cy="1926256"/>
            </a:xfrm>
          </p:grpSpPr>
          <p:pic>
            <p:nvPicPr>
              <p:cNvPr id="66" name="Picture 2" descr="W:\презентация о фонде\слайды\элементы\квадрат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306" y="1622594"/>
                <a:ext cx="1571266" cy="1926256"/>
              </a:xfrm>
              <a:prstGeom prst="rect">
                <a:avLst/>
              </a:prstGeom>
              <a:noFill/>
              <a:extLst>
                <a:ext uri="{909E8E84-426E-40DD-AFC4-6F175D3DCCD1}">
                  <a14:hiddenFill xmlns:a14="http://schemas.microsoft.com/office/drawing/2010/main">
                    <a:solidFill>
                      <a:srgbClr val="FFFFFF"/>
                    </a:solidFill>
                  </a14:hiddenFill>
                </a:ext>
              </a:extLst>
            </p:spPr>
          </p:pic>
          <p:sp>
            <p:nvSpPr>
              <p:cNvPr id="67" name="Прямоугольник 66"/>
              <p:cNvSpPr/>
              <p:nvPr/>
            </p:nvSpPr>
            <p:spPr>
              <a:xfrm>
                <a:off x="4086602" y="2465876"/>
                <a:ext cx="1763121" cy="999607"/>
              </a:xfrm>
              <a:prstGeom prst="rect">
                <a:avLst/>
              </a:prstGeom>
            </p:spPr>
            <p:txBody>
              <a:bodyPr>
                <a:spAutoFit/>
              </a:bodyPr>
              <a:lstStyle/>
              <a:p>
                <a:pPr algn="ctr">
                  <a:defRPr/>
                </a:pPr>
                <a:r>
                  <a:rPr lang="ru-RU" sz="1020" b="1" kern="0" dirty="0">
                    <a:solidFill>
                      <a:schemeClr val="bg1"/>
                    </a:solidFill>
                    <a:cs typeface="Arial" charset="0"/>
                  </a:rPr>
                  <a:t>обучено</a:t>
                </a:r>
              </a:p>
              <a:p>
                <a:pPr algn="ctr">
                  <a:defRPr/>
                </a:pPr>
                <a:r>
                  <a:rPr lang="ru-RU" sz="1020" b="1" kern="0" dirty="0">
                    <a:solidFill>
                      <a:schemeClr val="bg1"/>
                    </a:solidFill>
                    <a:cs typeface="Arial" charset="0"/>
                  </a:rPr>
                  <a:t>т</a:t>
                </a:r>
                <a:r>
                  <a:rPr lang="ru-RU" sz="1020" b="1" kern="0" dirty="0" smtClean="0">
                    <a:solidFill>
                      <a:schemeClr val="bg1"/>
                    </a:solidFill>
                    <a:cs typeface="Arial" charset="0"/>
                  </a:rPr>
                  <a:t>ренеров</a:t>
                </a:r>
              </a:p>
              <a:p>
                <a:pPr algn="ctr">
                  <a:defRPr/>
                </a:pPr>
                <a:r>
                  <a:rPr lang="ru-RU" sz="1020" b="1" kern="0" dirty="0" smtClean="0">
                    <a:solidFill>
                      <a:schemeClr val="bg1"/>
                    </a:solidFill>
                    <a:cs typeface="Arial" charset="0"/>
                  </a:rPr>
                  <a:t>по </a:t>
                </a:r>
                <a:r>
                  <a:rPr lang="ru-RU" sz="1020" b="1" kern="0" dirty="0">
                    <a:solidFill>
                      <a:schemeClr val="bg1"/>
                    </a:solidFill>
                    <a:cs typeface="Arial" charset="0"/>
                  </a:rPr>
                  <a:t>социальному предпринимательству</a:t>
                </a:r>
              </a:p>
            </p:txBody>
          </p:sp>
          <p:sp>
            <p:nvSpPr>
              <p:cNvPr id="68" name="Прямоугольник 67"/>
              <p:cNvSpPr/>
              <p:nvPr/>
            </p:nvSpPr>
            <p:spPr>
              <a:xfrm>
                <a:off x="4613320" y="1734784"/>
                <a:ext cx="709684" cy="847685"/>
              </a:xfrm>
              <a:prstGeom prst="rect">
                <a:avLst/>
              </a:prstGeom>
            </p:spPr>
            <p:txBody>
              <a:bodyPr wrap="none">
                <a:spAutoFit/>
              </a:bodyPr>
              <a:lstStyle/>
              <a:p>
                <a:pPr>
                  <a:defRPr/>
                </a:pPr>
                <a:r>
                  <a:rPr lang="ru-RU" sz="3708" b="1" kern="0" dirty="0">
                    <a:solidFill>
                      <a:schemeClr val="bg1"/>
                    </a:solidFill>
                    <a:cs typeface="Arial" charset="0"/>
                  </a:rPr>
                  <a:t>23</a:t>
                </a:r>
                <a:endParaRPr lang="ru-RU" sz="3708" dirty="0">
                  <a:solidFill>
                    <a:schemeClr val="bg1"/>
                  </a:solidFill>
                  <a:cs typeface="Arial" charset="0"/>
                </a:endParaRPr>
              </a:p>
            </p:txBody>
          </p:sp>
        </p:grpSp>
      </p:grpSp>
      <p:sp>
        <p:nvSpPr>
          <p:cNvPr id="61" name="Прямоугольник 60"/>
          <p:cNvSpPr/>
          <p:nvPr/>
        </p:nvSpPr>
        <p:spPr bwMode="auto">
          <a:xfrm>
            <a:off x="6001370" y="5543275"/>
            <a:ext cx="1204913" cy="636587"/>
          </a:xfrm>
          <a:prstGeom prst="rect">
            <a:avLst/>
          </a:prstGeom>
        </p:spPr>
        <p:txBody>
          <a:bodyPr>
            <a:spAutoFit/>
          </a:bodyPr>
          <a:lstStyle/>
          <a:p>
            <a:pPr algn="ctr">
              <a:defRPr/>
            </a:pPr>
            <a:r>
              <a:rPr lang="ru-RU" sz="1298" b="1" kern="0" dirty="0">
                <a:solidFill>
                  <a:schemeClr val="bg1"/>
                </a:solidFill>
                <a:cs typeface="Arial" charset="0"/>
              </a:rPr>
              <a:t>проведено</a:t>
            </a:r>
          </a:p>
          <a:p>
            <a:pPr algn="ctr">
              <a:defRPr/>
            </a:pPr>
            <a:r>
              <a:rPr lang="ru-RU" sz="1298" b="1" kern="0" dirty="0">
                <a:solidFill>
                  <a:schemeClr val="bg1"/>
                </a:solidFill>
                <a:cs typeface="Arial" charset="0"/>
              </a:rPr>
              <a:t>очных программ</a:t>
            </a:r>
            <a:endParaRPr lang="ru-RU" sz="1298" dirty="0">
              <a:solidFill>
                <a:schemeClr val="bg1"/>
              </a:solidFill>
              <a:cs typeface="Arial" charset="0"/>
            </a:endParaRPr>
          </a:p>
        </p:txBody>
      </p:sp>
      <p:grpSp>
        <p:nvGrpSpPr>
          <p:cNvPr id="2" name="Группа 1"/>
          <p:cNvGrpSpPr/>
          <p:nvPr/>
        </p:nvGrpSpPr>
        <p:grpSpPr>
          <a:xfrm>
            <a:off x="7347011" y="4911002"/>
            <a:ext cx="1363663" cy="1409153"/>
            <a:chOff x="6537325" y="5118372"/>
            <a:chExt cx="1363663" cy="1409153"/>
          </a:xfrm>
        </p:grpSpPr>
        <p:pic>
          <p:nvPicPr>
            <p:cNvPr id="56" name="Picture 2" descr="W:\презентация о фонде\слайды\элементы\квадрат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1312" y="5118372"/>
              <a:ext cx="1349676" cy="1375004"/>
            </a:xfrm>
            <a:prstGeom prst="rect">
              <a:avLst/>
            </a:prstGeom>
            <a:noFill/>
            <a:extLst>
              <a:ext uri="{909E8E84-426E-40DD-AFC4-6F175D3DCCD1}">
                <a14:hiddenFill xmlns:a14="http://schemas.microsoft.com/office/drawing/2010/main">
                  <a:solidFill>
                    <a:srgbClr val="FFFFFF"/>
                  </a:solidFill>
                </a14:hiddenFill>
              </a:ext>
            </a:extLst>
          </p:spPr>
        </p:pic>
        <p:sp>
          <p:nvSpPr>
            <p:cNvPr id="57" name="Прямоугольник 56"/>
            <p:cNvSpPr/>
            <p:nvPr/>
          </p:nvSpPr>
          <p:spPr bwMode="auto">
            <a:xfrm>
              <a:off x="6921500" y="5154869"/>
              <a:ext cx="609600" cy="609600"/>
            </a:xfrm>
            <a:prstGeom prst="rect">
              <a:avLst/>
            </a:prstGeom>
          </p:spPr>
          <p:txBody>
            <a:bodyPr wrap="none">
              <a:spAutoFit/>
            </a:bodyPr>
            <a:lstStyle/>
            <a:p>
              <a:pPr>
                <a:defRPr/>
              </a:pPr>
              <a:r>
                <a:rPr lang="ru-RU" sz="3708" b="1" dirty="0">
                  <a:solidFill>
                    <a:schemeClr val="bg1"/>
                  </a:solidFill>
                  <a:cs typeface="Arial" charset="0"/>
                </a:rPr>
                <a:t>15</a:t>
              </a:r>
              <a:endParaRPr lang="ru-RU" sz="3708" dirty="0">
                <a:solidFill>
                  <a:schemeClr val="bg1"/>
                </a:solidFill>
                <a:cs typeface="Arial" charset="0"/>
              </a:endParaRPr>
            </a:p>
          </p:txBody>
        </p:sp>
        <p:sp>
          <p:nvSpPr>
            <p:cNvPr id="58" name="Прямоугольник 57"/>
            <p:cNvSpPr/>
            <p:nvPr/>
          </p:nvSpPr>
          <p:spPr bwMode="auto">
            <a:xfrm>
              <a:off x="6537325" y="5750645"/>
              <a:ext cx="1349375" cy="776880"/>
            </a:xfrm>
            <a:prstGeom prst="rect">
              <a:avLst/>
            </a:prstGeom>
          </p:spPr>
          <p:txBody>
            <a:bodyPr>
              <a:spAutoFit/>
            </a:bodyPr>
            <a:lstStyle/>
            <a:p>
              <a:pPr algn="ctr">
                <a:defRPr/>
              </a:pPr>
              <a:r>
                <a:rPr lang="ru-RU" sz="1112" b="1" kern="0" dirty="0">
                  <a:solidFill>
                    <a:schemeClr val="bg1"/>
                  </a:solidFill>
                  <a:cs typeface="Arial" charset="0"/>
                </a:rPr>
                <a:t>разработано</a:t>
              </a:r>
            </a:p>
            <a:p>
              <a:pPr algn="ctr">
                <a:defRPr/>
              </a:pPr>
              <a:r>
                <a:rPr lang="ru-RU" sz="1112" b="1" kern="0" dirty="0">
                  <a:solidFill>
                    <a:schemeClr val="bg1"/>
                  </a:solidFill>
                  <a:cs typeface="Arial" charset="0"/>
                </a:rPr>
                <a:t>т</a:t>
              </a:r>
              <a:r>
                <a:rPr lang="ru-RU" sz="1112" b="1" kern="0" dirty="0" smtClean="0">
                  <a:solidFill>
                    <a:schemeClr val="bg1"/>
                  </a:solidFill>
                  <a:cs typeface="Arial" charset="0"/>
                </a:rPr>
                <a:t>ематических</a:t>
              </a:r>
              <a:endParaRPr lang="ru-RU" sz="1112" b="1" kern="0" dirty="0">
                <a:solidFill>
                  <a:schemeClr val="bg1"/>
                </a:solidFill>
                <a:cs typeface="Arial" charset="0"/>
              </a:endParaRPr>
            </a:p>
            <a:p>
              <a:pPr algn="ctr">
                <a:defRPr/>
              </a:pPr>
              <a:r>
                <a:rPr lang="ru-RU" sz="1112" b="1" kern="0" dirty="0">
                  <a:solidFill>
                    <a:schemeClr val="bg1"/>
                  </a:solidFill>
                  <a:cs typeface="Arial" charset="0"/>
                </a:rPr>
                <a:t>и отраслевых курсов </a:t>
              </a:r>
            </a:p>
          </p:txBody>
        </p:sp>
      </p:grpSp>
      <p:sp>
        <p:nvSpPr>
          <p:cNvPr id="59" name="Прямоугольник 58"/>
          <p:cNvSpPr/>
          <p:nvPr/>
        </p:nvSpPr>
        <p:spPr bwMode="auto">
          <a:xfrm>
            <a:off x="3178795" y="5071787"/>
            <a:ext cx="895350" cy="268288"/>
          </a:xfrm>
          <a:prstGeom prst="rect">
            <a:avLst/>
          </a:prstGeom>
        </p:spPr>
        <p:txBody>
          <a:bodyPr wrap="none">
            <a:spAutoFit/>
          </a:bodyPr>
          <a:lstStyle/>
          <a:p>
            <a:pPr algn="ctr">
              <a:defRPr/>
            </a:pPr>
            <a:r>
              <a:rPr lang="ru-RU" sz="1298" b="1" kern="0" dirty="0">
                <a:solidFill>
                  <a:schemeClr val="bg1"/>
                </a:solidFill>
                <a:cs typeface="Arial" charset="0"/>
              </a:rPr>
              <a:t>проведено</a:t>
            </a:r>
            <a:endParaRPr lang="ru-RU" sz="1298" dirty="0">
              <a:solidFill>
                <a:schemeClr val="bg1"/>
              </a:solidFill>
              <a:cs typeface="Arial" charset="0"/>
            </a:endParaRPr>
          </a:p>
        </p:txBody>
      </p:sp>
      <p:sp>
        <p:nvSpPr>
          <p:cNvPr id="77" name="Прямоугольник 35"/>
          <p:cNvSpPr>
            <a:spLocks noChangeArrowheads="1"/>
          </p:cNvSpPr>
          <p:nvPr/>
        </p:nvSpPr>
        <p:spPr bwMode="auto">
          <a:xfrm>
            <a:off x="579229" y="4312709"/>
            <a:ext cx="891719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ru-RU" altLang="ru-RU" sz="1600" b="1" dirty="0">
                <a:solidFill>
                  <a:srgbClr val="429378"/>
                </a:solidFill>
              </a:rPr>
              <a:t>За 3 года деятельности Лаборатории:</a:t>
            </a:r>
          </a:p>
        </p:txBody>
      </p:sp>
      <p:sp>
        <p:nvSpPr>
          <p:cNvPr id="3" name="Прямоугольник 2"/>
          <p:cNvSpPr/>
          <p:nvPr/>
        </p:nvSpPr>
        <p:spPr>
          <a:xfrm>
            <a:off x="467135" y="989499"/>
            <a:ext cx="5569404" cy="3416320"/>
          </a:xfrm>
          <a:prstGeom prst="rect">
            <a:avLst/>
          </a:prstGeom>
        </p:spPr>
        <p:txBody>
          <a:bodyPr wrap="square">
            <a:spAutoFit/>
          </a:bodyPr>
          <a:lstStyle/>
          <a:p>
            <a:r>
              <a:rPr lang="ru-RU" sz="1200" b="1" dirty="0">
                <a:solidFill>
                  <a:schemeClr val="tx1">
                    <a:lumMod val="65000"/>
                    <a:lumOff val="35000"/>
                  </a:schemeClr>
                </a:solidFill>
              </a:rPr>
              <a:t>Лаборатория социального предпринимательства </a:t>
            </a:r>
            <a:r>
              <a:rPr lang="ru-RU" sz="1200" dirty="0">
                <a:solidFill>
                  <a:schemeClr val="tx1">
                    <a:lumMod val="65000"/>
                    <a:lumOff val="35000"/>
                  </a:schemeClr>
                </a:solidFill>
              </a:rPr>
              <a:t>создана Фондом «Наше будущее» в начале 2014 года с целью формирования новых инструментов поддержки и развития социального </a:t>
            </a:r>
            <a:r>
              <a:rPr lang="ru-RU" sz="1200" dirty="0" smtClean="0">
                <a:solidFill>
                  <a:schemeClr val="tx1">
                    <a:lumMod val="65000"/>
                    <a:lumOff val="35000"/>
                  </a:schemeClr>
                </a:solidFill>
              </a:rPr>
              <a:t>предпринимательства </a:t>
            </a:r>
            <a:r>
              <a:rPr lang="ru-RU" sz="1200" dirty="0">
                <a:solidFill>
                  <a:schemeClr val="tx1">
                    <a:lumMod val="65000"/>
                    <a:lumOff val="35000"/>
                  </a:schemeClr>
                </a:solidFill>
              </a:rPr>
              <a:t>в России</a:t>
            </a:r>
            <a:r>
              <a:rPr lang="ru-RU" sz="1200" dirty="0" smtClean="0">
                <a:solidFill>
                  <a:schemeClr val="tx1">
                    <a:lumMod val="65000"/>
                    <a:lumOff val="35000"/>
                  </a:schemeClr>
                </a:solidFill>
              </a:rPr>
              <a:t>.</a:t>
            </a:r>
          </a:p>
          <a:p>
            <a:endParaRPr lang="ru-RU" sz="1200" dirty="0">
              <a:solidFill>
                <a:schemeClr val="tx1">
                  <a:lumMod val="65000"/>
                  <a:lumOff val="35000"/>
                </a:schemeClr>
              </a:solidFill>
            </a:endParaRPr>
          </a:p>
          <a:p>
            <a:r>
              <a:rPr lang="ru-RU" sz="1200" dirty="0">
                <a:solidFill>
                  <a:schemeClr val="tx1">
                    <a:lumMod val="65000"/>
                    <a:lumOff val="35000"/>
                  </a:schemeClr>
                </a:solidFill>
              </a:rPr>
              <a:t>Лаборатория проводит очные, заочные и дистанционные образовательные программы по социальному </a:t>
            </a:r>
            <a:r>
              <a:rPr lang="ru-RU" sz="1200" dirty="0" smtClean="0">
                <a:solidFill>
                  <a:schemeClr val="tx1">
                    <a:lumMod val="65000"/>
                    <a:lumOff val="35000"/>
                  </a:schemeClr>
                </a:solidFill>
              </a:rPr>
              <a:t>предпринимательству.</a:t>
            </a:r>
          </a:p>
          <a:p>
            <a:r>
              <a:rPr lang="ru-RU" sz="1200" dirty="0" smtClean="0">
                <a:solidFill>
                  <a:schemeClr val="tx1">
                    <a:lumMod val="65000"/>
                    <a:lumOff val="35000"/>
                  </a:schemeClr>
                </a:solidFill>
              </a:rPr>
              <a:t>Все </a:t>
            </a:r>
            <a:r>
              <a:rPr lang="ru-RU" sz="1200" dirty="0">
                <a:solidFill>
                  <a:schemeClr val="tx1">
                    <a:lumMod val="65000"/>
                    <a:lumOff val="35000"/>
                  </a:schemeClr>
                </a:solidFill>
              </a:rPr>
              <a:t>курсы базируются на 10-летнем опыте Фонда «Наше будущее» по поддержке проектов в сфере социального предпринимательства и лучших международных практиках. Имеется Лицензия на осуществление образовательной деятельности</a:t>
            </a:r>
            <a:r>
              <a:rPr lang="ru-RU" sz="1200" dirty="0" smtClean="0">
                <a:solidFill>
                  <a:schemeClr val="tx1">
                    <a:lumMod val="65000"/>
                    <a:lumOff val="35000"/>
                  </a:schemeClr>
                </a:solidFill>
              </a:rPr>
              <a:t>.</a:t>
            </a:r>
          </a:p>
          <a:p>
            <a:r>
              <a:rPr lang="ru-RU" sz="1200" dirty="0" smtClean="0">
                <a:solidFill>
                  <a:schemeClr val="tx1">
                    <a:lumMod val="65000"/>
                    <a:lumOff val="35000"/>
                  </a:schemeClr>
                </a:solidFill>
              </a:rPr>
              <a:t>Помимо этого, Лаборатория «упаковывает» успешные социальные бизнесы во франшизу, развивает рынок социальных инвестиций, переводит и публикует научно-популярную литературу по теме социального предпринимательства и проводит сертификацию поставщиков проекта «Больше, чем покупка!».</a:t>
            </a:r>
            <a:endParaRPr lang="ru-RU" sz="1200" dirty="0">
              <a:solidFill>
                <a:schemeClr val="tx1">
                  <a:lumMod val="65000"/>
                  <a:lumOff val="35000"/>
                </a:schemeClr>
              </a:solidFill>
            </a:endParaRPr>
          </a:p>
          <a:p>
            <a:endParaRPr lang="ru-RU" dirty="0"/>
          </a:p>
          <a:p>
            <a:r>
              <a:rPr lang="ru-RU" sz="1200" b="1" i="1" dirty="0"/>
              <a:t>Анонсы и запись на </a:t>
            </a:r>
            <a:r>
              <a:rPr lang="ru-RU" sz="1200" b="1" i="1" dirty="0" err="1"/>
              <a:t>вебинары</a:t>
            </a:r>
            <a:r>
              <a:rPr lang="ru-RU" sz="1200" b="1" i="1" dirty="0"/>
              <a:t> и дистанционные курсы:</a:t>
            </a:r>
            <a:r>
              <a:rPr lang="ru-RU" sz="1200" i="1" dirty="0"/>
              <a:t> </a:t>
            </a:r>
            <a:r>
              <a:rPr lang="ru-RU" sz="1200" i="1" dirty="0">
                <a:hlinkClick r:id="rId6"/>
              </a:rPr>
              <a:t>lab-sp.ru</a:t>
            </a:r>
            <a:r>
              <a:rPr lang="ru-RU" sz="1200" i="1" dirty="0"/>
              <a:t/>
            </a:r>
            <a:br>
              <a:rPr lang="ru-RU" sz="1200" i="1" dirty="0"/>
            </a:br>
            <a:r>
              <a:rPr lang="ru-RU" sz="1200" b="1" i="1" dirty="0" smtClean="0"/>
              <a:t>Видеозаписи </a:t>
            </a:r>
            <a:r>
              <a:rPr lang="ru-RU" sz="1200" b="1" i="1" dirty="0" err="1"/>
              <a:t>вебинаров</a:t>
            </a:r>
            <a:r>
              <a:rPr lang="ru-RU" sz="1200" i="1" dirty="0"/>
              <a:t>: </a:t>
            </a:r>
            <a:r>
              <a:rPr lang="ru-RU" sz="1200" i="1" dirty="0">
                <a:hlinkClick r:id="rId6"/>
              </a:rPr>
              <a:t>www.youtube.com/user/selaboratory</a:t>
            </a:r>
            <a:r>
              <a:rPr lang="ru-RU" sz="1200" i="1" dirty="0"/>
              <a:t> </a:t>
            </a:r>
            <a:r>
              <a:rPr lang="ru-RU" i="1" dirty="0"/>
              <a:t/>
            </a:r>
            <a:br>
              <a:rPr lang="ru-RU" i="1" dirty="0"/>
            </a:br>
            <a:endParaRPr lang="ru-RU" dirty="0">
              <a:effectLst/>
            </a:endParaRPr>
          </a:p>
        </p:txBody>
      </p:sp>
      <p:pic>
        <p:nvPicPr>
          <p:cNvPr id="78" name="Picture 2" descr="http://konkurs.nb-fund.ru/docs/block-20/block-20-b69e641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6539" y="1409241"/>
            <a:ext cx="3459886" cy="19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646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e_nv\Desktop\Logo-fond_no_backgrau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00" y="296652"/>
            <a:ext cx="1244836" cy="4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1928664" y="260648"/>
            <a:ext cx="7567761" cy="542887"/>
          </a:xfrm>
          <a:prstGeom prst="rect">
            <a:avLst/>
          </a:prstGeom>
          <a:gradFill>
            <a:gsLst>
              <a:gs pos="0">
                <a:srgbClr val="00B050"/>
              </a:gs>
              <a:gs pos="100000">
                <a:srgbClr val="3F8F74"/>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defRPr/>
            </a:pPr>
            <a:r>
              <a:rPr lang="ru-RU" sz="1700" b="1" dirty="0" smtClean="0"/>
              <a:t>ПРОЕКТ: РАЗВИТИЕ СОЦИАЛЬНОГО ФРАНЧАЙЗИНГА</a:t>
            </a:r>
            <a:endParaRPr lang="ru-RU" sz="1700" b="1" dirty="0">
              <a:solidFill>
                <a:schemeClr val="bg1"/>
              </a:solidFill>
              <a:latin typeface="Calibri" panose="020F0502020204030204" pitchFamily="34" charset="0"/>
            </a:endParaRPr>
          </a:p>
        </p:txBody>
      </p:sp>
      <p:sp>
        <p:nvSpPr>
          <p:cNvPr id="10" name="Номер слайда 9"/>
          <p:cNvSpPr>
            <a:spLocks noGrp="1"/>
          </p:cNvSpPr>
          <p:nvPr>
            <p:ph type="sldNum" sz="quarter" idx="12"/>
          </p:nvPr>
        </p:nvSpPr>
        <p:spPr/>
        <p:txBody>
          <a:bodyPr/>
          <a:lstStyle/>
          <a:p>
            <a:fld id="{68F5DC80-0BD5-485E-A2E4-A1FCEF0C5E6C}" type="slidenum">
              <a:rPr lang="ru-RU" smtClean="0"/>
              <a:pPr/>
              <a:t>13</a:t>
            </a:fld>
            <a:endParaRPr lang="ru-RU"/>
          </a:p>
        </p:txBody>
      </p:sp>
      <p:sp>
        <p:nvSpPr>
          <p:cNvPr id="50" name="Прямоугольник 49"/>
          <p:cNvSpPr/>
          <p:nvPr/>
        </p:nvSpPr>
        <p:spPr>
          <a:xfrm>
            <a:off x="9113032" y="6381328"/>
            <a:ext cx="45719" cy="2880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a:off x="406472" y="267816"/>
            <a:ext cx="1378175" cy="60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2" name="Рисунок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35" y="212602"/>
            <a:ext cx="1337276" cy="624110"/>
          </a:xfrm>
          <a:prstGeom prst="rect">
            <a:avLst/>
          </a:prstGeom>
        </p:spPr>
      </p:pic>
      <p:sp>
        <p:nvSpPr>
          <p:cNvPr id="3" name="Прямоугольник 2"/>
          <p:cNvSpPr/>
          <p:nvPr/>
        </p:nvSpPr>
        <p:spPr>
          <a:xfrm>
            <a:off x="272480" y="989499"/>
            <a:ext cx="9223945" cy="1754326"/>
          </a:xfrm>
          <a:prstGeom prst="rect">
            <a:avLst/>
          </a:prstGeom>
        </p:spPr>
        <p:txBody>
          <a:bodyPr wrap="square">
            <a:spAutoFit/>
          </a:bodyPr>
          <a:lstStyle/>
          <a:p>
            <a:pPr lvl="0"/>
            <a:r>
              <a:rPr lang="ru-RU" sz="1200" dirty="0" smtClean="0">
                <a:solidFill>
                  <a:schemeClr val="tx1">
                    <a:lumMod val="65000"/>
                    <a:lumOff val="35000"/>
                  </a:schemeClr>
                </a:solidFill>
              </a:rPr>
              <a:t>Фонд активно развивает направление социального франчайзинга, в рамках которого осуществляет поиск и тиражирование лучших практик </a:t>
            </a:r>
            <a:r>
              <a:rPr lang="ru-RU" sz="1200" dirty="0">
                <a:solidFill>
                  <a:schemeClr val="tx1">
                    <a:lumMod val="65000"/>
                    <a:lumOff val="35000"/>
                  </a:schemeClr>
                </a:solidFill>
              </a:rPr>
              <a:t>социального предпринимательства. Для социальных предпринимателей это отличная возможность расширить свой </a:t>
            </a:r>
            <a:r>
              <a:rPr lang="ru-RU" sz="1200" dirty="0" smtClean="0">
                <a:solidFill>
                  <a:schemeClr val="tx1">
                    <a:lumMod val="65000"/>
                    <a:lumOff val="35000"/>
                  </a:schemeClr>
                </a:solidFill>
              </a:rPr>
              <a:t>бизнес.</a:t>
            </a:r>
          </a:p>
          <a:p>
            <a:pPr lvl="0"/>
            <a:r>
              <a:rPr lang="ru-RU" sz="1200" dirty="0" smtClean="0">
                <a:solidFill>
                  <a:schemeClr val="tx1">
                    <a:lumMod val="65000"/>
                    <a:lumOff val="35000"/>
                  </a:schemeClr>
                </a:solidFill>
              </a:rPr>
              <a:t>Для </a:t>
            </a:r>
            <a:r>
              <a:rPr lang="ru-RU" sz="1200" dirty="0">
                <a:solidFill>
                  <a:schemeClr val="tx1">
                    <a:lumMod val="65000"/>
                    <a:lumOff val="35000"/>
                  </a:schemeClr>
                </a:solidFill>
              </a:rPr>
              <a:t>покупателей франшизы – возможность снизить риски запуска нового бизнеса, получить опытного наставника и при этом решить волнующие его социальные проблемы территории.</a:t>
            </a:r>
          </a:p>
          <a:p>
            <a:endParaRPr lang="ru-RU" sz="1200" dirty="0">
              <a:solidFill>
                <a:schemeClr val="tx1">
                  <a:lumMod val="65000"/>
                  <a:lumOff val="35000"/>
                </a:schemeClr>
              </a:solidFill>
            </a:endParaRPr>
          </a:p>
          <a:p>
            <a:r>
              <a:rPr lang="ru-RU" sz="1200" dirty="0" smtClean="0">
                <a:solidFill>
                  <a:schemeClr val="tx1">
                    <a:lumMod val="65000"/>
                    <a:lumOff val="35000"/>
                  </a:schemeClr>
                </a:solidFill>
              </a:rPr>
              <a:t>На данный момент созданы </a:t>
            </a:r>
            <a:r>
              <a:rPr lang="ru-RU" sz="1200" dirty="0">
                <a:solidFill>
                  <a:schemeClr val="tx1">
                    <a:lumMod val="65000"/>
                    <a:lumOff val="35000"/>
                  </a:schemeClr>
                </a:solidFill>
              </a:rPr>
              <a:t>франшизы </a:t>
            </a:r>
            <a:r>
              <a:rPr lang="ru-RU" sz="1200" dirty="0" smtClean="0">
                <a:solidFill>
                  <a:schemeClr val="tx1">
                    <a:lumMod val="65000"/>
                    <a:lumOff val="35000"/>
                  </a:schemeClr>
                </a:solidFill>
              </a:rPr>
              <a:t>художественной </a:t>
            </a:r>
            <a:r>
              <a:rPr lang="ru-RU" sz="1200" dirty="0">
                <a:solidFill>
                  <a:schemeClr val="tx1">
                    <a:lumMod val="65000"/>
                    <a:lumOff val="35000"/>
                  </a:schemeClr>
                </a:solidFill>
              </a:rPr>
              <a:t>студии для детей и взрослых «</a:t>
            </a:r>
            <a:r>
              <a:rPr lang="ru-RU" sz="1200" dirty="0" err="1">
                <a:solidFill>
                  <a:schemeClr val="tx1">
                    <a:lumMod val="65000"/>
                    <a:lumOff val="35000"/>
                  </a:schemeClr>
                </a:solidFill>
              </a:rPr>
              <a:t>Чудеево</a:t>
            </a:r>
            <a:r>
              <a:rPr lang="ru-RU" sz="1200" dirty="0">
                <a:solidFill>
                  <a:schemeClr val="tx1">
                    <a:lumMod val="65000"/>
                    <a:lumOff val="35000"/>
                  </a:schemeClr>
                </a:solidFill>
              </a:rPr>
              <a:t>» (3 </a:t>
            </a:r>
            <a:r>
              <a:rPr lang="ru-RU" sz="1200" dirty="0" smtClean="0">
                <a:solidFill>
                  <a:schemeClr val="tx1">
                    <a:lumMod val="65000"/>
                    <a:lumOff val="35000"/>
                  </a:schemeClr>
                </a:solidFill>
              </a:rPr>
              <a:t>центра уже работают </a:t>
            </a:r>
            <a:r>
              <a:rPr lang="ru-RU" sz="1200" dirty="0">
                <a:solidFill>
                  <a:schemeClr val="tx1">
                    <a:lumMod val="65000"/>
                    <a:lumOff val="35000"/>
                  </a:schemeClr>
                </a:solidFill>
              </a:rPr>
              <a:t>по </a:t>
            </a:r>
            <a:r>
              <a:rPr lang="ru-RU" sz="1200" dirty="0" smtClean="0">
                <a:solidFill>
                  <a:schemeClr val="tx1">
                    <a:lumMod val="65000"/>
                    <a:lumOff val="35000"/>
                  </a:schemeClr>
                </a:solidFill>
              </a:rPr>
              <a:t>франшизе), </a:t>
            </a:r>
            <a:r>
              <a:rPr lang="ru-RU" sz="1200" dirty="0">
                <a:solidFill>
                  <a:schemeClr val="tx1">
                    <a:lumMod val="65000"/>
                    <a:lumOff val="35000"/>
                  </a:schemeClr>
                </a:solidFill>
              </a:rPr>
              <a:t>социального гериатрического центра  </a:t>
            </a:r>
            <a:r>
              <a:rPr lang="ru-RU" sz="1200" dirty="0" smtClean="0">
                <a:solidFill>
                  <a:schemeClr val="tx1">
                    <a:lumMod val="65000"/>
                    <a:lumOff val="35000"/>
                  </a:schemeClr>
                </a:solidFill>
              </a:rPr>
              <a:t>«Опека», подходит </a:t>
            </a:r>
            <a:r>
              <a:rPr lang="ru-RU" sz="1200" dirty="0">
                <a:solidFill>
                  <a:schemeClr val="tx1">
                    <a:lumMod val="65000"/>
                    <a:lumOff val="35000"/>
                  </a:schemeClr>
                </a:solidFill>
              </a:rPr>
              <a:t>к завершению работа над «упаковкой» Системы «Забота</a:t>
            </a:r>
            <a:r>
              <a:rPr lang="ru-RU" sz="1200" dirty="0" smtClean="0">
                <a:solidFill>
                  <a:schemeClr val="tx1">
                    <a:lumMod val="65000"/>
                    <a:lumOff val="35000"/>
                  </a:schemeClr>
                </a:solidFill>
              </a:rPr>
              <a:t>»</a:t>
            </a:r>
          </a:p>
          <a:p>
            <a:r>
              <a:rPr lang="ru-RU" sz="1200" dirty="0" smtClean="0">
                <a:solidFill>
                  <a:schemeClr val="tx1">
                    <a:lumMod val="65000"/>
                    <a:lumOff val="35000"/>
                  </a:schemeClr>
                </a:solidFill>
              </a:rPr>
              <a:t>(</a:t>
            </a:r>
            <a:r>
              <a:rPr lang="ru-RU" sz="1200" dirty="0">
                <a:solidFill>
                  <a:schemeClr val="tx1">
                    <a:lumMod val="65000"/>
                    <a:lumOff val="35000"/>
                  </a:schemeClr>
                </a:solidFill>
              </a:rPr>
              <a:t>сервис обслуживания пожилых людей). </a:t>
            </a:r>
            <a:r>
              <a:rPr lang="ru-RU" sz="1200" dirty="0" smtClean="0">
                <a:solidFill>
                  <a:schemeClr val="tx1">
                    <a:lumMod val="65000"/>
                    <a:lumOff val="35000"/>
                  </a:schemeClr>
                </a:solidFill>
              </a:rPr>
              <a:t> В связи с большим количеством заявок на «упаковку» во франшизу в 2016 году был запушен конкурс «Социальный франчайзинг». </a:t>
            </a:r>
            <a:endParaRPr lang="ru-RU" sz="1200" dirty="0">
              <a:solidFill>
                <a:schemeClr val="tx1">
                  <a:lumMod val="65000"/>
                  <a:lumOff val="35000"/>
                </a:schemeClr>
              </a:solidFill>
            </a:endParaRPr>
          </a:p>
        </p:txBody>
      </p:sp>
      <p:sp>
        <p:nvSpPr>
          <p:cNvPr id="2" name="Прямоугольник 1"/>
          <p:cNvSpPr/>
          <p:nvPr/>
        </p:nvSpPr>
        <p:spPr>
          <a:xfrm>
            <a:off x="395127" y="2897179"/>
            <a:ext cx="4629881" cy="523220"/>
          </a:xfrm>
          <a:prstGeom prst="rect">
            <a:avLst/>
          </a:prstGeom>
        </p:spPr>
        <p:txBody>
          <a:bodyPr wrap="square">
            <a:spAutoFit/>
          </a:bodyPr>
          <a:lstStyle/>
          <a:p>
            <a:pPr algn="ctr" defTabSz="957263">
              <a:defRPr/>
            </a:pPr>
            <a:r>
              <a:rPr lang="ru-RU" sz="1400" b="1" dirty="0" smtClean="0">
                <a:solidFill>
                  <a:srgbClr val="3F9176"/>
                </a:solidFill>
              </a:rPr>
              <a:t>Всероссийский конкурс «СОЦИАЛЬНЫЙ </a:t>
            </a:r>
            <a:r>
              <a:rPr lang="ru-RU" sz="1400" b="1" dirty="0">
                <a:solidFill>
                  <a:srgbClr val="3F9176"/>
                </a:solidFill>
              </a:rPr>
              <a:t>ФРАНЧАЙЗИНГ</a:t>
            </a:r>
            <a:r>
              <a:rPr lang="ru-RU" sz="1400" b="1" dirty="0" smtClean="0">
                <a:solidFill>
                  <a:srgbClr val="3F9176"/>
                </a:solidFill>
              </a:rPr>
              <a:t>»</a:t>
            </a:r>
          </a:p>
          <a:p>
            <a:pPr algn="ctr" defTabSz="957263">
              <a:defRPr/>
            </a:pPr>
            <a:r>
              <a:rPr lang="ru-RU" sz="1400" b="1" dirty="0" smtClean="0">
                <a:solidFill>
                  <a:srgbClr val="3F9176"/>
                </a:solidFill>
              </a:rPr>
              <a:t>(</a:t>
            </a:r>
            <a:r>
              <a:rPr lang="ru-RU" sz="1400" b="1" dirty="0">
                <a:solidFill>
                  <a:srgbClr val="3F9176"/>
                </a:solidFill>
              </a:rPr>
              <a:t>01 декабря 2016 г. - 31 марта 2017 г</a:t>
            </a:r>
            <a:r>
              <a:rPr lang="ru-RU" sz="1400" b="1" dirty="0" smtClean="0">
                <a:solidFill>
                  <a:srgbClr val="3F9176"/>
                </a:solidFill>
              </a:rPr>
              <a:t>.)</a:t>
            </a:r>
            <a:endParaRPr lang="ru-RU" sz="1400" b="1" dirty="0">
              <a:solidFill>
                <a:srgbClr val="3F9176"/>
              </a:solidFill>
            </a:endParaRPr>
          </a:p>
        </p:txBody>
      </p:sp>
      <p:sp>
        <p:nvSpPr>
          <p:cNvPr id="6" name="Прямоугольник 5"/>
          <p:cNvSpPr/>
          <p:nvPr/>
        </p:nvSpPr>
        <p:spPr>
          <a:xfrm>
            <a:off x="272480" y="3436623"/>
            <a:ext cx="4608512" cy="3385542"/>
          </a:xfrm>
          <a:prstGeom prst="rect">
            <a:avLst/>
          </a:prstGeom>
        </p:spPr>
        <p:txBody>
          <a:bodyPr wrap="square">
            <a:spAutoFit/>
          </a:bodyPr>
          <a:lstStyle/>
          <a:p>
            <a:r>
              <a:rPr lang="ru-RU" sz="1200" dirty="0" smtClean="0">
                <a:solidFill>
                  <a:srgbClr val="595959"/>
                </a:solidFill>
                <a:latin typeface="+mj-lt"/>
              </a:rPr>
              <a:t>Партнеры конкурса: </a:t>
            </a:r>
            <a:r>
              <a:rPr lang="en-US" sz="1200" kern="0" dirty="0" err="1" smtClean="0">
                <a:solidFill>
                  <a:srgbClr val="595959"/>
                </a:solidFill>
                <a:latin typeface="+mj-lt"/>
                <a:cs typeface="Arial" pitchFamily="34" charset="0"/>
              </a:rPr>
              <a:t>BuyBrand</a:t>
            </a:r>
            <a:r>
              <a:rPr lang="ru-RU" sz="1200" kern="0" dirty="0" smtClean="0">
                <a:solidFill>
                  <a:srgbClr val="595959"/>
                </a:solidFill>
                <a:latin typeface="+mj-lt"/>
                <a:cs typeface="Arial" pitchFamily="34" charset="0"/>
              </a:rPr>
              <a:t>, ООО </a:t>
            </a:r>
            <a:r>
              <a:rPr lang="ru-RU" sz="1200" kern="0" dirty="0">
                <a:solidFill>
                  <a:srgbClr val="595959"/>
                </a:solidFill>
                <a:latin typeface="+mj-lt"/>
                <a:cs typeface="Arial" pitchFamily="34" charset="0"/>
              </a:rPr>
              <a:t>«Франчайзинг-Интеллект</a:t>
            </a:r>
            <a:r>
              <a:rPr lang="ru-RU" sz="1200" kern="0" dirty="0" smtClean="0">
                <a:solidFill>
                  <a:srgbClr val="595959"/>
                </a:solidFill>
                <a:latin typeface="+mj-lt"/>
                <a:cs typeface="Arial" pitchFamily="34" charset="0"/>
              </a:rPr>
              <a:t>», компания «</a:t>
            </a:r>
            <a:r>
              <a:rPr lang="ru-RU" sz="1200" kern="0" dirty="0" err="1" smtClean="0">
                <a:solidFill>
                  <a:srgbClr val="595959"/>
                </a:solidFill>
                <a:latin typeface="+mj-lt"/>
                <a:cs typeface="Arial" pitchFamily="34" charset="0"/>
              </a:rPr>
              <a:t>Франч</a:t>
            </a:r>
            <a:r>
              <a:rPr lang="ru-RU" sz="1200" kern="0" dirty="0" smtClean="0">
                <a:solidFill>
                  <a:srgbClr val="595959"/>
                </a:solidFill>
                <a:latin typeface="+mj-lt"/>
                <a:cs typeface="Arial" pitchFamily="34" charset="0"/>
              </a:rPr>
              <a:t>».</a:t>
            </a:r>
            <a:endParaRPr lang="ru-RU" sz="1200" dirty="0">
              <a:solidFill>
                <a:srgbClr val="595959"/>
              </a:solidFill>
              <a:latin typeface="+mj-lt"/>
            </a:endParaRPr>
          </a:p>
          <a:p>
            <a:endParaRPr lang="ru-RU" sz="500" dirty="0">
              <a:solidFill>
                <a:srgbClr val="595959"/>
              </a:solidFill>
              <a:latin typeface="+mj-lt"/>
            </a:endParaRPr>
          </a:p>
          <a:p>
            <a:r>
              <a:rPr lang="ru-RU" sz="1200" b="1" dirty="0" smtClean="0">
                <a:solidFill>
                  <a:srgbClr val="595959"/>
                </a:solidFill>
                <a:latin typeface="+mj-lt"/>
              </a:rPr>
              <a:t>Конкурс проводился по двум номинациям:</a:t>
            </a:r>
            <a:endParaRPr lang="ru-RU" sz="1200" b="1" dirty="0">
              <a:solidFill>
                <a:srgbClr val="595959"/>
              </a:solidFill>
              <a:latin typeface="+mj-lt"/>
            </a:endParaRPr>
          </a:p>
          <a:p>
            <a:pPr marL="171450" indent="-171450">
              <a:buFont typeface="Arial" panose="020B0604020202020204" pitchFamily="34" charset="0"/>
              <a:buChar char="•"/>
            </a:pPr>
            <a:r>
              <a:rPr lang="ru-RU" sz="1200" dirty="0">
                <a:solidFill>
                  <a:srgbClr val="595959"/>
                </a:solidFill>
                <a:latin typeface="+mj-lt"/>
              </a:rPr>
              <a:t>Номинация «Перспектива социального франчайзинга» </a:t>
            </a:r>
            <a:r>
              <a:rPr lang="ru-RU" sz="1200" dirty="0" smtClean="0">
                <a:solidFill>
                  <a:srgbClr val="595959"/>
                </a:solidFill>
                <a:latin typeface="+mj-lt"/>
              </a:rPr>
              <a:t> - победителя определяет Экспертный совет конкурса. </a:t>
            </a:r>
          </a:p>
          <a:p>
            <a:r>
              <a:rPr lang="ru-RU" sz="1200" dirty="0">
                <a:solidFill>
                  <a:srgbClr val="595959"/>
                </a:solidFill>
                <a:latin typeface="+mj-lt"/>
              </a:rPr>
              <a:t>Лауреат - проект мастерских по ремонту инвалидных колясок «</a:t>
            </a:r>
            <a:r>
              <a:rPr lang="ru-RU" sz="1200" dirty="0" err="1">
                <a:solidFill>
                  <a:srgbClr val="595959"/>
                </a:solidFill>
                <a:latin typeface="+mj-lt"/>
              </a:rPr>
              <a:t>Обсервер</a:t>
            </a:r>
            <a:r>
              <a:rPr lang="ru-RU" sz="1200" dirty="0" smtClean="0">
                <a:solidFill>
                  <a:srgbClr val="595959"/>
                </a:solidFill>
                <a:latin typeface="+mj-lt"/>
              </a:rPr>
              <a:t>», </a:t>
            </a:r>
            <a:r>
              <a:rPr lang="ru-RU" sz="1200" dirty="0">
                <a:solidFill>
                  <a:srgbClr val="595959"/>
                </a:solidFill>
                <a:latin typeface="+mj-lt"/>
              </a:rPr>
              <a:t>Калининградская </a:t>
            </a:r>
            <a:r>
              <a:rPr lang="ru-RU" sz="1200" dirty="0" smtClean="0">
                <a:solidFill>
                  <a:srgbClr val="595959"/>
                </a:solidFill>
                <a:latin typeface="+mj-lt"/>
              </a:rPr>
              <a:t>область</a:t>
            </a:r>
            <a:endParaRPr lang="ru-RU" sz="1200" dirty="0">
              <a:solidFill>
                <a:srgbClr val="595959"/>
              </a:solidFill>
              <a:latin typeface="+mj-lt"/>
            </a:endParaRPr>
          </a:p>
          <a:p>
            <a:pPr marL="171450" indent="-171450">
              <a:buFont typeface="Arial" panose="020B0604020202020204" pitchFamily="34" charset="0"/>
              <a:buChar char="•"/>
            </a:pPr>
            <a:r>
              <a:rPr lang="ru-RU" sz="1200" dirty="0" smtClean="0">
                <a:solidFill>
                  <a:srgbClr val="595959"/>
                </a:solidFill>
                <a:latin typeface="+mj-lt"/>
              </a:rPr>
              <a:t>Номинация </a:t>
            </a:r>
            <a:r>
              <a:rPr lang="ru-RU" sz="1200" dirty="0">
                <a:solidFill>
                  <a:srgbClr val="595959"/>
                </a:solidFill>
                <a:latin typeface="+mj-lt"/>
              </a:rPr>
              <a:t>«Надежда социального франчайзинга</a:t>
            </a:r>
            <a:r>
              <a:rPr lang="ru-RU" sz="1200" dirty="0" smtClean="0">
                <a:solidFill>
                  <a:srgbClr val="595959"/>
                </a:solidFill>
                <a:latin typeface="+mj-lt"/>
              </a:rPr>
              <a:t>» - победителя определяют потенциальные </a:t>
            </a:r>
            <a:r>
              <a:rPr lang="ru-RU" sz="1200" dirty="0" err="1" smtClean="0">
                <a:solidFill>
                  <a:srgbClr val="595959"/>
                </a:solidFill>
                <a:latin typeface="+mj-lt"/>
              </a:rPr>
              <a:t>франчайзи</a:t>
            </a:r>
            <a:r>
              <a:rPr lang="ru-RU" sz="1200" dirty="0" smtClean="0">
                <a:solidFill>
                  <a:srgbClr val="595959"/>
                </a:solidFill>
                <a:latin typeface="+mj-lt"/>
              </a:rPr>
              <a:t> путем голосования</a:t>
            </a:r>
            <a:endParaRPr lang="en-US" sz="1200" dirty="0" smtClean="0">
              <a:solidFill>
                <a:srgbClr val="595959"/>
              </a:solidFill>
              <a:latin typeface="+mj-lt"/>
            </a:endParaRPr>
          </a:p>
          <a:p>
            <a:r>
              <a:rPr lang="en-US" sz="1200" dirty="0">
                <a:solidFill>
                  <a:srgbClr val="595959"/>
                </a:solidFill>
                <a:latin typeface="+mj-lt"/>
              </a:rPr>
              <a:t> </a:t>
            </a:r>
            <a:r>
              <a:rPr lang="en-US" sz="1200" dirty="0" smtClean="0">
                <a:solidFill>
                  <a:srgbClr val="595959"/>
                </a:solidFill>
                <a:latin typeface="+mj-lt"/>
              </a:rPr>
              <a:t>    </a:t>
            </a:r>
            <a:r>
              <a:rPr lang="ru-RU" sz="1200" dirty="0" smtClean="0">
                <a:solidFill>
                  <a:srgbClr val="595959"/>
                </a:solidFill>
                <a:latin typeface="+mj-lt"/>
              </a:rPr>
              <a:t>в социальных сетях.</a:t>
            </a:r>
          </a:p>
          <a:p>
            <a:r>
              <a:rPr lang="ru-RU" sz="1200" dirty="0">
                <a:solidFill>
                  <a:srgbClr val="595959"/>
                </a:solidFill>
                <a:latin typeface="+mj-lt"/>
              </a:rPr>
              <a:t>Лауреат - проект оздоровительных детских садов полного дня «Ступеньки», </a:t>
            </a:r>
            <a:r>
              <a:rPr lang="ru-RU" sz="1200" dirty="0" smtClean="0">
                <a:solidFill>
                  <a:srgbClr val="595959"/>
                </a:solidFill>
                <a:latin typeface="+mj-lt"/>
              </a:rPr>
              <a:t>Тюмень</a:t>
            </a:r>
          </a:p>
          <a:p>
            <a:endParaRPr lang="ru-RU" sz="500" dirty="0">
              <a:solidFill>
                <a:srgbClr val="595959"/>
              </a:solidFill>
              <a:latin typeface="+mj-lt"/>
            </a:endParaRPr>
          </a:p>
          <a:p>
            <a:pPr algn="just"/>
            <a:r>
              <a:rPr lang="ru-RU" sz="1200" dirty="0">
                <a:solidFill>
                  <a:srgbClr val="595959"/>
                </a:solidFill>
                <a:latin typeface="+mj-lt"/>
              </a:rPr>
              <a:t>Общее кол-во заявок - 68 заявок из 33 регионов</a:t>
            </a:r>
            <a:r>
              <a:rPr lang="ru-RU" sz="1200" dirty="0">
                <a:solidFill>
                  <a:srgbClr val="595959"/>
                </a:solidFill>
                <a:latin typeface="+mj-lt"/>
                <a:cs typeface="Arial" pitchFamily="34" charset="0"/>
              </a:rPr>
              <a:t>. </a:t>
            </a:r>
            <a:endParaRPr lang="ru-RU" sz="1200" dirty="0" smtClean="0">
              <a:solidFill>
                <a:srgbClr val="595959"/>
              </a:solidFill>
              <a:latin typeface="+mj-lt"/>
              <a:cs typeface="Arial" pitchFamily="34" charset="0"/>
            </a:endParaRPr>
          </a:p>
          <a:p>
            <a:pPr algn="just"/>
            <a:endParaRPr lang="ru-RU" sz="500" dirty="0" smtClean="0">
              <a:solidFill>
                <a:srgbClr val="595959"/>
              </a:solidFill>
              <a:latin typeface="+mj-lt"/>
              <a:cs typeface="Arial" pitchFamily="34" charset="0"/>
            </a:endParaRPr>
          </a:p>
          <a:p>
            <a:pPr algn="just"/>
            <a:r>
              <a:rPr lang="ru-RU" sz="1200" dirty="0" smtClean="0">
                <a:solidFill>
                  <a:srgbClr val="595959"/>
                </a:solidFill>
                <a:latin typeface="+mj-lt"/>
              </a:rPr>
              <a:t>Победитель </a:t>
            </a:r>
            <a:r>
              <a:rPr lang="ru-RU" sz="1200" dirty="0">
                <a:solidFill>
                  <a:srgbClr val="595959"/>
                </a:solidFill>
                <a:latin typeface="+mj-lt"/>
              </a:rPr>
              <a:t>в каждой из номинаций </a:t>
            </a:r>
            <a:r>
              <a:rPr lang="ru-RU" sz="1200" dirty="0" smtClean="0">
                <a:solidFill>
                  <a:srgbClr val="595959"/>
                </a:solidFill>
                <a:latin typeface="+mj-lt"/>
              </a:rPr>
              <a:t>получил </a:t>
            </a:r>
            <a:r>
              <a:rPr lang="ru-RU" sz="1200" dirty="0">
                <a:solidFill>
                  <a:srgbClr val="595959"/>
                </a:solidFill>
                <a:latin typeface="+mj-lt"/>
              </a:rPr>
              <a:t>возможность </a:t>
            </a:r>
            <a:r>
              <a:rPr lang="ru-RU" sz="1200" dirty="0" smtClean="0">
                <a:solidFill>
                  <a:srgbClr val="595959"/>
                </a:solidFill>
                <a:latin typeface="+mj-lt"/>
              </a:rPr>
              <a:t>бесплатно разработать </a:t>
            </a:r>
            <a:r>
              <a:rPr lang="ru-RU" sz="1200" dirty="0">
                <a:solidFill>
                  <a:srgbClr val="595959"/>
                </a:solidFill>
                <a:latin typeface="+mj-lt"/>
              </a:rPr>
              <a:t>социальную франшизу своего социального </a:t>
            </a:r>
            <a:r>
              <a:rPr lang="ru-RU" sz="1200" dirty="0" smtClean="0">
                <a:solidFill>
                  <a:srgbClr val="595959"/>
                </a:solidFill>
                <a:latin typeface="+mj-lt"/>
              </a:rPr>
              <a:t>предприятия. </a:t>
            </a:r>
            <a:endParaRPr lang="ru-RU" sz="1200" b="1" dirty="0">
              <a:solidFill>
                <a:srgbClr val="595959"/>
              </a:solidFill>
              <a:latin typeface="+mj-lt"/>
            </a:endParaRPr>
          </a:p>
        </p:txBody>
      </p:sp>
      <p:graphicFrame>
        <p:nvGraphicFramePr>
          <p:cNvPr id="11" name="Диаграмма 10"/>
          <p:cNvGraphicFramePr/>
          <p:nvPr>
            <p:extLst>
              <p:ext uri="{D42A27DB-BD31-4B8C-83A1-F6EECF244321}">
                <p14:modId xmlns:p14="http://schemas.microsoft.com/office/powerpoint/2010/main" val="201685183"/>
              </p:ext>
            </p:extLst>
          </p:nvPr>
        </p:nvGraphicFramePr>
        <p:xfrm>
          <a:off x="4448609" y="3016695"/>
          <a:ext cx="6296283" cy="3639408"/>
        </p:xfrm>
        <a:graphic>
          <a:graphicData uri="http://schemas.openxmlformats.org/drawingml/2006/chart">
            <c:chart xmlns:c="http://schemas.openxmlformats.org/drawingml/2006/chart" xmlns:r="http://schemas.openxmlformats.org/officeDocument/2006/relationships" r:id="rId5"/>
          </a:graphicData>
        </a:graphic>
      </p:graphicFrame>
      <p:sp>
        <p:nvSpPr>
          <p:cNvPr id="7" name="Прямоугольник 6"/>
          <p:cNvSpPr/>
          <p:nvPr/>
        </p:nvSpPr>
        <p:spPr>
          <a:xfrm>
            <a:off x="5025008" y="2896612"/>
            <a:ext cx="4464903" cy="307777"/>
          </a:xfrm>
          <a:prstGeom prst="rect">
            <a:avLst/>
          </a:prstGeom>
        </p:spPr>
        <p:txBody>
          <a:bodyPr wrap="square">
            <a:spAutoFit/>
          </a:bodyPr>
          <a:lstStyle/>
          <a:p>
            <a:pPr algn="ctr"/>
            <a:r>
              <a:rPr lang="ru-RU" sz="1400" b="1" dirty="0">
                <a:solidFill>
                  <a:srgbClr val="3F9176"/>
                </a:solidFill>
              </a:rPr>
              <a:t>Целевые группы, на которые направлен проект:</a:t>
            </a:r>
            <a:endParaRPr lang="ru-RU" sz="1400" dirty="0">
              <a:solidFill>
                <a:srgbClr val="3F9176"/>
              </a:solidFill>
            </a:endParaRPr>
          </a:p>
        </p:txBody>
      </p:sp>
      <p:sp>
        <p:nvSpPr>
          <p:cNvPr id="8" name="Прямоугольник 7"/>
          <p:cNvSpPr/>
          <p:nvPr/>
        </p:nvSpPr>
        <p:spPr>
          <a:xfrm>
            <a:off x="5025008" y="2896612"/>
            <a:ext cx="4471417" cy="3402333"/>
          </a:xfrm>
          <a:prstGeom prst="rect">
            <a:avLst/>
          </a:prstGeom>
          <a:noFill/>
          <a:ln w="15875">
            <a:solidFill>
              <a:srgbClr val="3F91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11952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she_nv\Desktop\Logo-fond_no_backgrau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495" y="848320"/>
            <a:ext cx="1593009" cy="617748"/>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416496" y="1856432"/>
            <a:ext cx="9073008" cy="430887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ru-RU" sz="1400" b="1" dirty="0" smtClean="0">
                <a:solidFill>
                  <a:schemeClr val="tx1">
                    <a:lumMod val="50000"/>
                    <a:lumOff val="50000"/>
                  </a:schemeClr>
                </a:solidFill>
                <a:latin typeface="+mj-lt"/>
              </a:rPr>
              <a:t>Адрес: г. Москва, ул. Знаменка, </a:t>
            </a:r>
            <a:r>
              <a:rPr lang="en-US" sz="1400" b="1" dirty="0" smtClean="0">
                <a:solidFill>
                  <a:schemeClr val="tx1">
                    <a:lumMod val="50000"/>
                    <a:lumOff val="50000"/>
                  </a:schemeClr>
                </a:solidFill>
                <a:latin typeface="+mj-lt"/>
              </a:rPr>
              <a:t> </a:t>
            </a:r>
            <a:r>
              <a:rPr lang="ru-RU" sz="1400" b="1" dirty="0" smtClean="0">
                <a:solidFill>
                  <a:schemeClr val="tx1">
                    <a:lumMod val="50000"/>
                    <a:lumOff val="50000"/>
                  </a:schemeClr>
                </a:solidFill>
                <a:latin typeface="+mj-lt"/>
              </a:rPr>
              <a:t>д. 8/13, стр. 2</a:t>
            </a:r>
          </a:p>
          <a:p>
            <a:pPr algn="ctr" fontAlgn="auto">
              <a:spcBef>
                <a:spcPts val="0"/>
              </a:spcBef>
              <a:spcAft>
                <a:spcPts val="0"/>
              </a:spcAft>
              <a:defRPr/>
            </a:pPr>
            <a:endParaRPr lang="en-US" sz="1400" b="1" dirty="0" smtClean="0">
              <a:solidFill>
                <a:schemeClr val="tx1">
                  <a:lumMod val="50000"/>
                  <a:lumOff val="50000"/>
                </a:schemeClr>
              </a:solidFill>
              <a:latin typeface="+mj-lt"/>
            </a:endParaRPr>
          </a:p>
          <a:p>
            <a:pPr algn="ctr" fontAlgn="auto">
              <a:spcBef>
                <a:spcPts val="0"/>
              </a:spcBef>
              <a:spcAft>
                <a:spcPts val="0"/>
              </a:spcAft>
              <a:defRPr/>
            </a:pPr>
            <a:r>
              <a:rPr lang="ru-RU" sz="1400" b="1" dirty="0" smtClean="0">
                <a:solidFill>
                  <a:schemeClr val="tx1">
                    <a:lumMod val="50000"/>
                    <a:lumOff val="50000"/>
                  </a:schemeClr>
                </a:solidFill>
                <a:latin typeface="+mj-lt"/>
              </a:rPr>
              <a:t>Тел.:  +7 (495) 780 </a:t>
            </a:r>
            <a:r>
              <a:rPr lang="en-US" sz="1400" b="1" dirty="0" smtClean="0">
                <a:solidFill>
                  <a:schemeClr val="tx1">
                    <a:lumMod val="50000"/>
                    <a:lumOff val="50000"/>
                  </a:schemeClr>
                </a:solidFill>
                <a:latin typeface="+mj-lt"/>
              </a:rPr>
              <a:t>-</a:t>
            </a:r>
            <a:r>
              <a:rPr lang="ru-RU" sz="1400" b="1" dirty="0" smtClean="0">
                <a:solidFill>
                  <a:schemeClr val="tx1">
                    <a:lumMod val="50000"/>
                    <a:lumOff val="50000"/>
                  </a:schemeClr>
                </a:solidFill>
                <a:latin typeface="+mj-lt"/>
              </a:rPr>
              <a:t>96</a:t>
            </a:r>
            <a:r>
              <a:rPr lang="en-US" sz="1400" b="1" dirty="0" smtClean="0">
                <a:solidFill>
                  <a:schemeClr val="tx1">
                    <a:lumMod val="50000"/>
                    <a:lumOff val="50000"/>
                  </a:schemeClr>
                </a:solidFill>
                <a:latin typeface="+mj-lt"/>
              </a:rPr>
              <a:t>-</a:t>
            </a:r>
            <a:r>
              <a:rPr lang="ru-RU" sz="1400" b="1" dirty="0" smtClean="0">
                <a:solidFill>
                  <a:schemeClr val="tx1">
                    <a:lumMod val="50000"/>
                    <a:lumOff val="50000"/>
                  </a:schemeClr>
                </a:solidFill>
                <a:latin typeface="+mj-lt"/>
              </a:rPr>
              <a:t> 71</a:t>
            </a:r>
          </a:p>
          <a:p>
            <a:pPr algn="ctr" fontAlgn="auto">
              <a:spcBef>
                <a:spcPts val="0"/>
              </a:spcBef>
              <a:spcAft>
                <a:spcPts val="0"/>
              </a:spcAft>
              <a:defRPr/>
            </a:pPr>
            <a:r>
              <a:rPr lang="ru-RU" sz="1400" b="1" dirty="0" smtClean="0">
                <a:solidFill>
                  <a:schemeClr val="tx1">
                    <a:lumMod val="50000"/>
                    <a:lumOff val="50000"/>
                  </a:schemeClr>
                </a:solidFill>
                <a:latin typeface="+mj-lt"/>
              </a:rPr>
              <a:t>Горячая линия: </a:t>
            </a:r>
            <a:r>
              <a:rPr lang="en-US" sz="1400" b="1" dirty="0" smtClean="0">
                <a:solidFill>
                  <a:schemeClr val="tx1">
                    <a:lumMod val="50000"/>
                    <a:lumOff val="50000"/>
                  </a:schemeClr>
                </a:solidFill>
                <a:latin typeface="+mj-lt"/>
              </a:rPr>
              <a:t> </a:t>
            </a:r>
            <a:r>
              <a:rPr lang="ru-RU" sz="1400" b="1" dirty="0" smtClean="0">
                <a:solidFill>
                  <a:schemeClr val="tx1">
                    <a:lumMod val="50000"/>
                    <a:lumOff val="50000"/>
                  </a:schemeClr>
                </a:solidFill>
                <a:latin typeface="+mj-lt"/>
              </a:rPr>
              <a:t>8 800 333 68 78</a:t>
            </a:r>
            <a:endParaRPr lang="en-US" sz="1400" b="1" dirty="0" smtClean="0">
              <a:solidFill>
                <a:schemeClr val="tx1">
                  <a:lumMod val="50000"/>
                  <a:lumOff val="50000"/>
                </a:schemeClr>
              </a:solidFill>
              <a:latin typeface="+mj-lt"/>
            </a:endParaRPr>
          </a:p>
          <a:p>
            <a:pPr algn="ctr" fontAlgn="auto">
              <a:spcBef>
                <a:spcPts val="0"/>
              </a:spcBef>
              <a:spcAft>
                <a:spcPts val="0"/>
              </a:spcAft>
              <a:defRPr/>
            </a:pPr>
            <a:r>
              <a:rPr lang="ru-RU" sz="1400" b="1" dirty="0" smtClean="0">
                <a:solidFill>
                  <a:schemeClr val="tx1">
                    <a:lumMod val="65000"/>
                    <a:lumOff val="35000"/>
                  </a:schemeClr>
                </a:solidFill>
                <a:latin typeface="Calibri Light" pitchFamily="34" charset="0"/>
              </a:rPr>
              <a:t>Региональный представитель в РО: Гусева </a:t>
            </a:r>
            <a:r>
              <a:rPr lang="ru-RU" sz="1400" b="1" dirty="0">
                <a:solidFill>
                  <a:schemeClr val="tx1">
                    <a:lumMod val="65000"/>
                    <a:lumOff val="35000"/>
                  </a:schemeClr>
                </a:solidFill>
                <a:latin typeface="Calibri Light" pitchFamily="34" charset="0"/>
              </a:rPr>
              <a:t>И</a:t>
            </a:r>
            <a:r>
              <a:rPr lang="ru-RU" sz="1400" b="1" dirty="0" smtClean="0">
                <a:solidFill>
                  <a:schemeClr val="tx1">
                    <a:lumMod val="65000"/>
                    <a:lumOff val="35000"/>
                  </a:schemeClr>
                </a:solidFill>
                <a:latin typeface="Calibri Light" pitchFamily="34" charset="0"/>
              </a:rPr>
              <a:t>рина 8 918 512 37 04, </a:t>
            </a:r>
            <a:r>
              <a:rPr lang="en-US" sz="1400" b="1" dirty="0" err="1" smtClean="0">
                <a:solidFill>
                  <a:schemeClr val="tx1">
                    <a:lumMod val="65000"/>
                    <a:lumOff val="35000"/>
                  </a:schemeClr>
                </a:solidFill>
                <a:latin typeface="Calibri Light" pitchFamily="34" charset="0"/>
              </a:rPr>
              <a:t>nb-fund.guseva@mail</a:t>
            </a:r>
            <a:r>
              <a:rPr lang="ru-RU" sz="1400" b="1" dirty="0" smtClean="0">
                <a:solidFill>
                  <a:schemeClr val="tx1">
                    <a:lumMod val="65000"/>
                    <a:lumOff val="35000"/>
                  </a:schemeClr>
                </a:solidFill>
                <a:latin typeface="Calibri Light" pitchFamily="34" charset="0"/>
              </a:rPr>
              <a:t>.</a:t>
            </a:r>
            <a:r>
              <a:rPr lang="en-US" sz="1400" b="1" smtClean="0">
                <a:solidFill>
                  <a:schemeClr val="tx1">
                    <a:lumMod val="65000"/>
                    <a:lumOff val="35000"/>
                  </a:schemeClr>
                </a:solidFill>
                <a:latin typeface="Calibri Light" pitchFamily="34" charset="0"/>
              </a:rPr>
              <a:t>ru</a:t>
            </a:r>
            <a:endParaRPr lang="ru-RU" sz="1400" b="1" dirty="0" smtClean="0">
              <a:solidFill>
                <a:schemeClr val="tx1">
                  <a:lumMod val="65000"/>
                  <a:lumOff val="35000"/>
                </a:schemeClr>
              </a:solidFill>
              <a:latin typeface="Calibri Light" pitchFamily="34" charset="0"/>
            </a:endParaRPr>
          </a:p>
          <a:p>
            <a:pPr algn="ctr" fontAlgn="auto">
              <a:spcBef>
                <a:spcPts val="0"/>
              </a:spcBef>
              <a:spcAft>
                <a:spcPts val="0"/>
              </a:spcAft>
              <a:defRPr/>
            </a:pPr>
            <a:endParaRPr lang="ru-RU" sz="1400" b="1" dirty="0">
              <a:solidFill>
                <a:schemeClr val="tx1">
                  <a:lumMod val="65000"/>
                  <a:lumOff val="35000"/>
                </a:schemeClr>
              </a:solidFill>
              <a:latin typeface="Calibri Light" pitchFamily="34" charset="0"/>
            </a:endParaRPr>
          </a:p>
          <a:p>
            <a:pPr algn="ctr" fontAlgn="auto">
              <a:spcBef>
                <a:spcPts val="0"/>
              </a:spcBef>
              <a:spcAft>
                <a:spcPts val="0"/>
              </a:spcAft>
              <a:defRPr/>
            </a:pPr>
            <a:endParaRPr lang="en-US" sz="1400" b="1" dirty="0">
              <a:solidFill>
                <a:schemeClr val="tx1">
                  <a:lumMod val="65000"/>
                  <a:lumOff val="35000"/>
                </a:schemeClr>
              </a:solidFill>
              <a:latin typeface="Calibri Light" pitchFamily="34" charset="0"/>
            </a:endParaRPr>
          </a:p>
          <a:p>
            <a:pPr algn="ctr"/>
            <a:r>
              <a:rPr lang="ru-RU" sz="1400" dirty="0">
                <a:solidFill>
                  <a:schemeClr val="tx1">
                    <a:lumMod val="65000"/>
                    <a:lumOff val="35000"/>
                  </a:schemeClr>
                </a:solidFill>
                <a:hlinkClick r:id="rId3"/>
              </a:rPr>
              <a:t>www.nb-fund.ru</a:t>
            </a:r>
            <a:r>
              <a:rPr lang="ru-RU" sz="1400" dirty="0">
                <a:solidFill>
                  <a:schemeClr val="tx1">
                    <a:lumMod val="65000"/>
                    <a:lumOff val="35000"/>
                  </a:schemeClr>
                </a:solidFill>
              </a:rPr>
              <a:t> – Фонд «Наше будущее»</a:t>
            </a:r>
          </a:p>
          <a:p>
            <a:pPr algn="ctr"/>
            <a:r>
              <a:rPr lang="ru-RU" sz="1400" dirty="0">
                <a:solidFill>
                  <a:schemeClr val="tx1">
                    <a:lumMod val="65000"/>
                    <a:lumOff val="35000"/>
                  </a:schemeClr>
                </a:solidFill>
                <a:hlinkClick r:id="rId4"/>
              </a:rPr>
              <a:t>www.impulsdobra.ru</a:t>
            </a:r>
            <a:r>
              <a:rPr lang="ru-RU" sz="1400" dirty="0">
                <a:solidFill>
                  <a:schemeClr val="tx1">
                    <a:lumMod val="65000"/>
                    <a:lumOff val="35000"/>
                  </a:schemeClr>
                </a:solidFill>
              </a:rPr>
              <a:t> – Ежегодная премия «Импульс добра»</a:t>
            </a:r>
          </a:p>
          <a:p>
            <a:pPr algn="ctr"/>
            <a:r>
              <a:rPr lang="ru-RU" sz="1400" dirty="0">
                <a:solidFill>
                  <a:schemeClr val="tx1">
                    <a:lumMod val="65000"/>
                    <a:lumOff val="35000"/>
                  </a:schemeClr>
                </a:solidFill>
                <a:hlinkClick r:id="rId3"/>
              </a:rPr>
              <a:t>www.lab-sp.ru</a:t>
            </a:r>
            <a:r>
              <a:rPr lang="ru-RU" sz="1400" dirty="0">
                <a:solidFill>
                  <a:schemeClr val="tx1">
                    <a:lumMod val="65000"/>
                    <a:lumOff val="35000"/>
                  </a:schemeClr>
                </a:solidFill>
              </a:rPr>
              <a:t> – Лаборатория социального </a:t>
            </a:r>
            <a:r>
              <a:rPr lang="ru-RU" sz="1400" dirty="0" smtClean="0">
                <a:solidFill>
                  <a:schemeClr val="tx1">
                    <a:lumMod val="65000"/>
                    <a:lumOff val="35000"/>
                  </a:schemeClr>
                </a:solidFill>
              </a:rPr>
              <a:t>предпринимательства</a:t>
            </a:r>
            <a:endParaRPr lang="ru-RU" sz="1400" dirty="0">
              <a:solidFill>
                <a:schemeClr val="tx1">
                  <a:lumMod val="65000"/>
                  <a:lumOff val="35000"/>
                </a:schemeClr>
              </a:solidFill>
            </a:endParaRPr>
          </a:p>
          <a:p>
            <a:pPr algn="ctr"/>
            <a:r>
              <a:rPr lang="ru-RU" sz="1400" dirty="0">
                <a:solidFill>
                  <a:schemeClr val="tx1">
                    <a:lumMod val="65000"/>
                    <a:lumOff val="35000"/>
                  </a:schemeClr>
                </a:solidFill>
                <a:hlinkClick r:id="rId3"/>
              </a:rPr>
              <a:t>www.sp-sert.ru</a:t>
            </a:r>
            <a:r>
              <a:rPr lang="ru-RU" sz="1400" dirty="0">
                <a:solidFill>
                  <a:schemeClr val="tx1">
                    <a:lumMod val="65000"/>
                    <a:lumOff val="35000"/>
                  </a:schemeClr>
                </a:solidFill>
              </a:rPr>
              <a:t> – Сертификация социальных </a:t>
            </a:r>
            <a:r>
              <a:rPr lang="ru-RU" sz="1400" dirty="0" smtClean="0">
                <a:solidFill>
                  <a:schemeClr val="tx1">
                    <a:lumMod val="65000"/>
                    <a:lumOff val="35000"/>
                  </a:schemeClr>
                </a:solidFill>
              </a:rPr>
              <a:t>предприятий</a:t>
            </a:r>
            <a:endParaRPr lang="ru-RU" sz="1400" dirty="0">
              <a:solidFill>
                <a:schemeClr val="tx1">
                  <a:lumMod val="65000"/>
                  <a:lumOff val="35000"/>
                </a:schemeClr>
              </a:solidFill>
            </a:endParaRPr>
          </a:p>
          <a:p>
            <a:pPr algn="ctr"/>
            <a:r>
              <a:rPr lang="ru-RU" sz="1400" dirty="0" smtClean="0">
                <a:solidFill>
                  <a:schemeClr val="tx1">
                    <a:lumMod val="65000"/>
                    <a:lumOff val="35000"/>
                  </a:schemeClr>
                </a:solidFill>
                <a:hlinkClick r:id="rId5"/>
              </a:rPr>
              <a:t>konkurs.nb-fund.ru</a:t>
            </a:r>
            <a:r>
              <a:rPr lang="ru-RU" sz="1400" dirty="0" smtClean="0">
                <a:solidFill>
                  <a:schemeClr val="tx1">
                    <a:lumMod val="65000"/>
                    <a:lumOff val="35000"/>
                  </a:schemeClr>
                </a:solidFill>
              </a:rPr>
              <a:t> </a:t>
            </a:r>
            <a:r>
              <a:rPr lang="ru-RU" sz="1400" dirty="0">
                <a:solidFill>
                  <a:schemeClr val="tx1">
                    <a:lumMod val="65000"/>
                    <a:lumOff val="35000"/>
                  </a:schemeClr>
                </a:solidFill>
              </a:rPr>
              <a:t>– Всероссийский конкурс проектов «Социальный предприниматель</a:t>
            </a:r>
            <a:r>
              <a:rPr lang="ru-RU" sz="1400" dirty="0" smtClean="0">
                <a:solidFill>
                  <a:schemeClr val="tx1">
                    <a:lumMod val="65000"/>
                    <a:lumOff val="35000"/>
                  </a:schemeClr>
                </a:solidFill>
              </a:rPr>
              <a:t>»</a:t>
            </a:r>
          </a:p>
          <a:p>
            <a:pPr algn="ctr"/>
            <a:r>
              <a:rPr lang="en-US" sz="1400" dirty="0" smtClean="0">
                <a:solidFill>
                  <a:schemeClr val="tx1">
                    <a:lumMod val="65000"/>
                    <a:lumOff val="35000"/>
                  </a:schemeClr>
                </a:solidFill>
                <a:hlinkClick r:id="rId6"/>
              </a:rPr>
              <a:t>invest.nb-fund.ru</a:t>
            </a:r>
            <a:r>
              <a:rPr lang="ru-RU" sz="1400" dirty="0">
                <a:solidFill>
                  <a:schemeClr val="tx1">
                    <a:lumMod val="65000"/>
                    <a:lumOff val="35000"/>
                  </a:schemeClr>
                </a:solidFill>
              </a:rPr>
              <a:t> – </a:t>
            </a:r>
            <a:r>
              <a:rPr lang="ru-RU" sz="1400" dirty="0" smtClean="0">
                <a:solidFill>
                  <a:schemeClr val="tx1">
                    <a:lumMod val="65000"/>
                    <a:lumOff val="35000"/>
                  </a:schemeClr>
                </a:solidFill>
              </a:rPr>
              <a:t>Конкурс </a:t>
            </a:r>
            <a:r>
              <a:rPr lang="ru-RU" sz="1400" dirty="0">
                <a:solidFill>
                  <a:schemeClr val="tx1">
                    <a:lumMod val="65000"/>
                    <a:lumOff val="35000"/>
                  </a:schemeClr>
                </a:solidFill>
              </a:rPr>
              <a:t>«Прямые инвестиции в социальное предпринимательство»</a:t>
            </a:r>
            <a:endParaRPr lang="ru-RU" sz="1400" dirty="0" smtClean="0">
              <a:solidFill>
                <a:schemeClr val="tx1">
                  <a:lumMod val="65000"/>
                  <a:lumOff val="35000"/>
                </a:schemeClr>
              </a:solidFill>
            </a:endParaRPr>
          </a:p>
          <a:p>
            <a:pPr algn="ctr"/>
            <a:r>
              <a:rPr lang="ru-RU" sz="1400" dirty="0" smtClean="0">
                <a:solidFill>
                  <a:schemeClr val="tx1">
                    <a:lumMod val="65000"/>
                    <a:lumOff val="35000"/>
                  </a:schemeClr>
                </a:solidFill>
                <a:hlinkClick r:id="rId7"/>
              </a:rPr>
              <a:t>www.rus-sp.ru</a:t>
            </a:r>
            <a:r>
              <a:rPr lang="ru-RU" sz="1400" dirty="0" smtClean="0">
                <a:solidFill>
                  <a:schemeClr val="tx1">
                    <a:lumMod val="65000"/>
                    <a:lumOff val="35000"/>
                  </a:schemeClr>
                </a:solidFill>
              </a:rPr>
              <a:t> </a:t>
            </a:r>
            <a:r>
              <a:rPr lang="ru-RU" sz="1400" dirty="0">
                <a:solidFill>
                  <a:schemeClr val="tx1">
                    <a:lumMod val="65000"/>
                    <a:lumOff val="35000"/>
                  </a:schemeClr>
                </a:solidFill>
              </a:rPr>
              <a:t>– «Больше, чем покупка!»</a:t>
            </a:r>
          </a:p>
          <a:p>
            <a:pPr algn="ctr"/>
            <a:r>
              <a:rPr lang="ru-RU" sz="1400" dirty="0">
                <a:solidFill>
                  <a:schemeClr val="tx1">
                    <a:lumMod val="65000"/>
                    <a:lumOff val="35000"/>
                  </a:schemeClr>
                </a:solidFill>
                <a:hlinkClick r:id="rId8"/>
              </a:rPr>
              <a:t>www.nb-forum.ru</a:t>
            </a:r>
            <a:r>
              <a:rPr lang="ru-RU" sz="1400" dirty="0">
                <a:solidFill>
                  <a:schemeClr val="tx1">
                    <a:lumMod val="65000"/>
                    <a:lumOff val="35000"/>
                  </a:schemeClr>
                </a:solidFill>
              </a:rPr>
              <a:t> – Информационно-аналитический портал «Новый бизнес: социальное предпринимательство»</a:t>
            </a:r>
          </a:p>
          <a:p>
            <a:pPr algn="ctr" fontAlgn="auto">
              <a:spcBef>
                <a:spcPts val="0"/>
              </a:spcBef>
              <a:spcAft>
                <a:spcPts val="0"/>
              </a:spcAft>
              <a:defRPr/>
            </a:pPr>
            <a:r>
              <a:rPr lang="ru-RU" sz="1600" b="1" dirty="0" smtClean="0">
                <a:solidFill>
                  <a:schemeClr val="tx1">
                    <a:lumMod val="50000"/>
                    <a:lumOff val="50000"/>
                  </a:schemeClr>
                </a:solidFill>
                <a:latin typeface="Calibri Light" pitchFamily="34" charset="0"/>
              </a:rPr>
              <a:t> </a:t>
            </a:r>
            <a:endParaRPr lang="en-US" sz="1600" b="1" dirty="0" smtClean="0">
              <a:solidFill>
                <a:schemeClr val="tx1">
                  <a:lumMod val="50000"/>
                  <a:lumOff val="50000"/>
                </a:schemeClr>
              </a:solidFill>
              <a:latin typeface="Calibri Light" pitchFamily="34" charset="0"/>
            </a:endParaRPr>
          </a:p>
          <a:p>
            <a:pPr algn="ctr" fontAlgn="auto">
              <a:spcBef>
                <a:spcPts val="0"/>
              </a:spcBef>
              <a:spcAft>
                <a:spcPts val="0"/>
              </a:spcAft>
              <a:defRPr/>
            </a:pPr>
            <a:endParaRPr lang="ru-RU" sz="1600" b="1" dirty="0" smtClean="0">
              <a:solidFill>
                <a:schemeClr val="tx1">
                  <a:lumMod val="50000"/>
                  <a:lumOff val="50000"/>
                </a:schemeClr>
              </a:solidFill>
              <a:latin typeface="Calibri Light" pitchFamily="34" charset="0"/>
            </a:endParaRPr>
          </a:p>
          <a:p>
            <a:pPr algn="ctr" fontAlgn="auto">
              <a:spcBef>
                <a:spcPts val="0"/>
              </a:spcBef>
              <a:spcAft>
                <a:spcPts val="0"/>
              </a:spcAft>
              <a:defRPr/>
            </a:pPr>
            <a:endParaRPr lang="ru-RU" sz="1600" b="1" dirty="0">
              <a:solidFill>
                <a:schemeClr val="tx1">
                  <a:lumMod val="50000"/>
                  <a:lumOff val="50000"/>
                </a:schemeClr>
              </a:solidFill>
              <a:latin typeface="Calibri Light" pitchFamily="34" charset="0"/>
            </a:endParaRPr>
          </a:p>
          <a:p>
            <a:pPr algn="ctr" fontAlgn="auto">
              <a:spcBef>
                <a:spcPts val="0"/>
              </a:spcBef>
              <a:spcAft>
                <a:spcPts val="0"/>
              </a:spcAft>
              <a:defRPr/>
            </a:pPr>
            <a:endParaRPr lang="ru-RU" sz="1600" b="1" dirty="0">
              <a:solidFill>
                <a:schemeClr val="tx1">
                  <a:lumMod val="50000"/>
                  <a:lumOff val="50000"/>
                </a:schemeClr>
              </a:solidFill>
              <a:latin typeface="Calibri Light" pitchFamily="34" charset="0"/>
            </a:endParaRPr>
          </a:p>
        </p:txBody>
      </p:sp>
      <p:sp>
        <p:nvSpPr>
          <p:cNvPr id="4" name="Прямоугольник 3"/>
          <p:cNvSpPr/>
          <p:nvPr/>
        </p:nvSpPr>
        <p:spPr>
          <a:xfrm>
            <a:off x="4010561" y="819918"/>
            <a:ext cx="1738216" cy="769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71222" y="764704"/>
            <a:ext cx="1686633" cy="787156"/>
          </a:xfrm>
          <a:prstGeom prst="rect">
            <a:avLst/>
          </a:prstGeom>
        </p:spPr>
      </p:pic>
    </p:spTree>
    <p:extLst>
      <p:ext uri="{BB962C8B-B14F-4D97-AF65-F5344CB8AC3E}">
        <p14:creationId xmlns:p14="http://schemas.microsoft.com/office/powerpoint/2010/main" val="2676627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9"/>
          <p:cNvSpPr>
            <a:spLocks noGrp="1"/>
          </p:cNvSpPr>
          <p:nvPr>
            <p:ph type="sldNum" sz="quarter" idx="12"/>
          </p:nvPr>
        </p:nvSpPr>
        <p:spPr>
          <a:xfrm>
            <a:off x="9361203" y="6693275"/>
            <a:ext cx="416333" cy="365125"/>
          </a:xfrm>
        </p:spPr>
        <p:txBody>
          <a:bodyPr/>
          <a:lstStyle/>
          <a:p>
            <a:fld id="{68F5DC80-0BD5-485E-A2E4-A1FCEF0C5E6C}" type="slidenum">
              <a:rPr lang="ru-RU" smtClean="0">
                <a:solidFill>
                  <a:prstClr val="black">
                    <a:tint val="75000"/>
                  </a:prstClr>
                </a:solidFill>
              </a:rPr>
              <a:pPr/>
              <a:t>2</a:t>
            </a:fld>
            <a:endParaRPr lang="ru-RU">
              <a:solidFill>
                <a:prstClr val="black">
                  <a:tint val="75000"/>
                </a:prstClr>
              </a:solidFill>
            </a:endParaRPr>
          </a:p>
        </p:txBody>
      </p:sp>
      <p:sp>
        <p:nvSpPr>
          <p:cNvPr id="16" name="Прямоугольник 15"/>
          <p:cNvSpPr/>
          <p:nvPr/>
        </p:nvSpPr>
        <p:spPr>
          <a:xfrm>
            <a:off x="275877" y="1231724"/>
            <a:ext cx="9552840" cy="523220"/>
          </a:xfrm>
          <a:prstGeom prst="rect">
            <a:avLst/>
          </a:prstGeom>
        </p:spPr>
        <p:txBody>
          <a:bodyPr wrap="square">
            <a:spAutoFit/>
          </a:bodyPr>
          <a:lstStyle/>
          <a:p>
            <a:pPr>
              <a:defRPr/>
            </a:pPr>
            <a:r>
              <a:rPr lang="ru-RU" sz="1400" dirty="0" smtClean="0">
                <a:solidFill>
                  <a:prstClr val="black">
                    <a:lumMod val="65000"/>
                    <a:lumOff val="35000"/>
                  </a:prstClr>
                </a:solidFill>
                <a:ea typeface="Calibri" panose="020F0502020204030204" pitchFamily="34" charset="0"/>
                <a:cs typeface="Times New Roman" pitchFamily="18" charset="0"/>
              </a:rPr>
              <a:t>Фонд «Наше будущее» — первая организация, системно </a:t>
            </a:r>
            <a:r>
              <a:rPr lang="ru-RU" sz="1400" b="1" dirty="0" smtClean="0">
                <a:solidFill>
                  <a:srgbClr val="3F8F74"/>
                </a:solidFill>
                <a:ea typeface="Calibri" panose="020F0502020204030204" pitchFamily="34" charset="0"/>
                <a:cs typeface="Times New Roman" pitchFamily="18" charset="0"/>
              </a:rPr>
              <a:t>развивающая социальное предпринимательство в России.</a:t>
            </a:r>
            <a:endParaRPr lang="ru-RU" sz="1400" b="1" dirty="0" smtClean="0">
              <a:solidFill>
                <a:srgbClr val="3F8F74"/>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sz="1400" dirty="0" smtClean="0">
              <a:solidFill>
                <a:prstClr val="black"/>
              </a:solidFill>
            </a:endParaRPr>
          </a:p>
        </p:txBody>
      </p:sp>
      <p:sp>
        <p:nvSpPr>
          <p:cNvPr id="18" name="Прямоугольник 27"/>
          <p:cNvSpPr>
            <a:spLocks noChangeArrowheads="1"/>
          </p:cNvSpPr>
          <p:nvPr/>
        </p:nvSpPr>
        <p:spPr bwMode="auto">
          <a:xfrm>
            <a:off x="275877" y="2114805"/>
            <a:ext cx="9480832" cy="523220"/>
          </a:xfrm>
          <a:prstGeom prst="rect">
            <a:avLst/>
          </a:prstGeom>
          <a:noFill/>
          <a:ln w="9525">
            <a:noFill/>
            <a:miter lim="800000"/>
            <a:headEnd/>
            <a:tailEnd/>
          </a:ln>
        </p:spPr>
        <p:txBody>
          <a:bodyPr wrap="square">
            <a:spAutoFit/>
          </a:bodyPr>
          <a:lstStyle/>
          <a:p>
            <a:r>
              <a:rPr lang="ru-RU" sz="1400" b="1" dirty="0" smtClean="0">
                <a:solidFill>
                  <a:srgbClr val="3F8F74"/>
                </a:solidFill>
                <a:ea typeface="Calibri" panose="020F0502020204030204" pitchFamily="34" charset="0"/>
                <a:cs typeface="Times New Roman" pitchFamily="18" charset="0"/>
              </a:rPr>
              <a:t>Миссия Фонда </a:t>
            </a:r>
            <a:r>
              <a:rPr lang="ru-RU" sz="1400" dirty="0" smtClean="0">
                <a:solidFill>
                  <a:srgbClr val="3F8F74"/>
                </a:solidFill>
                <a:ea typeface="Calibri" panose="020F0502020204030204" pitchFamily="34" charset="0"/>
                <a:cs typeface="Times New Roman" pitchFamily="18" charset="0"/>
              </a:rPr>
              <a:t>— </a:t>
            </a:r>
            <a:r>
              <a:rPr lang="ru-RU" sz="1400" dirty="0" smtClean="0">
                <a:solidFill>
                  <a:schemeClr val="tx1">
                    <a:lumMod val="65000"/>
                    <a:lumOff val="35000"/>
                  </a:schemeClr>
                </a:solidFill>
                <a:ea typeface="Calibri" panose="020F0502020204030204" pitchFamily="34" charset="0"/>
                <a:cs typeface="Times New Roman" pitchFamily="18" charset="0"/>
              </a:rPr>
              <a:t>выступать в качестве катализатора позитивных социальных изменений в  российском обществе.</a:t>
            </a:r>
          </a:p>
          <a:p>
            <a:r>
              <a:rPr lang="ru-RU" sz="1400" dirty="0" smtClean="0">
                <a:solidFill>
                  <a:schemeClr val="tx1">
                    <a:lumMod val="65000"/>
                    <a:lumOff val="35000"/>
                  </a:schemeClr>
                </a:solidFill>
                <a:ea typeface="Calibri" panose="020F0502020204030204" pitchFamily="34" charset="0"/>
                <a:cs typeface="Times New Roman" pitchFamily="18" charset="0"/>
              </a:rPr>
              <a:t> </a:t>
            </a:r>
          </a:p>
        </p:txBody>
      </p:sp>
      <p:sp>
        <p:nvSpPr>
          <p:cNvPr id="22" name="Прямоугольник 21"/>
          <p:cNvSpPr/>
          <p:nvPr/>
        </p:nvSpPr>
        <p:spPr>
          <a:xfrm>
            <a:off x="275877" y="1493334"/>
            <a:ext cx="9007590" cy="307777"/>
          </a:xfrm>
          <a:prstGeom prst="rect">
            <a:avLst/>
          </a:prstGeom>
        </p:spPr>
        <p:txBody>
          <a:bodyPr wrap="square">
            <a:spAutoFit/>
          </a:bodyPr>
          <a:lstStyle/>
          <a:p>
            <a:pPr>
              <a:defRPr/>
            </a:pPr>
            <a:r>
              <a:rPr lang="ru-RU" sz="1400" dirty="0" smtClean="0">
                <a:solidFill>
                  <a:prstClr val="black">
                    <a:lumMod val="65000"/>
                    <a:lumOff val="35000"/>
                  </a:prstClr>
                </a:solidFill>
                <a:ea typeface="Calibri" panose="020F0502020204030204" pitchFamily="34" charset="0"/>
                <a:cs typeface="Times New Roman" pitchFamily="18" charset="0"/>
              </a:rPr>
              <a:t>Фонд создан в </a:t>
            </a:r>
            <a:r>
              <a:rPr lang="ru-RU" sz="1400" b="1" dirty="0" smtClean="0">
                <a:solidFill>
                  <a:srgbClr val="3F8F74"/>
                </a:solidFill>
                <a:ea typeface="Calibri" panose="020F0502020204030204" pitchFamily="34" charset="0"/>
                <a:cs typeface="Times New Roman" pitchFamily="18" charset="0"/>
              </a:rPr>
              <a:t>2007 году </a:t>
            </a:r>
            <a:r>
              <a:rPr lang="ru-RU" sz="1400" dirty="0" smtClean="0">
                <a:solidFill>
                  <a:prstClr val="black">
                    <a:lumMod val="65000"/>
                    <a:lumOff val="35000"/>
                  </a:prstClr>
                </a:solidFill>
                <a:ea typeface="Calibri" panose="020F0502020204030204" pitchFamily="34" charset="0"/>
                <a:cs typeface="Times New Roman" pitchFamily="18" charset="0"/>
              </a:rPr>
              <a:t>по инициативе российского бизнесмена </a:t>
            </a:r>
            <a:r>
              <a:rPr lang="ru-RU" sz="1400" b="1" dirty="0" smtClean="0">
                <a:solidFill>
                  <a:srgbClr val="3F8F74"/>
                </a:solidFill>
                <a:ea typeface="Calibri" panose="020F0502020204030204" pitchFamily="34" charset="0"/>
                <a:cs typeface="Times New Roman" pitchFamily="18" charset="0"/>
              </a:rPr>
              <a:t>Вагита Алекперова</a:t>
            </a:r>
            <a:r>
              <a:rPr lang="ru-RU" sz="1400" dirty="0" smtClean="0">
                <a:solidFill>
                  <a:srgbClr val="3F8F74"/>
                </a:solidFill>
                <a:ea typeface="Calibri" panose="020F0502020204030204" pitchFamily="34" charset="0"/>
                <a:cs typeface="Times New Roman" pitchFamily="18" charset="0"/>
              </a:rPr>
              <a:t>.</a:t>
            </a:r>
            <a:endParaRPr lang="ru-RU" sz="1400" dirty="0" smtClean="0">
              <a:solidFill>
                <a:srgbClr val="3F8F74"/>
              </a:solidFill>
            </a:endParaRPr>
          </a:p>
        </p:txBody>
      </p:sp>
      <p:sp>
        <p:nvSpPr>
          <p:cNvPr id="23" name="Rectangle 1"/>
          <p:cNvSpPr>
            <a:spLocks noChangeArrowheads="1"/>
          </p:cNvSpPr>
          <p:nvPr/>
        </p:nvSpPr>
        <p:spPr bwMode="auto">
          <a:xfrm>
            <a:off x="275877" y="1801111"/>
            <a:ext cx="8964683"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228600" algn="l"/>
              </a:tabLst>
            </a:pPr>
            <a:r>
              <a:rPr lang="ru-RU" sz="1400" dirty="0" smtClean="0">
                <a:solidFill>
                  <a:prstClr val="black">
                    <a:lumMod val="65000"/>
                    <a:lumOff val="35000"/>
                  </a:prstClr>
                </a:solidFill>
                <a:ea typeface="Calibri" panose="020F0502020204030204" pitchFamily="34" charset="0"/>
                <a:cs typeface="Times New Roman" pitchFamily="18" charset="0"/>
              </a:rPr>
              <a:t>Фонд стал первой российской организацией, которая входит в </a:t>
            </a:r>
            <a:r>
              <a:rPr lang="ru-RU" sz="1400" b="1" dirty="0" smtClean="0">
                <a:solidFill>
                  <a:srgbClr val="3F8F74"/>
                </a:solidFill>
                <a:ea typeface="Calibri" panose="020F0502020204030204" pitchFamily="34" charset="0"/>
                <a:cs typeface="Times New Roman" pitchFamily="18" charset="0"/>
              </a:rPr>
              <a:t>Глобальную сеть социальных инвесторов</a:t>
            </a:r>
            <a:r>
              <a:rPr lang="en-US" sz="1400" b="1" dirty="0">
                <a:solidFill>
                  <a:srgbClr val="3F8F74"/>
                </a:solidFill>
                <a:ea typeface="Calibri" panose="020F0502020204030204" pitchFamily="34" charset="0"/>
                <a:cs typeface="Times New Roman" pitchFamily="18" charset="0"/>
              </a:rPr>
              <a:t>.</a:t>
            </a:r>
            <a:endParaRPr lang="ru-RU" sz="1400" b="1" dirty="0" smtClean="0">
              <a:solidFill>
                <a:srgbClr val="3F8F74"/>
              </a:solidFill>
              <a:ea typeface="Calibri" panose="020F0502020204030204" pitchFamily="34" charset="0"/>
              <a:cs typeface="Times New Roman" pitchFamily="18" charset="0"/>
            </a:endParaRPr>
          </a:p>
        </p:txBody>
      </p:sp>
      <p:sp>
        <p:nvSpPr>
          <p:cNvPr id="9" name="Прямоугольник 8"/>
          <p:cNvSpPr/>
          <p:nvPr/>
        </p:nvSpPr>
        <p:spPr>
          <a:xfrm>
            <a:off x="2144688" y="354142"/>
            <a:ext cx="9217024" cy="353943"/>
          </a:xfrm>
          <a:prstGeom prst="rect">
            <a:avLst/>
          </a:prstGeom>
        </p:spPr>
        <p:txBody>
          <a:bodyPr wrap="square">
            <a:spAutoFit/>
          </a:bodyPr>
          <a:lstStyle/>
          <a:p>
            <a:pPr marL="180000">
              <a:defRPr/>
            </a:pPr>
            <a:r>
              <a:rPr lang="ru-RU" sz="1700" dirty="0">
                <a:solidFill>
                  <a:prstClr val="white"/>
                </a:solidFill>
              </a:rPr>
              <a:t>О ФОНДЕ РЕГИОНАЛЬНЫХ СОЦИАЛЬНЫХ ПРОГРАММ «НАШЕ БУДУЩЕЕ»</a:t>
            </a:r>
          </a:p>
        </p:txBody>
      </p:sp>
      <p:sp>
        <p:nvSpPr>
          <p:cNvPr id="15" name="Прямоугольник 14"/>
          <p:cNvSpPr/>
          <p:nvPr/>
        </p:nvSpPr>
        <p:spPr>
          <a:xfrm>
            <a:off x="2350451" y="3265231"/>
            <a:ext cx="1648275" cy="736584"/>
          </a:xfrm>
          <a:prstGeom prst="rect">
            <a:avLst/>
          </a:prstGeom>
          <a:solidFill>
            <a:srgbClr val="3F8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9" name="Прямоугольник 18"/>
          <p:cNvSpPr/>
          <p:nvPr/>
        </p:nvSpPr>
        <p:spPr>
          <a:xfrm>
            <a:off x="5722730" y="3243988"/>
            <a:ext cx="1631726" cy="7365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0" name="TextBox 19"/>
          <p:cNvSpPr txBox="1"/>
          <p:nvPr/>
        </p:nvSpPr>
        <p:spPr>
          <a:xfrm>
            <a:off x="2460014" y="3510412"/>
            <a:ext cx="1440160" cy="246221"/>
          </a:xfrm>
          <a:prstGeom prst="rect">
            <a:avLst/>
          </a:prstGeom>
          <a:noFill/>
        </p:spPr>
        <p:txBody>
          <a:bodyPr wrap="square" rtlCol="0">
            <a:spAutoFit/>
          </a:bodyPr>
          <a:lstStyle/>
          <a:p>
            <a:pPr algn="ctr"/>
            <a:r>
              <a:rPr lang="ru-RU" sz="1000" b="1" cap="all" dirty="0" smtClean="0">
                <a:solidFill>
                  <a:prstClr val="white"/>
                </a:solidFill>
              </a:rPr>
              <a:t>Бизнес</a:t>
            </a:r>
            <a:endParaRPr lang="ru-RU" sz="1000" b="1" cap="all" dirty="0">
              <a:solidFill>
                <a:prstClr val="white"/>
              </a:solidFill>
            </a:endParaRPr>
          </a:p>
        </p:txBody>
      </p:sp>
      <p:sp>
        <p:nvSpPr>
          <p:cNvPr id="21" name="TextBox 20"/>
          <p:cNvSpPr txBox="1"/>
          <p:nvPr/>
        </p:nvSpPr>
        <p:spPr>
          <a:xfrm>
            <a:off x="5682265" y="3523031"/>
            <a:ext cx="1768658" cy="246221"/>
          </a:xfrm>
          <a:prstGeom prst="rect">
            <a:avLst/>
          </a:prstGeom>
          <a:noFill/>
        </p:spPr>
        <p:txBody>
          <a:bodyPr wrap="square" rtlCol="0">
            <a:spAutoFit/>
          </a:bodyPr>
          <a:lstStyle/>
          <a:p>
            <a:pPr algn="ctr"/>
            <a:r>
              <a:rPr lang="ru-RU" sz="1000" b="1" cap="all" dirty="0" smtClean="0">
                <a:solidFill>
                  <a:prstClr val="white"/>
                </a:solidFill>
              </a:rPr>
              <a:t>благотворительность</a:t>
            </a:r>
            <a:endParaRPr lang="ru-RU" sz="1000" b="1" cap="all" dirty="0">
              <a:solidFill>
                <a:prstClr val="white"/>
              </a:solidFill>
            </a:endParaRPr>
          </a:p>
        </p:txBody>
      </p:sp>
      <p:sp>
        <p:nvSpPr>
          <p:cNvPr id="25" name="TextBox 38"/>
          <p:cNvSpPr txBox="1"/>
          <p:nvPr/>
        </p:nvSpPr>
        <p:spPr>
          <a:xfrm>
            <a:off x="318547" y="4866912"/>
            <a:ext cx="2700300"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1400" dirty="0" smtClean="0">
                <a:solidFill>
                  <a:prstClr val="black">
                    <a:lumMod val="65000"/>
                    <a:lumOff val="35000"/>
                  </a:prstClr>
                </a:solidFill>
              </a:rPr>
              <a:t>социальное воздействие</a:t>
            </a:r>
            <a:endParaRPr lang="ru-RU" sz="1400" dirty="0">
              <a:solidFill>
                <a:prstClr val="black">
                  <a:lumMod val="65000"/>
                  <a:lumOff val="35000"/>
                </a:prstClr>
              </a:solidFill>
            </a:endParaRPr>
          </a:p>
        </p:txBody>
      </p:sp>
      <p:sp>
        <p:nvSpPr>
          <p:cNvPr id="26" name="TextBox 39"/>
          <p:cNvSpPr txBox="1"/>
          <p:nvPr/>
        </p:nvSpPr>
        <p:spPr>
          <a:xfrm>
            <a:off x="6766847" y="4866912"/>
            <a:ext cx="3204356"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smtClean="0">
                <a:solidFill>
                  <a:prstClr val="black">
                    <a:lumMod val="65000"/>
                    <a:lumOff val="35000"/>
                  </a:prstClr>
                </a:solidFill>
              </a:rPr>
              <a:t>предпринимательский подход</a:t>
            </a:r>
            <a:endParaRPr lang="ru-RU" sz="1400" dirty="0">
              <a:solidFill>
                <a:prstClr val="black">
                  <a:lumMod val="65000"/>
                  <a:lumOff val="35000"/>
                </a:prstClr>
              </a:solidFill>
            </a:endParaRPr>
          </a:p>
        </p:txBody>
      </p:sp>
      <p:sp>
        <p:nvSpPr>
          <p:cNvPr id="27" name="TextBox 40"/>
          <p:cNvSpPr txBox="1"/>
          <p:nvPr/>
        </p:nvSpPr>
        <p:spPr>
          <a:xfrm>
            <a:off x="1074631" y="5820166"/>
            <a:ext cx="1944216"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1400" dirty="0" err="1" smtClean="0">
                <a:solidFill>
                  <a:prstClr val="black">
                    <a:lumMod val="65000"/>
                    <a:lumOff val="35000"/>
                  </a:prstClr>
                </a:solidFill>
              </a:rPr>
              <a:t>инновационность</a:t>
            </a:r>
            <a:endParaRPr lang="ru-RU" sz="1400" dirty="0">
              <a:solidFill>
                <a:prstClr val="black">
                  <a:lumMod val="65000"/>
                  <a:lumOff val="35000"/>
                </a:prstClr>
              </a:solidFill>
            </a:endParaRPr>
          </a:p>
        </p:txBody>
      </p:sp>
      <p:sp>
        <p:nvSpPr>
          <p:cNvPr id="28" name="TextBox 41"/>
          <p:cNvSpPr txBox="1"/>
          <p:nvPr/>
        </p:nvSpPr>
        <p:spPr>
          <a:xfrm>
            <a:off x="6766847" y="5820166"/>
            <a:ext cx="1944216"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err="1" smtClean="0">
                <a:solidFill>
                  <a:prstClr val="black">
                    <a:lumMod val="65000"/>
                    <a:lumOff val="35000"/>
                  </a:prstClr>
                </a:solidFill>
              </a:rPr>
              <a:t>тиражируемость</a:t>
            </a:r>
            <a:endParaRPr lang="ru-RU" sz="1400" dirty="0">
              <a:solidFill>
                <a:prstClr val="black">
                  <a:lumMod val="65000"/>
                  <a:lumOff val="35000"/>
                </a:prstClr>
              </a:solidFill>
            </a:endParaRPr>
          </a:p>
        </p:txBody>
      </p:sp>
      <p:sp>
        <p:nvSpPr>
          <p:cNvPr id="29" name="TextBox 42"/>
          <p:cNvSpPr txBox="1"/>
          <p:nvPr/>
        </p:nvSpPr>
        <p:spPr>
          <a:xfrm>
            <a:off x="6766847" y="5361040"/>
            <a:ext cx="1944216"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400" dirty="0" smtClean="0">
                <a:solidFill>
                  <a:prstClr val="black">
                    <a:lumMod val="65000"/>
                    <a:lumOff val="35000"/>
                  </a:prstClr>
                </a:solidFill>
              </a:rPr>
              <a:t>самоокупаемость</a:t>
            </a:r>
            <a:endParaRPr lang="ru-RU" sz="1400" dirty="0">
              <a:solidFill>
                <a:prstClr val="black">
                  <a:lumMod val="65000"/>
                  <a:lumOff val="35000"/>
                </a:prstClr>
              </a:solidFill>
            </a:endParaRPr>
          </a:p>
        </p:txBody>
      </p:sp>
      <p:sp>
        <p:nvSpPr>
          <p:cNvPr id="30" name="TextBox 43"/>
          <p:cNvSpPr txBox="1"/>
          <p:nvPr/>
        </p:nvSpPr>
        <p:spPr>
          <a:xfrm>
            <a:off x="282543" y="5361040"/>
            <a:ext cx="2736304" cy="307777"/>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ru-RU" sz="1400" dirty="0" smtClean="0">
                <a:solidFill>
                  <a:prstClr val="black">
                    <a:lumMod val="65000"/>
                    <a:lumOff val="35000"/>
                  </a:prstClr>
                </a:solidFill>
              </a:rPr>
              <a:t>финансовая устойчивость</a:t>
            </a:r>
            <a:endParaRPr lang="ru-RU" sz="1400" dirty="0">
              <a:solidFill>
                <a:prstClr val="black">
                  <a:lumMod val="65000"/>
                  <a:lumOff val="35000"/>
                </a:prstClr>
              </a:solidFill>
            </a:endParaRPr>
          </a:p>
        </p:txBody>
      </p:sp>
      <p:sp>
        <p:nvSpPr>
          <p:cNvPr id="31" name="TextBox 30"/>
          <p:cNvSpPr txBox="1"/>
          <p:nvPr/>
        </p:nvSpPr>
        <p:spPr>
          <a:xfrm>
            <a:off x="3706508" y="4371911"/>
            <a:ext cx="2294067" cy="369332"/>
          </a:xfrm>
          <a:prstGeom prst="rect">
            <a:avLst/>
          </a:prstGeom>
          <a:solidFill>
            <a:srgbClr val="00B050"/>
          </a:solidFill>
          <a:ln>
            <a:noFill/>
          </a:ln>
        </p:spPr>
        <p:txBody>
          <a:bodyPr wrap="square" rtlCol="0">
            <a:spAutoFit/>
          </a:bodyPr>
          <a:lstStyle/>
          <a:p>
            <a:pPr algn="ctr"/>
            <a:endParaRPr lang="ru-RU" b="1" dirty="0">
              <a:solidFill>
                <a:prstClr val="white"/>
              </a:solidFill>
            </a:endParaRPr>
          </a:p>
        </p:txBody>
      </p:sp>
      <p:cxnSp>
        <p:nvCxnSpPr>
          <p:cNvPr id="32" name="Прямая соединительная линия 31"/>
          <p:cNvCxnSpPr>
            <a:stCxn id="31" idx="1"/>
          </p:cNvCxnSpPr>
          <p:nvPr/>
        </p:nvCxnSpPr>
        <p:spPr>
          <a:xfrm flipH="1">
            <a:off x="3274459" y="4556577"/>
            <a:ext cx="432049" cy="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6411533" y="4556577"/>
            <a:ext cx="0" cy="247382"/>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3274459" y="4556577"/>
            <a:ext cx="0" cy="247382"/>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35" name="Прямоугольник 34"/>
          <p:cNvSpPr/>
          <p:nvPr/>
        </p:nvSpPr>
        <p:spPr>
          <a:xfrm>
            <a:off x="3994539" y="3039002"/>
            <a:ext cx="1728191" cy="1119832"/>
          </a:xfrm>
          <a:prstGeom prst="rect">
            <a:avLst/>
          </a:prstGeom>
          <a:solidFill>
            <a:srgbClr val="00B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6" name="TextBox 35"/>
          <p:cNvSpPr txBox="1"/>
          <p:nvPr/>
        </p:nvSpPr>
        <p:spPr>
          <a:xfrm>
            <a:off x="3743853" y="3360829"/>
            <a:ext cx="2229562" cy="461665"/>
          </a:xfrm>
          <a:prstGeom prst="rect">
            <a:avLst/>
          </a:prstGeom>
          <a:noFill/>
        </p:spPr>
        <p:txBody>
          <a:bodyPr wrap="square" rtlCol="0">
            <a:spAutoFit/>
          </a:bodyPr>
          <a:lstStyle/>
          <a:p>
            <a:pPr algn="ctr"/>
            <a:r>
              <a:rPr lang="ru-RU" sz="1200" b="1" cap="all" dirty="0" smtClean="0">
                <a:solidFill>
                  <a:prstClr val="white"/>
                </a:solidFill>
              </a:rPr>
              <a:t>СОЦИАЛЬНОЕ ПРЕДПРИНИМАТЕЛЬСТВО</a:t>
            </a:r>
            <a:endParaRPr lang="ru-RU" sz="1200" b="1" cap="all" dirty="0">
              <a:solidFill>
                <a:prstClr val="white"/>
              </a:solidFill>
            </a:endParaRPr>
          </a:p>
        </p:txBody>
      </p:sp>
      <p:sp>
        <p:nvSpPr>
          <p:cNvPr id="37" name="TextBox 36"/>
          <p:cNvSpPr txBox="1"/>
          <p:nvPr/>
        </p:nvSpPr>
        <p:spPr>
          <a:xfrm>
            <a:off x="4138555" y="4399423"/>
            <a:ext cx="1440160" cy="307777"/>
          </a:xfrm>
          <a:prstGeom prst="rect">
            <a:avLst/>
          </a:prstGeom>
          <a:noFill/>
        </p:spPr>
        <p:txBody>
          <a:bodyPr wrap="square" rtlCol="0">
            <a:spAutoFit/>
          </a:bodyPr>
          <a:lstStyle/>
          <a:p>
            <a:pPr algn="ctr"/>
            <a:r>
              <a:rPr lang="ru-RU" sz="1400" cap="all" dirty="0" smtClean="0">
                <a:solidFill>
                  <a:prstClr val="white"/>
                </a:solidFill>
              </a:rPr>
              <a:t>критерии</a:t>
            </a:r>
            <a:endParaRPr lang="ru-RU" sz="1400" cap="all" dirty="0">
              <a:solidFill>
                <a:prstClr val="white"/>
              </a:solidFill>
            </a:endParaRPr>
          </a:p>
        </p:txBody>
      </p:sp>
      <p:cxnSp>
        <p:nvCxnSpPr>
          <p:cNvPr id="38" name="Прямая соединительная линия 37"/>
          <p:cNvCxnSpPr/>
          <p:nvPr/>
        </p:nvCxnSpPr>
        <p:spPr>
          <a:xfrm flipH="1">
            <a:off x="5980829" y="4553311"/>
            <a:ext cx="432049" cy="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4858635" y="4140582"/>
            <a:ext cx="0" cy="247382"/>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pic>
        <p:nvPicPr>
          <p:cNvPr id="40" name="Picture 2" descr="W:\презентация о фонде\слайды\элементы\лампа.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0353" y="5774272"/>
            <a:ext cx="387354" cy="3873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W:\презентация о фонде\слайды\элементы\люди.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4672" y="4819885"/>
            <a:ext cx="355976" cy="35597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W:\презентация о фонде\слайды\элементы\сейф.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4672" y="5332461"/>
            <a:ext cx="379828" cy="37982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W:\презентация о фонде\слайды\элементы\тираж.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8439" y="5820166"/>
            <a:ext cx="346984" cy="34698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W:\презентация о фонде\слайды\элементы\цикл.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6044" y="5319877"/>
            <a:ext cx="358154" cy="35815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W:\презентация о фонде\слайды\элементы\график.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7945" y="4789127"/>
            <a:ext cx="397478" cy="397478"/>
          </a:xfrm>
          <a:prstGeom prst="rect">
            <a:avLst/>
          </a:prstGeom>
          <a:noFill/>
          <a:extLst>
            <a:ext uri="{909E8E84-426E-40DD-AFC4-6F175D3DCCD1}">
              <a14:hiddenFill xmlns:a14="http://schemas.microsoft.com/office/drawing/2010/main">
                <a:solidFill>
                  <a:srgbClr val="FFFFFF"/>
                </a:solidFill>
              </a14:hiddenFill>
            </a:ext>
          </a:extLst>
        </p:spPr>
      </p:pic>
      <p:sp>
        <p:nvSpPr>
          <p:cNvPr id="48" name="Прямоугольник 47"/>
          <p:cNvSpPr/>
          <p:nvPr/>
        </p:nvSpPr>
        <p:spPr>
          <a:xfrm>
            <a:off x="406472" y="267816"/>
            <a:ext cx="1378175" cy="60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6" name="Рисунок 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7135" y="212602"/>
            <a:ext cx="1337276" cy="624110"/>
          </a:xfrm>
          <a:prstGeom prst="rect">
            <a:avLst/>
          </a:prstGeom>
        </p:spPr>
      </p:pic>
    </p:spTree>
    <p:extLst>
      <p:ext uri="{BB962C8B-B14F-4D97-AF65-F5344CB8AC3E}">
        <p14:creationId xmlns:p14="http://schemas.microsoft.com/office/powerpoint/2010/main" val="420670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9"/>
          <p:cNvSpPr>
            <a:spLocks noGrp="1"/>
          </p:cNvSpPr>
          <p:nvPr>
            <p:ph type="sldNum" sz="quarter" idx="12"/>
          </p:nvPr>
        </p:nvSpPr>
        <p:spPr/>
        <p:txBody>
          <a:bodyPr/>
          <a:lstStyle/>
          <a:p>
            <a:fld id="{68F5DC80-0BD5-485E-A2E4-A1FCEF0C5E6C}" type="slidenum">
              <a:rPr lang="ru-RU" smtClean="0">
                <a:solidFill>
                  <a:prstClr val="black">
                    <a:tint val="75000"/>
                  </a:prstClr>
                </a:solidFill>
              </a:rPr>
              <a:pPr/>
              <a:t>3</a:t>
            </a:fld>
            <a:endParaRPr lang="ru-RU">
              <a:solidFill>
                <a:prstClr val="black">
                  <a:tint val="75000"/>
                </a:prstClr>
              </a:solidFill>
            </a:endParaRPr>
          </a:p>
        </p:txBody>
      </p:sp>
      <p:sp>
        <p:nvSpPr>
          <p:cNvPr id="20" name="Прямоугольник 19"/>
          <p:cNvSpPr/>
          <p:nvPr/>
        </p:nvSpPr>
        <p:spPr>
          <a:xfrm>
            <a:off x="2181220" y="360961"/>
            <a:ext cx="7514906" cy="353943"/>
          </a:xfrm>
          <a:prstGeom prst="rect">
            <a:avLst/>
          </a:prstGeom>
        </p:spPr>
        <p:txBody>
          <a:bodyPr wrap="square">
            <a:spAutoFit/>
          </a:bodyPr>
          <a:lstStyle/>
          <a:p>
            <a:pPr marL="180000"/>
            <a:r>
              <a:rPr lang="ru-RU" sz="1700" cap="all" dirty="0">
                <a:solidFill>
                  <a:prstClr val="white"/>
                </a:solidFill>
              </a:rPr>
              <a:t>ВСЕРОССИЙСКИЙ КОНКУРС ПРОЕКТОВ «СОЦИАЛЬНЫЙ ПРЕДПРИНИМАТЕЛЬ» </a:t>
            </a:r>
            <a:endParaRPr lang="ru-RU" sz="1700" dirty="0">
              <a:solidFill>
                <a:prstClr val="white"/>
              </a:solidFill>
            </a:endParaRPr>
          </a:p>
        </p:txBody>
      </p:sp>
      <p:sp>
        <p:nvSpPr>
          <p:cNvPr id="36" name="Прямоугольник 35"/>
          <p:cNvSpPr/>
          <p:nvPr/>
        </p:nvSpPr>
        <p:spPr>
          <a:xfrm>
            <a:off x="406472" y="267816"/>
            <a:ext cx="1378175" cy="60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7" name="Рисунок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35" y="212602"/>
            <a:ext cx="1337276" cy="62411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551" y="4028495"/>
            <a:ext cx="1175328" cy="1770739"/>
          </a:xfrm>
          <a:prstGeom prst="rect">
            <a:avLst/>
          </a:prstGeom>
        </p:spPr>
      </p:pic>
      <p:pic>
        <p:nvPicPr>
          <p:cNvPr id="14" name="Рисунок 13"/>
          <p:cNvPicPr>
            <a:picLocks noChangeAspect="1"/>
          </p:cNvPicPr>
          <p:nvPr/>
        </p:nvPicPr>
        <p:blipFill rotWithShape="1">
          <a:blip r:embed="rId5" cstate="print">
            <a:extLst>
              <a:ext uri="{28A0092B-C50C-407E-A947-70E740481C1C}">
                <a14:useLocalDpi xmlns:a14="http://schemas.microsoft.com/office/drawing/2010/main" val="0"/>
              </a:ext>
            </a:extLst>
          </a:blip>
          <a:srcRect l="15208" r="7855"/>
          <a:stretch/>
        </p:blipFill>
        <p:spPr>
          <a:xfrm>
            <a:off x="2309102" y="4023950"/>
            <a:ext cx="1800000" cy="1775284"/>
          </a:xfrm>
          <a:prstGeom prst="rect">
            <a:avLst/>
          </a:prstGeom>
        </p:spPr>
      </p:pic>
      <p:pic>
        <p:nvPicPr>
          <p:cNvPr id="16" name="Рисунок 15"/>
          <p:cNvPicPr>
            <a:picLocks noChangeAspect="1"/>
          </p:cNvPicPr>
          <p:nvPr/>
        </p:nvPicPr>
        <p:blipFill rotWithShape="1">
          <a:blip r:embed="rId6" cstate="print">
            <a:extLst>
              <a:ext uri="{28A0092B-C50C-407E-A947-70E740481C1C}">
                <a14:useLocalDpi xmlns:a14="http://schemas.microsoft.com/office/drawing/2010/main" val="0"/>
              </a:ext>
            </a:extLst>
          </a:blip>
          <a:srcRect r="18886"/>
          <a:stretch/>
        </p:blipFill>
        <p:spPr>
          <a:xfrm>
            <a:off x="4193325" y="4023950"/>
            <a:ext cx="2232248" cy="1775284"/>
          </a:xfrm>
          <a:prstGeom prst="rect">
            <a:avLst/>
          </a:prstGeom>
        </p:spPr>
      </p:pic>
      <p:pic>
        <p:nvPicPr>
          <p:cNvPr id="17" name="Рисунок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9796" y="4029125"/>
            <a:ext cx="2633575" cy="1755716"/>
          </a:xfrm>
          <a:prstGeom prst="rect">
            <a:avLst/>
          </a:prstGeom>
        </p:spPr>
      </p:pic>
      <p:sp>
        <p:nvSpPr>
          <p:cNvPr id="42" name="Прямоугольник 27"/>
          <p:cNvSpPr>
            <a:spLocks noChangeArrowheads="1"/>
          </p:cNvSpPr>
          <p:nvPr/>
        </p:nvSpPr>
        <p:spPr bwMode="auto">
          <a:xfrm>
            <a:off x="992560" y="3132657"/>
            <a:ext cx="8150811" cy="800219"/>
          </a:xfrm>
          <a:prstGeom prst="rect">
            <a:avLst/>
          </a:prstGeom>
          <a:noFill/>
          <a:ln w="9525">
            <a:noFill/>
            <a:miter lim="800000"/>
            <a:headEnd/>
            <a:tailEnd/>
          </a:ln>
        </p:spPr>
        <p:txBody>
          <a:bodyPr wrap="square">
            <a:spAutoFit/>
          </a:bodyPr>
          <a:lstStyle/>
          <a:p>
            <a:r>
              <a:rPr lang="ru-RU" sz="1400" b="1" dirty="0" smtClean="0">
                <a:solidFill>
                  <a:schemeClr val="tx1">
                    <a:lumMod val="65000"/>
                    <a:lumOff val="35000"/>
                  </a:schemeClr>
                </a:solidFill>
                <a:ea typeface="Calibri" panose="020F0502020204030204" pitchFamily="34" charset="0"/>
                <a:cs typeface="Times New Roman" pitchFamily="18" charset="0"/>
              </a:rPr>
              <a:t>Наиболее активные регионы по подаче заявок:</a:t>
            </a:r>
          </a:p>
          <a:p>
            <a:r>
              <a:rPr lang="ru-RU" sz="1400" dirty="0" smtClean="0">
                <a:solidFill>
                  <a:schemeClr val="tx1">
                    <a:lumMod val="65000"/>
                    <a:lumOff val="35000"/>
                  </a:schemeClr>
                </a:solidFill>
                <a:ea typeface="Calibri" panose="020F0502020204030204" pitchFamily="34" charset="0"/>
                <a:cs typeface="Times New Roman" pitchFamily="18" charset="0"/>
              </a:rPr>
              <a:t>Москва и область, Свердловская область, Вологодская область, республика Татарстан, Пермский край. </a:t>
            </a:r>
          </a:p>
          <a:p>
            <a:r>
              <a:rPr lang="ru-RU" b="1" dirty="0" smtClean="0">
                <a:solidFill>
                  <a:srgbClr val="00B050"/>
                </a:solidFill>
                <a:ea typeface="Calibri" panose="020F0502020204030204" pitchFamily="34" charset="0"/>
                <a:cs typeface="Times New Roman" pitchFamily="18" charset="0"/>
              </a:rPr>
              <a:t>Организационно-правовая форма более 30 % поддержанных проектов - НКО</a:t>
            </a:r>
          </a:p>
        </p:txBody>
      </p:sp>
      <p:grpSp>
        <p:nvGrpSpPr>
          <p:cNvPr id="43" name="Группа 42"/>
          <p:cNvGrpSpPr/>
          <p:nvPr/>
        </p:nvGrpSpPr>
        <p:grpSpPr>
          <a:xfrm>
            <a:off x="848544" y="1268760"/>
            <a:ext cx="8208912" cy="1584176"/>
            <a:chOff x="920552" y="1556792"/>
            <a:chExt cx="8352928" cy="1584176"/>
          </a:xfrm>
        </p:grpSpPr>
        <p:grpSp>
          <p:nvGrpSpPr>
            <p:cNvPr id="44" name="Группа 43"/>
            <p:cNvGrpSpPr/>
            <p:nvPr/>
          </p:nvGrpSpPr>
          <p:grpSpPr>
            <a:xfrm>
              <a:off x="7387282" y="1556792"/>
              <a:ext cx="1886198" cy="1571266"/>
              <a:chOff x="6909179" y="1655937"/>
              <a:chExt cx="1886198" cy="1571266"/>
            </a:xfrm>
          </p:grpSpPr>
          <p:grpSp>
            <p:nvGrpSpPr>
              <p:cNvPr id="75" name="Группа 74"/>
              <p:cNvGrpSpPr/>
              <p:nvPr/>
            </p:nvGrpSpPr>
            <p:grpSpPr>
              <a:xfrm>
                <a:off x="7224111" y="1655937"/>
                <a:ext cx="1571266" cy="1571266"/>
                <a:chOff x="6609184" y="1635255"/>
                <a:chExt cx="1571266" cy="1571266"/>
              </a:xfrm>
            </p:grpSpPr>
            <p:pic>
              <p:nvPicPr>
                <p:cNvPr id="77" name="Picture 2" descr="W:\презентация о фонде\слайды\элементы\квадрат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9184" y="1635255"/>
                  <a:ext cx="1571266" cy="1571266"/>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6765384" y="1676486"/>
                  <a:ext cx="1229855" cy="338554"/>
                </a:xfrm>
                <a:prstGeom prst="rect">
                  <a:avLst/>
                </a:prstGeom>
                <a:noFill/>
                <a:ln>
                  <a:noFill/>
                </a:ln>
              </p:spPr>
              <p:txBody>
                <a:bodyPr wrap="square" rtlCol="0">
                  <a:spAutoFit/>
                </a:bodyPr>
                <a:lstStyle/>
                <a:p>
                  <a:pPr algn="ctr">
                    <a:defRPr/>
                  </a:pPr>
                  <a:r>
                    <a:rPr lang="ru-RU" sz="1600" b="1" kern="0" dirty="0" smtClean="0">
                      <a:solidFill>
                        <a:srgbClr val="92D050"/>
                      </a:solidFill>
                    </a:rPr>
                    <a:t>в</a:t>
                  </a:r>
                </a:p>
              </p:txBody>
            </p:sp>
            <p:sp>
              <p:nvSpPr>
                <p:cNvPr id="79" name="Прямоугольник 78"/>
                <p:cNvSpPr/>
                <p:nvPr/>
              </p:nvSpPr>
              <p:spPr>
                <a:xfrm>
                  <a:off x="7004254" y="1966771"/>
                  <a:ext cx="704039" cy="707886"/>
                </a:xfrm>
                <a:prstGeom prst="rect">
                  <a:avLst/>
                </a:prstGeom>
              </p:spPr>
              <p:txBody>
                <a:bodyPr wrap="none">
                  <a:spAutoFit/>
                </a:bodyPr>
                <a:lstStyle/>
                <a:p>
                  <a:r>
                    <a:rPr lang="ru-RU" sz="4000" b="1" kern="0" dirty="0" smtClean="0">
                      <a:solidFill>
                        <a:prstClr val="white"/>
                      </a:solidFill>
                    </a:rPr>
                    <a:t>4</a:t>
                  </a:r>
                  <a:r>
                    <a:rPr lang="en-US" sz="4000" b="1" kern="0" dirty="0" smtClean="0">
                      <a:solidFill>
                        <a:prstClr val="white"/>
                      </a:solidFill>
                    </a:rPr>
                    <a:t>9</a:t>
                  </a:r>
                  <a:endParaRPr lang="ru-RU" sz="4000" dirty="0">
                    <a:solidFill>
                      <a:prstClr val="white"/>
                    </a:solidFill>
                  </a:endParaRPr>
                </a:p>
              </p:txBody>
            </p:sp>
            <p:sp>
              <p:nvSpPr>
                <p:cNvPr id="80" name="Прямоугольник 79"/>
                <p:cNvSpPr/>
                <p:nvPr/>
              </p:nvSpPr>
              <p:spPr>
                <a:xfrm>
                  <a:off x="6942324" y="2511826"/>
                  <a:ext cx="898003" cy="307777"/>
                </a:xfrm>
                <a:prstGeom prst="rect">
                  <a:avLst/>
                </a:prstGeom>
              </p:spPr>
              <p:txBody>
                <a:bodyPr wrap="none">
                  <a:spAutoFit/>
                </a:bodyPr>
                <a:lstStyle/>
                <a:p>
                  <a:r>
                    <a:rPr lang="ru-RU" sz="1400" b="1" kern="0" dirty="0" smtClean="0">
                      <a:solidFill>
                        <a:prstClr val="white"/>
                      </a:solidFill>
                    </a:rPr>
                    <a:t>регионах</a:t>
                  </a:r>
                  <a:endParaRPr lang="ru-RU" sz="1400" dirty="0">
                    <a:solidFill>
                      <a:prstClr val="white"/>
                    </a:solidFill>
                  </a:endParaRPr>
                </a:p>
              </p:txBody>
            </p:sp>
          </p:grpSp>
          <p:pic>
            <p:nvPicPr>
              <p:cNvPr id="76" name="Picture 5" descr="W:\презентация о фонде\слайды\элементы\2\место.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09179" y="2167441"/>
                <a:ext cx="648072" cy="6480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 name="Группа 47"/>
            <p:cNvGrpSpPr/>
            <p:nvPr/>
          </p:nvGrpSpPr>
          <p:grpSpPr>
            <a:xfrm>
              <a:off x="920552" y="1556792"/>
              <a:ext cx="1805197" cy="1571266"/>
              <a:chOff x="848544" y="1529655"/>
              <a:chExt cx="1805197" cy="1571266"/>
            </a:xfrm>
          </p:grpSpPr>
          <p:pic>
            <p:nvPicPr>
              <p:cNvPr id="70" name="Picture 2" descr="W:\презентация о фонде\слайды\элементы\квадрат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475" y="1529655"/>
                <a:ext cx="1571266" cy="1571266"/>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1172580" y="2473732"/>
                <a:ext cx="1404156" cy="523220"/>
              </a:xfrm>
              <a:prstGeom prst="rect">
                <a:avLst/>
              </a:prstGeom>
              <a:noFill/>
            </p:spPr>
            <p:txBody>
              <a:bodyPr wrap="square" rtlCol="0">
                <a:spAutoFit/>
              </a:bodyPr>
              <a:lstStyle/>
              <a:p>
                <a:pPr algn="ctr">
                  <a:defRPr/>
                </a:pPr>
                <a:r>
                  <a:rPr lang="en-US" sz="1400" b="1" kern="0" dirty="0" smtClean="0">
                    <a:solidFill>
                      <a:prstClr val="white"/>
                    </a:solidFill>
                  </a:rPr>
                  <a:t> </a:t>
                </a:r>
                <a:r>
                  <a:rPr lang="ru-RU" sz="1400" b="1" kern="0" dirty="0" smtClean="0">
                    <a:solidFill>
                      <a:prstClr val="white"/>
                    </a:solidFill>
                  </a:rPr>
                  <a:t>лет</a:t>
                </a:r>
              </a:p>
              <a:p>
                <a:pPr algn="ctr">
                  <a:defRPr/>
                </a:pPr>
                <a:r>
                  <a:rPr lang="ru-RU" sz="1400" b="1" kern="0" dirty="0" smtClean="0">
                    <a:solidFill>
                      <a:prstClr val="white"/>
                    </a:solidFill>
                  </a:rPr>
                  <a:t>работы</a:t>
                </a:r>
                <a:endParaRPr lang="ru-RU" sz="1400" kern="0" dirty="0" smtClean="0">
                  <a:solidFill>
                    <a:prstClr val="white"/>
                  </a:solidFill>
                </a:endParaRPr>
              </a:p>
            </p:txBody>
          </p:sp>
          <p:sp>
            <p:nvSpPr>
              <p:cNvPr id="72" name="TextBox 71"/>
              <p:cNvSpPr txBox="1"/>
              <p:nvPr/>
            </p:nvSpPr>
            <p:spPr>
              <a:xfrm>
                <a:off x="1600145" y="1578278"/>
                <a:ext cx="472535" cy="338554"/>
              </a:xfrm>
              <a:prstGeom prst="rect">
                <a:avLst/>
              </a:prstGeom>
              <a:noFill/>
            </p:spPr>
            <p:txBody>
              <a:bodyPr wrap="square" rtlCol="0">
                <a:spAutoFit/>
              </a:bodyPr>
              <a:lstStyle/>
              <a:p>
                <a:pPr algn="ctr">
                  <a:defRPr/>
                </a:pPr>
                <a:r>
                  <a:rPr lang="ru-RU" sz="1600" b="1" kern="0" dirty="0" smtClean="0">
                    <a:solidFill>
                      <a:srgbClr val="92D050"/>
                    </a:solidFill>
                  </a:rPr>
                  <a:t>за</a:t>
                </a:r>
              </a:p>
            </p:txBody>
          </p:sp>
          <p:sp>
            <p:nvSpPr>
              <p:cNvPr id="73" name="Прямоугольник 72"/>
              <p:cNvSpPr/>
              <p:nvPr/>
            </p:nvSpPr>
            <p:spPr>
              <a:xfrm>
                <a:off x="1172581" y="1929026"/>
                <a:ext cx="1404156" cy="707886"/>
              </a:xfrm>
              <a:prstGeom prst="rect">
                <a:avLst/>
              </a:prstGeom>
            </p:spPr>
            <p:txBody>
              <a:bodyPr wrap="square">
                <a:spAutoFit/>
              </a:bodyPr>
              <a:lstStyle/>
              <a:p>
                <a:pPr algn="ctr"/>
                <a:r>
                  <a:rPr lang="en-US" sz="4000" b="1" kern="0" dirty="0" smtClean="0">
                    <a:solidFill>
                      <a:prstClr val="white"/>
                    </a:solidFill>
                  </a:rPr>
                  <a:t>10</a:t>
                </a:r>
                <a:endParaRPr lang="ru-RU" sz="4000" dirty="0">
                  <a:solidFill>
                    <a:prstClr val="white"/>
                  </a:solidFill>
                </a:endParaRPr>
              </a:p>
            </p:txBody>
          </p:sp>
          <p:pic>
            <p:nvPicPr>
              <p:cNvPr id="74" name="Picture 6" descr="W:\презентация о фонде\слайды\элементы\2\часы.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8544" y="2030779"/>
                <a:ext cx="606133" cy="6061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Группа 48"/>
            <p:cNvGrpSpPr/>
            <p:nvPr/>
          </p:nvGrpSpPr>
          <p:grpSpPr>
            <a:xfrm>
              <a:off x="3008784" y="1556792"/>
              <a:ext cx="1924998" cy="1571266"/>
              <a:chOff x="2799068" y="1844824"/>
              <a:chExt cx="1924998" cy="1571266"/>
            </a:xfrm>
          </p:grpSpPr>
          <p:grpSp>
            <p:nvGrpSpPr>
              <p:cNvPr id="64" name="Группа 63"/>
              <p:cNvGrpSpPr/>
              <p:nvPr/>
            </p:nvGrpSpPr>
            <p:grpSpPr>
              <a:xfrm>
                <a:off x="3152800" y="1844824"/>
                <a:ext cx="1571266" cy="1571266"/>
                <a:chOff x="3080792" y="1655937"/>
                <a:chExt cx="1571266" cy="1571266"/>
              </a:xfrm>
            </p:grpSpPr>
            <p:pic>
              <p:nvPicPr>
                <p:cNvPr id="66" name="Picture 2" descr="W:\презентация о фонде\слайды\элементы\квадрат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0792" y="1655937"/>
                  <a:ext cx="1571266" cy="1571266"/>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3244183" y="1708200"/>
                  <a:ext cx="1229855" cy="307777"/>
                </a:xfrm>
                <a:prstGeom prst="rect">
                  <a:avLst/>
                </a:prstGeom>
                <a:noFill/>
                <a:ln>
                  <a:noFill/>
                </a:ln>
              </p:spPr>
              <p:txBody>
                <a:bodyPr wrap="square" rtlCol="0">
                  <a:spAutoFit/>
                </a:bodyPr>
                <a:lstStyle/>
                <a:p>
                  <a:pPr algn="ctr">
                    <a:defRPr/>
                  </a:pPr>
                  <a:r>
                    <a:rPr lang="ru-RU" sz="1400" b="1" kern="0" dirty="0" smtClean="0">
                      <a:solidFill>
                        <a:srgbClr val="92D050"/>
                      </a:solidFill>
                    </a:rPr>
                    <a:t>поддержано</a:t>
                  </a:r>
                </a:p>
              </p:txBody>
            </p:sp>
            <p:sp>
              <p:nvSpPr>
                <p:cNvPr id="68" name="Прямоугольник 67"/>
                <p:cNvSpPr/>
                <p:nvPr/>
              </p:nvSpPr>
              <p:spPr>
                <a:xfrm>
                  <a:off x="3335484" y="2053297"/>
                  <a:ext cx="963725" cy="707886"/>
                </a:xfrm>
                <a:prstGeom prst="rect">
                  <a:avLst/>
                </a:prstGeom>
              </p:spPr>
              <p:txBody>
                <a:bodyPr wrap="none">
                  <a:spAutoFit/>
                </a:bodyPr>
                <a:lstStyle/>
                <a:p>
                  <a:r>
                    <a:rPr lang="en-US" sz="4000" b="1" kern="0" dirty="0" smtClean="0">
                      <a:solidFill>
                        <a:prstClr val="white"/>
                      </a:solidFill>
                    </a:rPr>
                    <a:t>172</a:t>
                  </a:r>
                  <a:endParaRPr lang="ru-RU" sz="4000" dirty="0">
                    <a:solidFill>
                      <a:prstClr val="white"/>
                    </a:solidFill>
                  </a:endParaRPr>
                </a:p>
              </p:txBody>
            </p:sp>
            <p:sp>
              <p:nvSpPr>
                <p:cNvPr id="69" name="Прямоугольник 68"/>
                <p:cNvSpPr/>
                <p:nvPr/>
              </p:nvSpPr>
              <p:spPr>
                <a:xfrm>
                  <a:off x="3393192" y="2617167"/>
                  <a:ext cx="906017" cy="307777"/>
                </a:xfrm>
                <a:prstGeom prst="rect">
                  <a:avLst/>
                </a:prstGeom>
              </p:spPr>
              <p:txBody>
                <a:bodyPr wrap="none">
                  <a:spAutoFit/>
                </a:bodyPr>
                <a:lstStyle/>
                <a:p>
                  <a:r>
                    <a:rPr lang="ru-RU" sz="1400" b="1" kern="0" dirty="0">
                      <a:solidFill>
                        <a:prstClr val="white"/>
                      </a:solidFill>
                    </a:rPr>
                    <a:t>проектов</a:t>
                  </a:r>
                  <a:endParaRPr lang="ru-RU" sz="1400" dirty="0">
                    <a:solidFill>
                      <a:prstClr val="white"/>
                    </a:solidFill>
                  </a:endParaRPr>
                </a:p>
              </p:txBody>
            </p:sp>
          </p:grpSp>
          <p:pic>
            <p:nvPicPr>
              <p:cNvPr id="65" name="Picture 7" descr="W:\презентация о фонде\слайды\элементы\2\галка.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99068" y="2342075"/>
                <a:ext cx="648072" cy="6480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2" name="Группа 51"/>
            <p:cNvGrpSpPr/>
            <p:nvPr/>
          </p:nvGrpSpPr>
          <p:grpSpPr>
            <a:xfrm>
              <a:off x="5025008" y="1556792"/>
              <a:ext cx="2088232" cy="1584176"/>
              <a:chOff x="4808984" y="1844824"/>
              <a:chExt cx="2088232" cy="1584176"/>
            </a:xfrm>
          </p:grpSpPr>
          <p:grpSp>
            <p:nvGrpSpPr>
              <p:cNvPr id="53" name="Группа 52"/>
              <p:cNvGrpSpPr/>
              <p:nvPr/>
            </p:nvGrpSpPr>
            <p:grpSpPr>
              <a:xfrm>
                <a:off x="5325950" y="1844824"/>
                <a:ext cx="1571266" cy="1584176"/>
                <a:chOff x="5097016" y="1655937"/>
                <a:chExt cx="1571266" cy="1584176"/>
              </a:xfrm>
            </p:grpSpPr>
            <p:pic>
              <p:nvPicPr>
                <p:cNvPr id="55" name="Picture 2" descr="W:\презентация о фонде\слайды\элементы\квадрат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7016" y="1655937"/>
                  <a:ext cx="1571266" cy="1571266"/>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Группа 55"/>
                <p:cNvGrpSpPr/>
                <p:nvPr/>
              </p:nvGrpSpPr>
              <p:grpSpPr>
                <a:xfrm>
                  <a:off x="5281633" y="1727945"/>
                  <a:ext cx="1204143" cy="1140511"/>
                  <a:chOff x="4921593" y="1700808"/>
                  <a:chExt cx="1204143" cy="1140511"/>
                </a:xfrm>
              </p:grpSpPr>
              <p:sp>
                <p:nvSpPr>
                  <p:cNvPr id="62" name="TextBox 61"/>
                  <p:cNvSpPr txBox="1"/>
                  <p:nvPr/>
                </p:nvSpPr>
                <p:spPr>
                  <a:xfrm>
                    <a:off x="4921593" y="1700808"/>
                    <a:ext cx="1204143" cy="307777"/>
                  </a:xfrm>
                  <a:prstGeom prst="rect">
                    <a:avLst/>
                  </a:prstGeom>
                  <a:noFill/>
                  <a:ln>
                    <a:noFill/>
                  </a:ln>
                </p:spPr>
                <p:txBody>
                  <a:bodyPr wrap="square" rtlCol="0">
                    <a:spAutoFit/>
                  </a:bodyPr>
                  <a:lstStyle/>
                  <a:p>
                    <a:pPr algn="ctr">
                      <a:defRPr/>
                    </a:pPr>
                    <a:r>
                      <a:rPr lang="ru-RU" sz="1400" b="1" kern="0" dirty="0" smtClean="0">
                        <a:solidFill>
                          <a:srgbClr val="92D050"/>
                        </a:solidFill>
                      </a:rPr>
                      <a:t>выдано</a:t>
                    </a:r>
                  </a:p>
                </p:txBody>
              </p:sp>
              <p:sp>
                <p:nvSpPr>
                  <p:cNvPr id="63" name="Прямоугольник 62"/>
                  <p:cNvSpPr/>
                  <p:nvPr/>
                </p:nvSpPr>
                <p:spPr>
                  <a:xfrm>
                    <a:off x="4977662" y="2533542"/>
                    <a:ext cx="1106393" cy="307777"/>
                  </a:xfrm>
                  <a:prstGeom prst="rect">
                    <a:avLst/>
                  </a:prstGeom>
                </p:spPr>
                <p:txBody>
                  <a:bodyPr wrap="none">
                    <a:spAutoFit/>
                  </a:bodyPr>
                  <a:lstStyle/>
                  <a:p>
                    <a:pPr algn="ctr">
                      <a:defRPr/>
                    </a:pPr>
                    <a:r>
                      <a:rPr lang="ru-RU" sz="1400" b="1" kern="0" dirty="0">
                        <a:solidFill>
                          <a:prstClr val="white"/>
                        </a:solidFill>
                      </a:rPr>
                      <a:t>млн рублей</a:t>
                    </a:r>
                  </a:p>
                </p:txBody>
              </p:sp>
            </p:grpSp>
            <p:sp>
              <p:nvSpPr>
                <p:cNvPr id="60" name="Прямоугольник 59"/>
                <p:cNvSpPr/>
                <p:nvPr/>
              </p:nvSpPr>
              <p:spPr>
                <a:xfrm>
                  <a:off x="5164578" y="2840003"/>
                  <a:ext cx="1452641" cy="400110"/>
                </a:xfrm>
                <a:prstGeom prst="rect">
                  <a:avLst/>
                </a:prstGeom>
              </p:spPr>
              <p:txBody>
                <a:bodyPr wrap="none">
                  <a:spAutoFit/>
                </a:bodyPr>
                <a:lstStyle/>
                <a:p>
                  <a:pPr algn="ctr">
                    <a:defRPr/>
                  </a:pPr>
                  <a:r>
                    <a:rPr lang="ru-RU" sz="1000" kern="0" dirty="0">
                      <a:solidFill>
                        <a:prstClr val="white"/>
                      </a:solidFill>
                    </a:rPr>
                    <a:t>в виде </a:t>
                  </a:r>
                  <a:r>
                    <a:rPr lang="ru-RU" sz="1000" kern="0" dirty="0" smtClean="0">
                      <a:solidFill>
                        <a:prstClr val="white"/>
                      </a:solidFill>
                    </a:rPr>
                    <a:t>беспроцентных</a:t>
                  </a:r>
                </a:p>
                <a:p>
                  <a:pPr algn="ctr">
                    <a:defRPr/>
                  </a:pPr>
                  <a:r>
                    <a:rPr lang="ru-RU" sz="1000" kern="0" dirty="0" smtClean="0">
                      <a:solidFill>
                        <a:prstClr val="white"/>
                      </a:solidFill>
                    </a:rPr>
                    <a:t>займов</a:t>
                  </a:r>
                  <a:endParaRPr lang="ru-RU" sz="1000" kern="0" dirty="0">
                    <a:solidFill>
                      <a:prstClr val="white"/>
                    </a:solidFill>
                  </a:endParaRPr>
                </a:p>
              </p:txBody>
            </p:sp>
            <p:sp>
              <p:nvSpPr>
                <p:cNvPr id="61" name="Прямоугольник 60"/>
                <p:cNvSpPr/>
                <p:nvPr/>
              </p:nvSpPr>
              <p:spPr>
                <a:xfrm>
                  <a:off x="5253216" y="2014831"/>
                  <a:ext cx="1356462" cy="707886"/>
                </a:xfrm>
                <a:prstGeom prst="rect">
                  <a:avLst/>
                </a:prstGeom>
              </p:spPr>
              <p:txBody>
                <a:bodyPr wrap="none">
                  <a:spAutoFit/>
                </a:bodyPr>
                <a:lstStyle/>
                <a:p>
                  <a:r>
                    <a:rPr lang="en-US" sz="4000" b="1" kern="0" dirty="0" smtClean="0">
                      <a:solidFill>
                        <a:prstClr val="white"/>
                      </a:solidFill>
                    </a:rPr>
                    <a:t>418,3</a:t>
                  </a:r>
                  <a:endParaRPr lang="ru-RU" sz="4000" dirty="0">
                    <a:solidFill>
                      <a:prstClr val="white"/>
                    </a:solidFill>
                  </a:endParaRPr>
                </a:p>
              </p:txBody>
            </p:sp>
          </p:grpSp>
          <p:pic>
            <p:nvPicPr>
              <p:cNvPr id="54" name="Picture 13" descr="W:\презентация о фонде\слайды\элементы\2\coins.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08984" y="2275873"/>
                <a:ext cx="685644" cy="78047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74377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9"/>
          <p:cNvSpPr>
            <a:spLocks noGrp="1"/>
          </p:cNvSpPr>
          <p:nvPr>
            <p:ph type="sldNum" sz="quarter" idx="12"/>
          </p:nvPr>
        </p:nvSpPr>
        <p:spPr/>
        <p:txBody>
          <a:bodyPr/>
          <a:lstStyle/>
          <a:p>
            <a:fld id="{68F5DC80-0BD5-485E-A2E4-A1FCEF0C5E6C}" type="slidenum">
              <a:rPr lang="ru-RU" smtClean="0">
                <a:solidFill>
                  <a:prstClr val="black">
                    <a:tint val="75000"/>
                  </a:prstClr>
                </a:solidFill>
              </a:rPr>
              <a:pPr/>
              <a:t>4</a:t>
            </a:fld>
            <a:endParaRPr lang="ru-RU">
              <a:solidFill>
                <a:prstClr val="black">
                  <a:tint val="75000"/>
                </a:prstClr>
              </a:solidFill>
            </a:endParaRPr>
          </a:p>
        </p:txBody>
      </p:sp>
      <p:sp>
        <p:nvSpPr>
          <p:cNvPr id="20" name="Прямоугольник 19"/>
          <p:cNvSpPr/>
          <p:nvPr/>
        </p:nvSpPr>
        <p:spPr>
          <a:xfrm>
            <a:off x="2181220" y="360961"/>
            <a:ext cx="7514906" cy="353943"/>
          </a:xfrm>
          <a:prstGeom prst="rect">
            <a:avLst/>
          </a:prstGeom>
        </p:spPr>
        <p:txBody>
          <a:bodyPr wrap="square">
            <a:spAutoFit/>
          </a:bodyPr>
          <a:lstStyle/>
          <a:p>
            <a:pPr marL="180000"/>
            <a:r>
              <a:rPr lang="ru-RU" sz="1700" cap="all" dirty="0" smtClean="0">
                <a:solidFill>
                  <a:prstClr val="white"/>
                </a:solidFill>
              </a:rPr>
              <a:t>РАСПРЕДЕЛЕНИЕ ПОДДЕРЖАННЫХ ПРОЕКТОВ ПО СФЕРАМ ДЕЯТЕЛЬНОСТИ</a:t>
            </a:r>
            <a:endParaRPr lang="ru-RU" sz="1700" dirty="0">
              <a:solidFill>
                <a:prstClr val="white"/>
              </a:solidFill>
            </a:endParaRPr>
          </a:p>
        </p:txBody>
      </p:sp>
      <p:sp>
        <p:nvSpPr>
          <p:cNvPr id="36" name="Прямоугольник 35"/>
          <p:cNvSpPr/>
          <p:nvPr/>
        </p:nvSpPr>
        <p:spPr>
          <a:xfrm>
            <a:off x="406472" y="267816"/>
            <a:ext cx="1378175" cy="60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7" name="Рисунок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35" y="212602"/>
            <a:ext cx="1337276" cy="624110"/>
          </a:xfrm>
          <a:prstGeom prst="rect">
            <a:avLst/>
          </a:prstGeom>
        </p:spPr>
      </p:pic>
      <p:graphicFrame>
        <p:nvGraphicFramePr>
          <p:cNvPr id="13" name="Диаграмма 12"/>
          <p:cNvGraphicFramePr/>
          <p:nvPr>
            <p:extLst>
              <p:ext uri="{D42A27DB-BD31-4B8C-83A1-F6EECF244321}">
                <p14:modId xmlns:p14="http://schemas.microsoft.com/office/powerpoint/2010/main" val="4278297430"/>
              </p:ext>
            </p:extLst>
          </p:nvPr>
        </p:nvGraphicFramePr>
        <p:xfrm>
          <a:off x="235005" y="1949244"/>
          <a:ext cx="9614539" cy="5204460"/>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27"/>
          <p:cNvSpPr>
            <a:spLocks noChangeArrowheads="1"/>
          </p:cNvSpPr>
          <p:nvPr/>
        </p:nvSpPr>
        <p:spPr bwMode="auto">
          <a:xfrm>
            <a:off x="7075766" y="3469590"/>
            <a:ext cx="1440160" cy="646331"/>
          </a:xfrm>
          <a:prstGeom prst="rect">
            <a:avLst/>
          </a:prstGeom>
          <a:noFill/>
          <a:ln w="9525">
            <a:noFill/>
            <a:miter lim="800000"/>
            <a:headEnd/>
            <a:tailEnd/>
          </a:ln>
        </p:spPr>
        <p:txBody>
          <a:bodyPr wrap="square">
            <a:spAutoFit/>
          </a:bodyPr>
          <a:lstStyle/>
          <a:p>
            <a:pPr algn="r"/>
            <a:r>
              <a:rPr lang="ru-RU" sz="1200" dirty="0" smtClean="0">
                <a:solidFill>
                  <a:schemeClr val="tx1">
                    <a:lumMod val="65000"/>
                    <a:lumOff val="35000"/>
                  </a:schemeClr>
                </a:solidFill>
                <a:ea typeface="Calibri" panose="020F0502020204030204" pitchFamily="34" charset="0"/>
                <a:cs typeface="Times New Roman" pitchFamily="18" charset="0"/>
              </a:rPr>
              <a:t>Развитие</a:t>
            </a:r>
          </a:p>
          <a:p>
            <a:pPr algn="r"/>
            <a:r>
              <a:rPr lang="ru-RU" sz="1200" dirty="0" smtClean="0">
                <a:solidFill>
                  <a:schemeClr val="tx1">
                    <a:lumMod val="65000"/>
                    <a:lumOff val="35000"/>
                  </a:schemeClr>
                </a:solidFill>
                <a:ea typeface="Calibri" panose="020F0502020204030204" pitchFamily="34" charset="0"/>
                <a:cs typeface="Times New Roman" pitchFamily="18" charset="0"/>
              </a:rPr>
              <a:t>и реабилитация</a:t>
            </a:r>
          </a:p>
          <a:p>
            <a:pPr algn="r"/>
            <a:r>
              <a:rPr lang="ru-RU" sz="1200" dirty="0" smtClean="0">
                <a:solidFill>
                  <a:schemeClr val="tx1">
                    <a:lumMod val="65000"/>
                    <a:lumOff val="35000"/>
                  </a:schemeClr>
                </a:solidFill>
                <a:ea typeface="Calibri" panose="020F0502020204030204" pitchFamily="34" charset="0"/>
                <a:cs typeface="Times New Roman" pitchFamily="18" charset="0"/>
              </a:rPr>
              <a:t>детей</a:t>
            </a:r>
          </a:p>
        </p:txBody>
      </p:sp>
      <p:sp>
        <p:nvSpPr>
          <p:cNvPr id="9" name="Прямоугольник 27"/>
          <p:cNvSpPr>
            <a:spLocks noChangeArrowheads="1"/>
          </p:cNvSpPr>
          <p:nvPr/>
        </p:nvSpPr>
        <p:spPr bwMode="auto">
          <a:xfrm>
            <a:off x="8371910" y="3577311"/>
            <a:ext cx="936104" cy="477054"/>
          </a:xfrm>
          <a:prstGeom prst="rect">
            <a:avLst/>
          </a:prstGeom>
          <a:noFill/>
          <a:ln w="9525">
            <a:noFill/>
            <a:miter lim="800000"/>
            <a:headEnd/>
            <a:tailEnd/>
          </a:ln>
        </p:spPr>
        <p:txBody>
          <a:bodyPr wrap="square">
            <a:spAutoFit/>
          </a:bodyPr>
          <a:lstStyle/>
          <a:p>
            <a:pPr algn="ctr"/>
            <a:r>
              <a:rPr lang="ru-RU" sz="2500" dirty="0" smtClean="0">
                <a:solidFill>
                  <a:srgbClr val="40699C"/>
                </a:solidFill>
              </a:rPr>
              <a:t>24 %</a:t>
            </a:r>
            <a:endParaRPr lang="ru-RU" sz="2500" dirty="0" smtClean="0">
              <a:solidFill>
                <a:srgbClr val="40699C"/>
              </a:solidFill>
              <a:ea typeface="Calibri" panose="020F0502020204030204" pitchFamily="34" charset="0"/>
              <a:cs typeface="Times New Roman" pitchFamily="18" charset="0"/>
            </a:endParaRPr>
          </a:p>
        </p:txBody>
      </p:sp>
      <p:sp>
        <p:nvSpPr>
          <p:cNvPr id="11" name="Прямоугольник 27"/>
          <p:cNvSpPr>
            <a:spLocks noChangeArrowheads="1"/>
          </p:cNvSpPr>
          <p:nvPr/>
        </p:nvSpPr>
        <p:spPr bwMode="auto">
          <a:xfrm>
            <a:off x="6804153" y="4752162"/>
            <a:ext cx="2175955" cy="646331"/>
          </a:xfrm>
          <a:prstGeom prst="rect">
            <a:avLst/>
          </a:prstGeom>
          <a:noFill/>
          <a:ln w="9525">
            <a:noFill/>
            <a:miter lim="800000"/>
            <a:headEnd/>
            <a:tailEnd/>
          </a:ln>
        </p:spPr>
        <p:txBody>
          <a:bodyPr wrap="square">
            <a:spAutoFit/>
          </a:bodyPr>
          <a:lstStyle/>
          <a:p>
            <a:pPr algn="r"/>
            <a:r>
              <a:rPr lang="ru-RU" sz="1200" dirty="0" smtClean="0">
                <a:solidFill>
                  <a:schemeClr val="tx1">
                    <a:lumMod val="65000"/>
                    <a:lumOff val="35000"/>
                  </a:schemeClr>
                </a:solidFill>
                <a:ea typeface="Calibri" panose="020F0502020204030204" pitchFamily="34" charset="0"/>
                <a:cs typeface="Times New Roman" pitchFamily="18" charset="0"/>
              </a:rPr>
              <a:t>Социальная реабилитация</a:t>
            </a:r>
          </a:p>
          <a:p>
            <a:pPr algn="r"/>
            <a:r>
              <a:rPr lang="ru-RU" sz="1200" dirty="0" smtClean="0">
                <a:solidFill>
                  <a:schemeClr val="tx1">
                    <a:lumMod val="65000"/>
                    <a:lumOff val="35000"/>
                  </a:schemeClr>
                </a:solidFill>
                <a:ea typeface="Calibri" panose="020F0502020204030204" pitchFamily="34" charset="0"/>
                <a:cs typeface="Times New Roman" pitchFamily="18" charset="0"/>
              </a:rPr>
              <a:t>инвалидов и иных незащищенных граждан</a:t>
            </a:r>
          </a:p>
        </p:txBody>
      </p:sp>
      <p:sp>
        <p:nvSpPr>
          <p:cNvPr id="12" name="Прямоугольник 27"/>
          <p:cNvSpPr>
            <a:spLocks noChangeArrowheads="1"/>
          </p:cNvSpPr>
          <p:nvPr/>
        </p:nvSpPr>
        <p:spPr bwMode="auto">
          <a:xfrm>
            <a:off x="8828235" y="4868415"/>
            <a:ext cx="936104" cy="477054"/>
          </a:xfrm>
          <a:prstGeom prst="rect">
            <a:avLst/>
          </a:prstGeom>
          <a:noFill/>
          <a:ln w="9525">
            <a:noFill/>
            <a:miter lim="800000"/>
            <a:headEnd/>
            <a:tailEnd/>
          </a:ln>
        </p:spPr>
        <p:txBody>
          <a:bodyPr wrap="square">
            <a:spAutoFit/>
          </a:bodyPr>
          <a:lstStyle/>
          <a:p>
            <a:pPr algn="ctr"/>
            <a:r>
              <a:rPr lang="ru-RU" sz="2500" dirty="0" smtClean="0">
                <a:solidFill>
                  <a:srgbClr val="9E413E"/>
                </a:solidFill>
              </a:rPr>
              <a:t>16 %</a:t>
            </a:r>
            <a:endParaRPr lang="ru-RU" sz="2500" dirty="0" smtClean="0">
              <a:solidFill>
                <a:srgbClr val="9E413E"/>
              </a:solidFill>
              <a:ea typeface="Calibri" panose="020F0502020204030204" pitchFamily="34" charset="0"/>
              <a:cs typeface="Times New Roman" pitchFamily="18" charset="0"/>
            </a:endParaRPr>
          </a:p>
        </p:txBody>
      </p:sp>
      <p:sp>
        <p:nvSpPr>
          <p:cNvPr id="14" name="Прямоугольник 27"/>
          <p:cNvSpPr>
            <a:spLocks noChangeArrowheads="1"/>
          </p:cNvSpPr>
          <p:nvPr/>
        </p:nvSpPr>
        <p:spPr bwMode="auto">
          <a:xfrm>
            <a:off x="7441622" y="5969770"/>
            <a:ext cx="936104" cy="477054"/>
          </a:xfrm>
          <a:prstGeom prst="rect">
            <a:avLst/>
          </a:prstGeom>
          <a:noFill/>
          <a:ln w="9525">
            <a:noFill/>
            <a:miter lim="800000"/>
            <a:headEnd/>
            <a:tailEnd/>
          </a:ln>
        </p:spPr>
        <p:txBody>
          <a:bodyPr wrap="square">
            <a:spAutoFit/>
          </a:bodyPr>
          <a:lstStyle/>
          <a:p>
            <a:pPr algn="ctr"/>
            <a:r>
              <a:rPr lang="ru-RU" sz="2500" dirty="0" smtClean="0">
                <a:solidFill>
                  <a:srgbClr val="7F9A48"/>
                </a:solidFill>
              </a:rPr>
              <a:t>11 %</a:t>
            </a:r>
            <a:endParaRPr lang="ru-RU" sz="2500" dirty="0" smtClean="0">
              <a:solidFill>
                <a:srgbClr val="7F9A48"/>
              </a:solidFill>
              <a:ea typeface="Calibri" panose="020F0502020204030204" pitchFamily="34" charset="0"/>
              <a:cs typeface="Times New Roman" pitchFamily="18" charset="0"/>
            </a:endParaRPr>
          </a:p>
        </p:txBody>
      </p:sp>
      <p:sp>
        <p:nvSpPr>
          <p:cNvPr id="17" name="Прямоугольник 27"/>
          <p:cNvSpPr>
            <a:spLocks noChangeArrowheads="1"/>
          </p:cNvSpPr>
          <p:nvPr/>
        </p:nvSpPr>
        <p:spPr bwMode="auto">
          <a:xfrm>
            <a:off x="1442885" y="6025053"/>
            <a:ext cx="936104" cy="477054"/>
          </a:xfrm>
          <a:prstGeom prst="rect">
            <a:avLst/>
          </a:prstGeom>
          <a:noFill/>
          <a:ln w="9525">
            <a:noFill/>
            <a:miter lim="800000"/>
            <a:headEnd/>
            <a:tailEnd/>
          </a:ln>
        </p:spPr>
        <p:txBody>
          <a:bodyPr wrap="square">
            <a:spAutoFit/>
          </a:bodyPr>
          <a:lstStyle/>
          <a:p>
            <a:pPr algn="ctr"/>
            <a:r>
              <a:rPr lang="ru-RU" sz="2500" dirty="0" smtClean="0">
                <a:solidFill>
                  <a:srgbClr val="695185"/>
                </a:solidFill>
              </a:rPr>
              <a:t>10 %</a:t>
            </a:r>
            <a:endParaRPr lang="ru-RU" sz="2500" dirty="0" smtClean="0">
              <a:solidFill>
                <a:srgbClr val="695185"/>
              </a:solidFill>
              <a:ea typeface="Calibri" panose="020F0502020204030204" pitchFamily="34" charset="0"/>
              <a:cs typeface="Times New Roman" pitchFamily="18" charset="0"/>
            </a:endParaRPr>
          </a:p>
        </p:txBody>
      </p:sp>
      <p:sp>
        <p:nvSpPr>
          <p:cNvPr id="18" name="Прямоугольник 27"/>
          <p:cNvSpPr>
            <a:spLocks noChangeArrowheads="1"/>
          </p:cNvSpPr>
          <p:nvPr/>
        </p:nvSpPr>
        <p:spPr bwMode="auto">
          <a:xfrm>
            <a:off x="775066" y="5276387"/>
            <a:ext cx="936104" cy="477054"/>
          </a:xfrm>
          <a:prstGeom prst="rect">
            <a:avLst/>
          </a:prstGeom>
          <a:noFill/>
          <a:ln w="9525">
            <a:noFill/>
            <a:miter lim="800000"/>
            <a:headEnd/>
            <a:tailEnd/>
          </a:ln>
        </p:spPr>
        <p:txBody>
          <a:bodyPr wrap="square">
            <a:spAutoFit/>
          </a:bodyPr>
          <a:lstStyle/>
          <a:p>
            <a:pPr algn="ctr"/>
            <a:r>
              <a:rPr lang="ru-RU" sz="2500" dirty="0">
                <a:solidFill>
                  <a:srgbClr val="3C8DA3"/>
                </a:solidFill>
              </a:rPr>
              <a:t>8</a:t>
            </a:r>
            <a:r>
              <a:rPr lang="ru-RU" sz="2500" dirty="0" smtClean="0">
                <a:solidFill>
                  <a:srgbClr val="3C8DA3"/>
                </a:solidFill>
              </a:rPr>
              <a:t> %</a:t>
            </a:r>
            <a:endParaRPr lang="ru-RU" sz="2500" dirty="0" smtClean="0">
              <a:solidFill>
                <a:srgbClr val="3C8DA3"/>
              </a:solidFill>
              <a:ea typeface="Calibri" panose="020F0502020204030204" pitchFamily="34" charset="0"/>
              <a:cs typeface="Times New Roman" pitchFamily="18" charset="0"/>
            </a:endParaRPr>
          </a:p>
        </p:txBody>
      </p:sp>
      <p:sp>
        <p:nvSpPr>
          <p:cNvPr id="19" name="Прямоугольник 27"/>
          <p:cNvSpPr>
            <a:spLocks noChangeArrowheads="1"/>
          </p:cNvSpPr>
          <p:nvPr/>
        </p:nvSpPr>
        <p:spPr bwMode="auto">
          <a:xfrm>
            <a:off x="711482" y="4589706"/>
            <a:ext cx="936104" cy="477054"/>
          </a:xfrm>
          <a:prstGeom prst="rect">
            <a:avLst/>
          </a:prstGeom>
          <a:noFill/>
          <a:ln w="9525">
            <a:noFill/>
            <a:miter lim="800000"/>
            <a:headEnd/>
            <a:tailEnd/>
          </a:ln>
        </p:spPr>
        <p:txBody>
          <a:bodyPr wrap="square">
            <a:spAutoFit/>
          </a:bodyPr>
          <a:lstStyle/>
          <a:p>
            <a:pPr algn="ctr"/>
            <a:r>
              <a:rPr lang="ru-RU" sz="2500" dirty="0" smtClean="0">
                <a:solidFill>
                  <a:srgbClr val="CC7B38"/>
                </a:solidFill>
              </a:rPr>
              <a:t>5 %</a:t>
            </a:r>
            <a:endParaRPr lang="ru-RU" sz="2500" dirty="0" smtClean="0">
              <a:solidFill>
                <a:srgbClr val="CC7B38"/>
              </a:solidFill>
              <a:ea typeface="Calibri" panose="020F0502020204030204" pitchFamily="34" charset="0"/>
              <a:cs typeface="Times New Roman" pitchFamily="18" charset="0"/>
            </a:endParaRPr>
          </a:p>
        </p:txBody>
      </p:sp>
      <p:sp>
        <p:nvSpPr>
          <p:cNvPr id="21" name="Прямоугольник 27"/>
          <p:cNvSpPr>
            <a:spLocks noChangeArrowheads="1"/>
          </p:cNvSpPr>
          <p:nvPr/>
        </p:nvSpPr>
        <p:spPr bwMode="auto">
          <a:xfrm>
            <a:off x="238406" y="3922904"/>
            <a:ext cx="936104" cy="477054"/>
          </a:xfrm>
          <a:prstGeom prst="rect">
            <a:avLst/>
          </a:prstGeom>
          <a:noFill/>
          <a:ln w="9525">
            <a:noFill/>
            <a:miter lim="800000"/>
            <a:headEnd/>
            <a:tailEnd/>
          </a:ln>
        </p:spPr>
        <p:txBody>
          <a:bodyPr wrap="square">
            <a:spAutoFit/>
          </a:bodyPr>
          <a:lstStyle/>
          <a:p>
            <a:pPr algn="ctr"/>
            <a:r>
              <a:rPr lang="ru-RU" sz="2500" dirty="0" smtClean="0">
                <a:solidFill>
                  <a:srgbClr val="4F81BD"/>
                </a:solidFill>
              </a:rPr>
              <a:t>5 %</a:t>
            </a:r>
            <a:endParaRPr lang="ru-RU" sz="2500" dirty="0" smtClean="0">
              <a:solidFill>
                <a:srgbClr val="4F81BD"/>
              </a:solidFill>
              <a:ea typeface="Calibri" panose="020F0502020204030204" pitchFamily="34" charset="0"/>
              <a:cs typeface="Times New Roman" pitchFamily="18" charset="0"/>
            </a:endParaRPr>
          </a:p>
        </p:txBody>
      </p:sp>
      <p:sp>
        <p:nvSpPr>
          <p:cNvPr id="22" name="Прямоугольник 27"/>
          <p:cNvSpPr>
            <a:spLocks noChangeArrowheads="1"/>
          </p:cNvSpPr>
          <p:nvPr/>
        </p:nvSpPr>
        <p:spPr bwMode="auto">
          <a:xfrm>
            <a:off x="912585" y="3304979"/>
            <a:ext cx="740863" cy="477054"/>
          </a:xfrm>
          <a:prstGeom prst="rect">
            <a:avLst/>
          </a:prstGeom>
          <a:noFill/>
          <a:ln w="9525">
            <a:noFill/>
            <a:miter lim="800000"/>
            <a:headEnd/>
            <a:tailEnd/>
          </a:ln>
        </p:spPr>
        <p:txBody>
          <a:bodyPr wrap="square">
            <a:spAutoFit/>
          </a:bodyPr>
          <a:lstStyle/>
          <a:p>
            <a:pPr algn="ctr"/>
            <a:r>
              <a:rPr lang="ru-RU" sz="2500" dirty="0" smtClean="0">
                <a:solidFill>
                  <a:srgbClr val="C0504D"/>
                </a:solidFill>
              </a:rPr>
              <a:t>5 %</a:t>
            </a:r>
            <a:endParaRPr lang="ru-RU" sz="2500" dirty="0" smtClean="0">
              <a:solidFill>
                <a:srgbClr val="C0504D"/>
              </a:solidFill>
              <a:ea typeface="Calibri" panose="020F0502020204030204" pitchFamily="34" charset="0"/>
              <a:cs typeface="Times New Roman" pitchFamily="18" charset="0"/>
            </a:endParaRPr>
          </a:p>
        </p:txBody>
      </p:sp>
      <p:sp>
        <p:nvSpPr>
          <p:cNvPr id="23" name="Прямоугольник 27"/>
          <p:cNvSpPr>
            <a:spLocks noChangeArrowheads="1"/>
          </p:cNvSpPr>
          <p:nvPr/>
        </p:nvSpPr>
        <p:spPr bwMode="auto">
          <a:xfrm>
            <a:off x="537774" y="2647807"/>
            <a:ext cx="936104" cy="477054"/>
          </a:xfrm>
          <a:prstGeom prst="rect">
            <a:avLst/>
          </a:prstGeom>
          <a:noFill/>
          <a:ln w="9525">
            <a:noFill/>
            <a:miter lim="800000"/>
            <a:headEnd/>
            <a:tailEnd/>
          </a:ln>
        </p:spPr>
        <p:txBody>
          <a:bodyPr wrap="square">
            <a:spAutoFit/>
          </a:bodyPr>
          <a:lstStyle/>
          <a:p>
            <a:pPr algn="ctr"/>
            <a:r>
              <a:rPr lang="ru-RU" sz="2500" dirty="0" smtClean="0">
                <a:solidFill>
                  <a:srgbClr val="9BBB59"/>
                </a:solidFill>
              </a:rPr>
              <a:t>4 %</a:t>
            </a:r>
            <a:endParaRPr lang="ru-RU" sz="2500" dirty="0" smtClean="0">
              <a:solidFill>
                <a:srgbClr val="9BBB59"/>
              </a:solidFill>
              <a:ea typeface="Calibri" panose="020F0502020204030204" pitchFamily="34" charset="0"/>
              <a:cs typeface="Times New Roman" pitchFamily="18" charset="0"/>
            </a:endParaRPr>
          </a:p>
        </p:txBody>
      </p:sp>
      <p:sp>
        <p:nvSpPr>
          <p:cNvPr id="24" name="Прямоугольник 27"/>
          <p:cNvSpPr>
            <a:spLocks noChangeArrowheads="1"/>
          </p:cNvSpPr>
          <p:nvPr/>
        </p:nvSpPr>
        <p:spPr bwMode="auto">
          <a:xfrm>
            <a:off x="1387630" y="2019970"/>
            <a:ext cx="936104" cy="477054"/>
          </a:xfrm>
          <a:prstGeom prst="rect">
            <a:avLst/>
          </a:prstGeom>
          <a:noFill/>
          <a:ln w="9525">
            <a:noFill/>
            <a:miter lim="800000"/>
            <a:headEnd/>
            <a:tailEnd/>
          </a:ln>
        </p:spPr>
        <p:txBody>
          <a:bodyPr wrap="square">
            <a:spAutoFit/>
          </a:bodyPr>
          <a:lstStyle/>
          <a:p>
            <a:pPr algn="ctr"/>
            <a:r>
              <a:rPr lang="ru-RU" sz="2500" dirty="0" smtClean="0">
                <a:solidFill>
                  <a:srgbClr val="8064A2"/>
                </a:solidFill>
              </a:rPr>
              <a:t>4 %</a:t>
            </a:r>
            <a:endParaRPr lang="ru-RU" sz="2500" dirty="0" smtClean="0">
              <a:solidFill>
                <a:srgbClr val="8064A2"/>
              </a:solidFill>
              <a:ea typeface="Calibri" panose="020F0502020204030204" pitchFamily="34" charset="0"/>
              <a:cs typeface="Times New Roman" pitchFamily="18" charset="0"/>
            </a:endParaRPr>
          </a:p>
        </p:txBody>
      </p:sp>
      <p:sp>
        <p:nvSpPr>
          <p:cNvPr id="25" name="Прямоугольник 27"/>
          <p:cNvSpPr>
            <a:spLocks noChangeArrowheads="1"/>
          </p:cNvSpPr>
          <p:nvPr/>
        </p:nvSpPr>
        <p:spPr bwMode="auto">
          <a:xfrm>
            <a:off x="6387440" y="1393487"/>
            <a:ext cx="936104" cy="477054"/>
          </a:xfrm>
          <a:prstGeom prst="rect">
            <a:avLst/>
          </a:prstGeom>
          <a:noFill/>
          <a:ln w="9525">
            <a:noFill/>
            <a:miter lim="800000"/>
            <a:headEnd/>
            <a:tailEnd/>
          </a:ln>
        </p:spPr>
        <p:txBody>
          <a:bodyPr wrap="square">
            <a:spAutoFit/>
          </a:bodyPr>
          <a:lstStyle/>
          <a:p>
            <a:pPr algn="ctr"/>
            <a:r>
              <a:rPr lang="ru-RU" sz="2500" dirty="0" smtClean="0">
                <a:solidFill>
                  <a:srgbClr val="F79646"/>
                </a:solidFill>
              </a:rPr>
              <a:t>2 %</a:t>
            </a:r>
            <a:endParaRPr lang="ru-RU" sz="2500" dirty="0" smtClean="0">
              <a:solidFill>
                <a:srgbClr val="F79646"/>
              </a:solidFill>
              <a:ea typeface="Calibri" panose="020F0502020204030204" pitchFamily="34" charset="0"/>
              <a:cs typeface="Times New Roman" pitchFamily="18" charset="0"/>
            </a:endParaRPr>
          </a:p>
        </p:txBody>
      </p:sp>
      <p:sp>
        <p:nvSpPr>
          <p:cNvPr id="26" name="Прямоугольник 27"/>
          <p:cNvSpPr>
            <a:spLocks noChangeArrowheads="1"/>
          </p:cNvSpPr>
          <p:nvPr/>
        </p:nvSpPr>
        <p:spPr bwMode="auto">
          <a:xfrm>
            <a:off x="7624256" y="2381956"/>
            <a:ext cx="936104" cy="477054"/>
          </a:xfrm>
          <a:prstGeom prst="rect">
            <a:avLst/>
          </a:prstGeom>
          <a:noFill/>
          <a:ln w="9525">
            <a:noFill/>
            <a:miter lim="800000"/>
            <a:headEnd/>
            <a:tailEnd/>
          </a:ln>
        </p:spPr>
        <p:txBody>
          <a:bodyPr wrap="square">
            <a:spAutoFit/>
          </a:bodyPr>
          <a:lstStyle/>
          <a:p>
            <a:pPr algn="ctr"/>
            <a:r>
              <a:rPr lang="ru-RU" sz="2500" dirty="0" smtClean="0">
                <a:solidFill>
                  <a:srgbClr val="AABAD7"/>
                </a:solidFill>
              </a:rPr>
              <a:t>1 %</a:t>
            </a:r>
            <a:endParaRPr lang="ru-RU" sz="2500" dirty="0" smtClean="0">
              <a:solidFill>
                <a:srgbClr val="AABAD7"/>
              </a:solidFill>
              <a:ea typeface="Calibri" panose="020F0502020204030204" pitchFamily="34" charset="0"/>
              <a:cs typeface="Times New Roman" pitchFamily="18" charset="0"/>
            </a:endParaRPr>
          </a:p>
        </p:txBody>
      </p:sp>
      <p:sp>
        <p:nvSpPr>
          <p:cNvPr id="27" name="Прямоугольник 27"/>
          <p:cNvSpPr>
            <a:spLocks noChangeArrowheads="1"/>
          </p:cNvSpPr>
          <p:nvPr/>
        </p:nvSpPr>
        <p:spPr bwMode="auto">
          <a:xfrm>
            <a:off x="6419838" y="2291434"/>
            <a:ext cx="1440160" cy="646331"/>
          </a:xfrm>
          <a:prstGeom prst="rect">
            <a:avLst/>
          </a:prstGeom>
          <a:noFill/>
          <a:ln w="9525">
            <a:noFill/>
            <a:miter lim="800000"/>
            <a:headEnd/>
            <a:tailEnd/>
          </a:ln>
        </p:spPr>
        <p:txBody>
          <a:bodyPr wrap="square">
            <a:spAutoFit/>
          </a:bodyPr>
          <a:lstStyle/>
          <a:p>
            <a:pPr algn="r"/>
            <a:r>
              <a:rPr lang="ru-RU" sz="1200" dirty="0" smtClean="0">
                <a:solidFill>
                  <a:schemeClr val="tx1">
                    <a:lumMod val="65000"/>
                    <a:lumOff val="35000"/>
                  </a:schemeClr>
                </a:solidFill>
                <a:ea typeface="Calibri" panose="020F0502020204030204" pitchFamily="34" charset="0"/>
                <a:cs typeface="Times New Roman" pitchFamily="18" charset="0"/>
              </a:rPr>
              <a:t>Оказание других</a:t>
            </a:r>
          </a:p>
          <a:p>
            <a:pPr algn="r"/>
            <a:r>
              <a:rPr lang="ru-RU" sz="1200" dirty="0" smtClean="0">
                <a:solidFill>
                  <a:schemeClr val="tx1">
                    <a:lumMod val="65000"/>
                    <a:lumOff val="35000"/>
                  </a:schemeClr>
                </a:solidFill>
                <a:ea typeface="Calibri" panose="020F0502020204030204" pitchFamily="34" charset="0"/>
                <a:cs typeface="Times New Roman" pitchFamily="18" charset="0"/>
              </a:rPr>
              <a:t>социально значимых услуг</a:t>
            </a:r>
          </a:p>
        </p:txBody>
      </p:sp>
      <p:sp>
        <p:nvSpPr>
          <p:cNvPr id="28" name="Прямоугольник 27"/>
          <p:cNvSpPr>
            <a:spLocks noChangeArrowheads="1"/>
          </p:cNvSpPr>
          <p:nvPr/>
        </p:nvSpPr>
        <p:spPr bwMode="auto">
          <a:xfrm>
            <a:off x="1704001" y="1081919"/>
            <a:ext cx="2687909" cy="646331"/>
          </a:xfrm>
          <a:prstGeom prst="rect">
            <a:avLst/>
          </a:prstGeom>
          <a:noFill/>
          <a:ln w="9525">
            <a:noFill/>
            <a:miter lim="800000"/>
            <a:headEnd/>
            <a:tailEnd/>
          </a:ln>
        </p:spPr>
        <p:txBody>
          <a:bodyPr wrap="square">
            <a:spAutoFit/>
          </a:bodyPr>
          <a:lstStyle/>
          <a:p>
            <a:pPr algn="r"/>
            <a:r>
              <a:rPr lang="ru-RU" sz="1200" dirty="0" smtClean="0">
                <a:solidFill>
                  <a:schemeClr val="tx1">
                    <a:lumMod val="65000"/>
                    <a:lumOff val="35000"/>
                  </a:schemeClr>
                </a:solidFill>
                <a:ea typeface="Calibri" panose="020F0502020204030204" pitchFamily="34" charset="0"/>
                <a:cs typeface="Times New Roman" pitchFamily="18" charset="0"/>
              </a:rPr>
              <a:t>Реабилитация людей</a:t>
            </a:r>
          </a:p>
          <a:p>
            <a:pPr algn="r"/>
            <a:r>
              <a:rPr lang="ru-RU" sz="1200" dirty="0" smtClean="0">
                <a:solidFill>
                  <a:schemeClr val="tx1">
                    <a:lumMod val="65000"/>
                    <a:lumOff val="35000"/>
                  </a:schemeClr>
                </a:solidFill>
                <a:ea typeface="Calibri" panose="020F0502020204030204" pitchFamily="34" charset="0"/>
                <a:cs typeface="Times New Roman" pitchFamily="18" charset="0"/>
              </a:rPr>
              <a:t>с ограниченными возможностями, создание </a:t>
            </a:r>
            <a:r>
              <a:rPr lang="ru-RU" sz="1200" dirty="0" err="1" smtClean="0">
                <a:solidFill>
                  <a:schemeClr val="tx1">
                    <a:lumMod val="65000"/>
                    <a:lumOff val="35000"/>
                  </a:schemeClr>
                </a:solidFill>
                <a:ea typeface="Calibri" panose="020F0502020204030204" pitchFamily="34" charset="0"/>
                <a:cs typeface="Times New Roman" pitchFamily="18" charset="0"/>
              </a:rPr>
              <a:t>безбарьерной</a:t>
            </a:r>
            <a:r>
              <a:rPr lang="ru-RU" sz="1200" dirty="0" smtClean="0">
                <a:solidFill>
                  <a:schemeClr val="tx1">
                    <a:lumMod val="65000"/>
                    <a:lumOff val="35000"/>
                  </a:schemeClr>
                </a:solidFill>
                <a:ea typeface="Calibri" panose="020F0502020204030204" pitchFamily="34" charset="0"/>
                <a:cs typeface="Times New Roman" pitchFamily="18" charset="0"/>
              </a:rPr>
              <a:t> среды</a:t>
            </a:r>
          </a:p>
        </p:txBody>
      </p:sp>
      <p:cxnSp>
        <p:nvCxnSpPr>
          <p:cNvPr id="5" name="Прямая со стрелкой 4"/>
          <p:cNvCxnSpPr/>
          <p:nvPr/>
        </p:nvCxnSpPr>
        <p:spPr>
          <a:xfrm flipH="1">
            <a:off x="4664968" y="1907580"/>
            <a:ext cx="504056" cy="646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Прямоугольник 27"/>
          <p:cNvSpPr>
            <a:spLocks noChangeArrowheads="1"/>
          </p:cNvSpPr>
          <p:nvPr/>
        </p:nvSpPr>
        <p:spPr bwMode="auto">
          <a:xfrm>
            <a:off x="4161394" y="1212714"/>
            <a:ext cx="936104" cy="477054"/>
          </a:xfrm>
          <a:prstGeom prst="rect">
            <a:avLst/>
          </a:prstGeom>
          <a:noFill/>
          <a:ln w="9525">
            <a:noFill/>
            <a:miter lim="800000"/>
            <a:headEnd/>
            <a:tailEnd/>
          </a:ln>
        </p:spPr>
        <p:txBody>
          <a:bodyPr wrap="square">
            <a:spAutoFit/>
          </a:bodyPr>
          <a:lstStyle/>
          <a:p>
            <a:pPr algn="ctr"/>
            <a:r>
              <a:rPr lang="ru-RU" sz="2500" dirty="0" smtClean="0">
                <a:solidFill>
                  <a:srgbClr val="4BACC6"/>
                </a:solidFill>
              </a:rPr>
              <a:t>5 %</a:t>
            </a:r>
            <a:endParaRPr lang="ru-RU" sz="2500" dirty="0" smtClean="0">
              <a:solidFill>
                <a:srgbClr val="4BACC6"/>
              </a:solidFill>
              <a:ea typeface="Calibri" panose="020F0502020204030204" pitchFamily="34" charset="0"/>
              <a:cs typeface="Times New Roman" pitchFamily="18" charset="0"/>
            </a:endParaRPr>
          </a:p>
        </p:txBody>
      </p:sp>
      <p:sp>
        <p:nvSpPr>
          <p:cNvPr id="31" name="Прямоугольник 30"/>
          <p:cNvSpPr>
            <a:spLocks noChangeArrowheads="1"/>
          </p:cNvSpPr>
          <p:nvPr/>
        </p:nvSpPr>
        <p:spPr bwMode="auto">
          <a:xfrm>
            <a:off x="5202360" y="1295077"/>
            <a:ext cx="1440160" cy="646331"/>
          </a:xfrm>
          <a:prstGeom prst="rect">
            <a:avLst/>
          </a:prstGeom>
          <a:noFill/>
          <a:ln w="9525">
            <a:noFill/>
            <a:miter lim="800000"/>
            <a:headEnd/>
            <a:tailEnd/>
          </a:ln>
        </p:spPr>
        <p:txBody>
          <a:bodyPr wrap="square">
            <a:spAutoFit/>
          </a:bodyPr>
          <a:lstStyle/>
          <a:p>
            <a:pPr algn="r"/>
            <a:r>
              <a:rPr lang="ru-RU" sz="1200" dirty="0" smtClean="0">
                <a:solidFill>
                  <a:schemeClr val="tx1">
                    <a:lumMod val="65000"/>
                    <a:lumOff val="35000"/>
                  </a:schemeClr>
                </a:solidFill>
                <a:ea typeface="Calibri" panose="020F0502020204030204" pitchFamily="34" charset="0"/>
                <a:cs typeface="Times New Roman" pitchFamily="18" charset="0"/>
              </a:rPr>
              <a:t>Детские развлекательные центры</a:t>
            </a:r>
          </a:p>
        </p:txBody>
      </p:sp>
      <p:cxnSp>
        <p:nvCxnSpPr>
          <p:cNvPr id="29" name="Прямая со стрелкой 28"/>
          <p:cNvCxnSpPr/>
          <p:nvPr/>
        </p:nvCxnSpPr>
        <p:spPr>
          <a:xfrm flipH="1" flipV="1">
            <a:off x="4828982" y="2553663"/>
            <a:ext cx="1590856" cy="78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Прямоугольник 38"/>
          <p:cNvSpPr>
            <a:spLocks noChangeArrowheads="1"/>
          </p:cNvSpPr>
          <p:nvPr/>
        </p:nvSpPr>
        <p:spPr bwMode="auto">
          <a:xfrm>
            <a:off x="2071904" y="2134116"/>
            <a:ext cx="1585727" cy="276999"/>
          </a:xfrm>
          <a:prstGeom prst="rect">
            <a:avLst/>
          </a:prstGeom>
          <a:noFill/>
          <a:ln w="9525">
            <a:noFill/>
            <a:miter lim="800000"/>
            <a:headEnd/>
            <a:tailEnd/>
          </a:ln>
        </p:spPr>
        <p:txBody>
          <a:bodyPr wrap="square">
            <a:spAutoFit/>
          </a:bodyPr>
          <a:lstStyle/>
          <a:p>
            <a:pPr algn="r"/>
            <a:r>
              <a:rPr lang="ru-RU" sz="1200" dirty="0" smtClean="0">
                <a:solidFill>
                  <a:schemeClr val="tx1">
                    <a:lumMod val="65000"/>
                    <a:lumOff val="35000"/>
                  </a:schemeClr>
                </a:solidFill>
                <a:ea typeface="Calibri" panose="020F0502020204030204" pitchFamily="34" charset="0"/>
                <a:cs typeface="Times New Roman" pitchFamily="18" charset="0"/>
              </a:rPr>
              <a:t>Сельское хозяйство</a:t>
            </a:r>
          </a:p>
        </p:txBody>
      </p:sp>
      <p:cxnSp>
        <p:nvCxnSpPr>
          <p:cNvPr id="33" name="Прямая со стрелкой 32"/>
          <p:cNvCxnSpPr/>
          <p:nvPr/>
        </p:nvCxnSpPr>
        <p:spPr>
          <a:xfrm>
            <a:off x="4086312" y="1961698"/>
            <a:ext cx="274617" cy="675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3321719" y="2540082"/>
            <a:ext cx="623169" cy="312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Прямоугольник 41"/>
          <p:cNvSpPr>
            <a:spLocks noChangeArrowheads="1"/>
          </p:cNvSpPr>
          <p:nvPr/>
        </p:nvSpPr>
        <p:spPr bwMode="auto">
          <a:xfrm>
            <a:off x="669788" y="2660100"/>
            <a:ext cx="2269245" cy="461665"/>
          </a:xfrm>
          <a:prstGeom prst="rect">
            <a:avLst/>
          </a:prstGeom>
          <a:noFill/>
          <a:ln w="9525">
            <a:noFill/>
            <a:miter lim="800000"/>
            <a:headEnd/>
            <a:tailEnd/>
          </a:ln>
        </p:spPr>
        <p:txBody>
          <a:bodyPr wrap="square">
            <a:spAutoFit/>
          </a:bodyPr>
          <a:lstStyle/>
          <a:p>
            <a:pPr algn="r"/>
            <a:r>
              <a:rPr lang="ru-RU" sz="1200" dirty="0" smtClean="0">
                <a:solidFill>
                  <a:schemeClr val="tx1">
                    <a:lumMod val="65000"/>
                    <a:lumOff val="35000"/>
                  </a:schemeClr>
                </a:solidFill>
                <a:ea typeface="Calibri" panose="020F0502020204030204" pitchFamily="34" charset="0"/>
                <a:cs typeface="Times New Roman" pitchFamily="18" charset="0"/>
              </a:rPr>
              <a:t>Культура, искусство,</a:t>
            </a:r>
          </a:p>
          <a:p>
            <a:pPr algn="r"/>
            <a:r>
              <a:rPr lang="ru-RU" sz="1200" dirty="0" smtClean="0">
                <a:solidFill>
                  <a:schemeClr val="tx1">
                    <a:lumMod val="65000"/>
                    <a:lumOff val="35000"/>
                  </a:schemeClr>
                </a:solidFill>
                <a:ea typeface="Calibri" panose="020F0502020204030204" pitchFamily="34" charset="0"/>
                <a:cs typeface="Times New Roman" pitchFamily="18" charset="0"/>
              </a:rPr>
              <a:t>народные промыслы</a:t>
            </a:r>
          </a:p>
        </p:txBody>
      </p:sp>
      <p:cxnSp>
        <p:nvCxnSpPr>
          <p:cNvPr id="44" name="Прямая со стрелкой 43"/>
          <p:cNvCxnSpPr/>
          <p:nvPr/>
        </p:nvCxnSpPr>
        <p:spPr>
          <a:xfrm>
            <a:off x="3013797" y="2946628"/>
            <a:ext cx="571051" cy="194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Прямоугольник 44"/>
          <p:cNvSpPr>
            <a:spLocks noChangeArrowheads="1"/>
          </p:cNvSpPr>
          <p:nvPr/>
        </p:nvSpPr>
        <p:spPr bwMode="auto">
          <a:xfrm>
            <a:off x="1473878" y="3402053"/>
            <a:ext cx="900181" cy="276999"/>
          </a:xfrm>
          <a:prstGeom prst="rect">
            <a:avLst/>
          </a:prstGeom>
          <a:noFill/>
          <a:ln w="9525">
            <a:noFill/>
            <a:miter lim="800000"/>
            <a:headEnd/>
            <a:tailEnd/>
          </a:ln>
        </p:spPr>
        <p:txBody>
          <a:bodyPr wrap="square">
            <a:spAutoFit/>
          </a:bodyPr>
          <a:lstStyle/>
          <a:p>
            <a:pPr algn="r"/>
            <a:r>
              <a:rPr lang="ru-RU" sz="1200" dirty="0" smtClean="0">
                <a:solidFill>
                  <a:schemeClr val="tx1">
                    <a:lumMod val="65000"/>
                    <a:lumOff val="35000"/>
                  </a:schemeClr>
                </a:solidFill>
                <a:ea typeface="Calibri" panose="020F0502020204030204" pitchFamily="34" charset="0"/>
                <a:cs typeface="Times New Roman" pitchFamily="18" charset="0"/>
              </a:rPr>
              <a:t>Экология</a:t>
            </a:r>
          </a:p>
        </p:txBody>
      </p:sp>
      <p:sp>
        <p:nvSpPr>
          <p:cNvPr id="46" name="Прямоугольник 45"/>
          <p:cNvSpPr>
            <a:spLocks noChangeArrowheads="1"/>
          </p:cNvSpPr>
          <p:nvPr/>
        </p:nvSpPr>
        <p:spPr bwMode="auto">
          <a:xfrm>
            <a:off x="665375" y="4008199"/>
            <a:ext cx="1858538" cy="276999"/>
          </a:xfrm>
          <a:prstGeom prst="rect">
            <a:avLst/>
          </a:prstGeom>
          <a:noFill/>
          <a:ln w="9525">
            <a:noFill/>
            <a:miter lim="800000"/>
            <a:headEnd/>
            <a:tailEnd/>
          </a:ln>
        </p:spPr>
        <p:txBody>
          <a:bodyPr wrap="square">
            <a:spAutoFit/>
          </a:bodyPr>
          <a:lstStyle/>
          <a:p>
            <a:pPr algn="r"/>
            <a:r>
              <a:rPr lang="ru-RU" sz="1200" dirty="0" smtClean="0">
                <a:solidFill>
                  <a:schemeClr val="tx1">
                    <a:lumMod val="65000"/>
                    <a:lumOff val="35000"/>
                  </a:schemeClr>
                </a:solidFill>
                <a:ea typeface="Calibri" panose="020F0502020204030204" pitchFamily="34" charset="0"/>
                <a:cs typeface="Times New Roman" pitchFamily="18" charset="0"/>
              </a:rPr>
              <a:t>Социальный туризм</a:t>
            </a:r>
          </a:p>
        </p:txBody>
      </p:sp>
      <p:sp>
        <p:nvSpPr>
          <p:cNvPr id="47" name="Прямоугольник 46"/>
          <p:cNvSpPr>
            <a:spLocks noChangeArrowheads="1"/>
          </p:cNvSpPr>
          <p:nvPr/>
        </p:nvSpPr>
        <p:spPr bwMode="auto">
          <a:xfrm>
            <a:off x="1179534" y="4675533"/>
            <a:ext cx="1144200" cy="276999"/>
          </a:xfrm>
          <a:prstGeom prst="rect">
            <a:avLst/>
          </a:prstGeom>
          <a:noFill/>
          <a:ln w="9525">
            <a:noFill/>
            <a:miter lim="800000"/>
            <a:headEnd/>
            <a:tailEnd/>
          </a:ln>
        </p:spPr>
        <p:txBody>
          <a:bodyPr wrap="square">
            <a:spAutoFit/>
          </a:bodyPr>
          <a:lstStyle/>
          <a:p>
            <a:pPr algn="r"/>
            <a:r>
              <a:rPr lang="ru-RU" sz="1200" dirty="0" smtClean="0">
                <a:solidFill>
                  <a:schemeClr val="tx1">
                    <a:lumMod val="65000"/>
                    <a:lumOff val="35000"/>
                  </a:schemeClr>
                </a:solidFill>
                <a:ea typeface="Calibri" panose="020F0502020204030204" pitchFamily="34" charset="0"/>
                <a:cs typeface="Times New Roman" pitchFamily="18" charset="0"/>
              </a:rPr>
              <a:t>Гериатрия</a:t>
            </a:r>
          </a:p>
        </p:txBody>
      </p:sp>
      <p:sp>
        <p:nvSpPr>
          <p:cNvPr id="49" name="Прямоугольник 48"/>
          <p:cNvSpPr>
            <a:spLocks noChangeArrowheads="1"/>
          </p:cNvSpPr>
          <p:nvPr/>
        </p:nvSpPr>
        <p:spPr bwMode="auto">
          <a:xfrm>
            <a:off x="1386548" y="5377603"/>
            <a:ext cx="1533763" cy="276999"/>
          </a:xfrm>
          <a:prstGeom prst="rect">
            <a:avLst/>
          </a:prstGeom>
          <a:noFill/>
          <a:ln w="9525">
            <a:noFill/>
            <a:miter lim="800000"/>
            <a:headEnd/>
            <a:tailEnd/>
          </a:ln>
        </p:spPr>
        <p:txBody>
          <a:bodyPr wrap="square">
            <a:spAutoFit/>
          </a:bodyPr>
          <a:lstStyle/>
          <a:p>
            <a:pPr algn="r"/>
            <a:r>
              <a:rPr lang="ru-RU" sz="1200" dirty="0" smtClean="0">
                <a:solidFill>
                  <a:schemeClr val="tx1">
                    <a:lumMod val="65000"/>
                    <a:lumOff val="35000"/>
                  </a:schemeClr>
                </a:solidFill>
                <a:ea typeface="Calibri" panose="020F0502020204030204" pitchFamily="34" charset="0"/>
                <a:cs typeface="Times New Roman" pitchFamily="18" charset="0"/>
              </a:rPr>
              <a:t>Здравоохранение</a:t>
            </a:r>
          </a:p>
        </p:txBody>
      </p:sp>
      <p:sp>
        <p:nvSpPr>
          <p:cNvPr id="50" name="Прямоугольник 49"/>
          <p:cNvSpPr>
            <a:spLocks noChangeArrowheads="1"/>
          </p:cNvSpPr>
          <p:nvPr/>
        </p:nvSpPr>
        <p:spPr bwMode="auto">
          <a:xfrm>
            <a:off x="2140908" y="6118745"/>
            <a:ext cx="1144200" cy="276999"/>
          </a:xfrm>
          <a:prstGeom prst="rect">
            <a:avLst/>
          </a:prstGeom>
          <a:noFill/>
          <a:ln w="9525">
            <a:noFill/>
            <a:miter lim="800000"/>
            <a:headEnd/>
            <a:tailEnd/>
          </a:ln>
        </p:spPr>
        <p:txBody>
          <a:bodyPr wrap="square">
            <a:spAutoFit/>
          </a:bodyPr>
          <a:lstStyle/>
          <a:p>
            <a:pPr algn="r"/>
            <a:r>
              <a:rPr lang="ru-RU" sz="1200" dirty="0" smtClean="0">
                <a:solidFill>
                  <a:schemeClr val="tx1">
                    <a:lumMod val="65000"/>
                    <a:lumOff val="35000"/>
                  </a:schemeClr>
                </a:solidFill>
                <a:ea typeface="Calibri" panose="020F0502020204030204" pitchFamily="34" charset="0"/>
                <a:cs typeface="Times New Roman" pitchFamily="18" charset="0"/>
              </a:rPr>
              <a:t>Детские сады</a:t>
            </a:r>
          </a:p>
        </p:txBody>
      </p:sp>
      <p:sp>
        <p:nvSpPr>
          <p:cNvPr id="51" name="Прямоугольник 50"/>
          <p:cNvSpPr>
            <a:spLocks noChangeArrowheads="1"/>
          </p:cNvSpPr>
          <p:nvPr/>
        </p:nvSpPr>
        <p:spPr bwMode="auto">
          <a:xfrm>
            <a:off x="6424556" y="6058677"/>
            <a:ext cx="1144200" cy="276999"/>
          </a:xfrm>
          <a:prstGeom prst="rect">
            <a:avLst/>
          </a:prstGeom>
          <a:noFill/>
          <a:ln w="9525">
            <a:noFill/>
            <a:miter lim="800000"/>
            <a:headEnd/>
            <a:tailEnd/>
          </a:ln>
        </p:spPr>
        <p:txBody>
          <a:bodyPr wrap="square">
            <a:spAutoFit/>
          </a:bodyPr>
          <a:lstStyle/>
          <a:p>
            <a:pPr algn="r"/>
            <a:r>
              <a:rPr lang="ru-RU" sz="1200" dirty="0" smtClean="0">
                <a:solidFill>
                  <a:schemeClr val="tx1">
                    <a:lumMod val="65000"/>
                    <a:lumOff val="35000"/>
                  </a:schemeClr>
                </a:solidFill>
                <a:ea typeface="Calibri" panose="020F0502020204030204" pitchFamily="34" charset="0"/>
                <a:cs typeface="Times New Roman" pitchFamily="18" charset="0"/>
              </a:rPr>
              <a:t>Спорт и досуг</a:t>
            </a:r>
          </a:p>
        </p:txBody>
      </p:sp>
      <p:sp>
        <p:nvSpPr>
          <p:cNvPr id="52" name="Скругленный прямоугольник 51"/>
          <p:cNvSpPr/>
          <p:nvPr/>
        </p:nvSpPr>
        <p:spPr>
          <a:xfrm>
            <a:off x="6885489" y="4686760"/>
            <a:ext cx="2878850" cy="823302"/>
          </a:xfrm>
          <a:prstGeom prst="roundRect">
            <a:avLst/>
          </a:prstGeom>
          <a:noFill/>
          <a:ln w="12700">
            <a:solidFill>
              <a:srgbClr val="AAB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Скругленный прямоугольник 52"/>
          <p:cNvSpPr/>
          <p:nvPr/>
        </p:nvSpPr>
        <p:spPr>
          <a:xfrm>
            <a:off x="7139918" y="3427584"/>
            <a:ext cx="2133561" cy="823302"/>
          </a:xfrm>
          <a:prstGeom prst="roundRect">
            <a:avLst/>
          </a:prstGeom>
          <a:noFill/>
          <a:ln w="12700">
            <a:solidFill>
              <a:srgbClr val="AAB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Скругленный прямоугольник 53"/>
          <p:cNvSpPr/>
          <p:nvPr/>
        </p:nvSpPr>
        <p:spPr>
          <a:xfrm>
            <a:off x="6424556" y="5939414"/>
            <a:ext cx="1953170" cy="564349"/>
          </a:xfrm>
          <a:prstGeom prst="roundRect">
            <a:avLst/>
          </a:prstGeom>
          <a:noFill/>
          <a:ln w="12700">
            <a:solidFill>
              <a:srgbClr val="AAB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Скругленный прямоугольник 54"/>
          <p:cNvSpPr/>
          <p:nvPr/>
        </p:nvSpPr>
        <p:spPr>
          <a:xfrm>
            <a:off x="6494602" y="2220374"/>
            <a:ext cx="2021324" cy="823302"/>
          </a:xfrm>
          <a:prstGeom prst="roundRect">
            <a:avLst/>
          </a:prstGeom>
          <a:noFill/>
          <a:ln w="12700">
            <a:solidFill>
              <a:srgbClr val="AAB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Скругленный прямоугольник 56"/>
          <p:cNvSpPr/>
          <p:nvPr/>
        </p:nvSpPr>
        <p:spPr>
          <a:xfrm>
            <a:off x="5229528" y="1207714"/>
            <a:ext cx="2021324" cy="823302"/>
          </a:xfrm>
          <a:prstGeom prst="roundRect">
            <a:avLst/>
          </a:prstGeom>
          <a:noFill/>
          <a:ln w="12700">
            <a:solidFill>
              <a:srgbClr val="AAB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Скругленный прямоугольник 58"/>
          <p:cNvSpPr/>
          <p:nvPr/>
        </p:nvSpPr>
        <p:spPr>
          <a:xfrm>
            <a:off x="1721635" y="1039590"/>
            <a:ext cx="3294377" cy="823302"/>
          </a:xfrm>
          <a:prstGeom prst="roundRect">
            <a:avLst/>
          </a:prstGeom>
          <a:noFill/>
          <a:ln w="12700">
            <a:solidFill>
              <a:srgbClr val="AAB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Скругленный прямоугольник 60"/>
          <p:cNvSpPr/>
          <p:nvPr/>
        </p:nvSpPr>
        <p:spPr>
          <a:xfrm>
            <a:off x="1386548" y="2020538"/>
            <a:ext cx="2320789" cy="481916"/>
          </a:xfrm>
          <a:prstGeom prst="roundRect">
            <a:avLst/>
          </a:prstGeom>
          <a:noFill/>
          <a:ln w="12700">
            <a:solidFill>
              <a:srgbClr val="AAB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Скругленный прямоугольник 64"/>
          <p:cNvSpPr/>
          <p:nvPr/>
        </p:nvSpPr>
        <p:spPr>
          <a:xfrm>
            <a:off x="822984" y="3316575"/>
            <a:ext cx="1707764" cy="437226"/>
          </a:xfrm>
          <a:prstGeom prst="roundRect">
            <a:avLst/>
          </a:prstGeom>
          <a:noFill/>
          <a:ln w="12700">
            <a:solidFill>
              <a:srgbClr val="AAB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7" name="Прямая со стрелкой 66"/>
          <p:cNvCxnSpPr/>
          <p:nvPr/>
        </p:nvCxnSpPr>
        <p:spPr>
          <a:xfrm>
            <a:off x="2640439" y="3577311"/>
            <a:ext cx="5843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Скругленный прямоугольник 67"/>
          <p:cNvSpPr/>
          <p:nvPr/>
        </p:nvSpPr>
        <p:spPr>
          <a:xfrm>
            <a:off x="354932" y="3893965"/>
            <a:ext cx="2175181" cy="530169"/>
          </a:xfrm>
          <a:prstGeom prst="roundRect">
            <a:avLst/>
          </a:prstGeom>
          <a:noFill/>
          <a:ln w="12700">
            <a:solidFill>
              <a:srgbClr val="AAB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0" name="Прямая со стрелкой 69"/>
          <p:cNvCxnSpPr/>
          <p:nvPr/>
        </p:nvCxnSpPr>
        <p:spPr>
          <a:xfrm flipV="1">
            <a:off x="2640439" y="4054365"/>
            <a:ext cx="440353" cy="107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Скругленный прямоугольник 70"/>
          <p:cNvSpPr/>
          <p:nvPr/>
        </p:nvSpPr>
        <p:spPr>
          <a:xfrm>
            <a:off x="665375" y="4583856"/>
            <a:ext cx="1974832" cy="485788"/>
          </a:xfrm>
          <a:prstGeom prst="roundRect">
            <a:avLst/>
          </a:prstGeom>
          <a:noFill/>
          <a:ln w="12700">
            <a:solidFill>
              <a:srgbClr val="AAB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3" name="Прямая со стрелкой 72"/>
          <p:cNvCxnSpPr/>
          <p:nvPr/>
        </p:nvCxnSpPr>
        <p:spPr>
          <a:xfrm flipV="1">
            <a:off x="2720752" y="4583856"/>
            <a:ext cx="360040" cy="213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Скругленный прямоугольник 73"/>
          <p:cNvSpPr/>
          <p:nvPr/>
        </p:nvSpPr>
        <p:spPr>
          <a:xfrm>
            <a:off x="917709" y="5254189"/>
            <a:ext cx="2021324" cy="523727"/>
          </a:xfrm>
          <a:prstGeom prst="roundRect">
            <a:avLst/>
          </a:prstGeom>
          <a:noFill/>
          <a:ln w="12700">
            <a:solidFill>
              <a:srgbClr val="AAB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78" name="Прямая со стрелкой 77"/>
          <p:cNvCxnSpPr/>
          <p:nvPr/>
        </p:nvCxnSpPr>
        <p:spPr>
          <a:xfrm flipV="1">
            <a:off x="3013797" y="5352913"/>
            <a:ext cx="307922" cy="229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Скругленный прямоугольник 78"/>
          <p:cNvSpPr/>
          <p:nvPr/>
        </p:nvSpPr>
        <p:spPr>
          <a:xfrm>
            <a:off x="1346651" y="5989164"/>
            <a:ext cx="2021324" cy="523727"/>
          </a:xfrm>
          <a:prstGeom prst="roundRect">
            <a:avLst/>
          </a:prstGeom>
          <a:noFill/>
          <a:ln w="12700">
            <a:solidFill>
              <a:srgbClr val="AAB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1" name="Прямая со стрелкой 80"/>
          <p:cNvCxnSpPr/>
          <p:nvPr/>
        </p:nvCxnSpPr>
        <p:spPr>
          <a:xfrm flipV="1">
            <a:off x="3440832" y="5877272"/>
            <a:ext cx="504056"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Прямая со стрелкой 83"/>
          <p:cNvCxnSpPr/>
          <p:nvPr/>
        </p:nvCxnSpPr>
        <p:spPr>
          <a:xfrm flipH="1" flipV="1">
            <a:off x="5457056" y="6058677"/>
            <a:ext cx="864096" cy="178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Прямая со стрелкой 85"/>
          <p:cNvCxnSpPr/>
          <p:nvPr/>
        </p:nvCxnSpPr>
        <p:spPr>
          <a:xfrm flipH="1" flipV="1">
            <a:off x="6419838" y="5157192"/>
            <a:ext cx="384315"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H="1" flipV="1">
            <a:off x="6494602" y="3664896"/>
            <a:ext cx="474622" cy="117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053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solidFill>
                  <a:srgbClr val="3F9176"/>
                </a:solidFill>
              </a:rPr>
              <a:t>Общество с ограниченной ответственностью «</a:t>
            </a:r>
            <a:r>
              <a:rPr lang="ru-RU" sz="3600" dirty="0" err="1">
                <a:solidFill>
                  <a:srgbClr val="3F9176"/>
                </a:solidFill>
              </a:rPr>
              <a:t>Шильна</a:t>
            </a:r>
            <a:r>
              <a:rPr lang="ru-RU" sz="3600" dirty="0">
                <a:solidFill>
                  <a:srgbClr val="3F9176"/>
                </a:solidFill>
              </a:rPr>
              <a:t>-Хлеб</a:t>
            </a:r>
            <a:r>
              <a:rPr lang="ru-RU" sz="3600" dirty="0" smtClean="0">
                <a:solidFill>
                  <a:srgbClr val="3F9176"/>
                </a:solidFill>
              </a:rPr>
              <a:t>», п. Малая </a:t>
            </a:r>
            <a:r>
              <a:rPr lang="ru-RU" sz="3600" dirty="0" err="1" smtClean="0">
                <a:solidFill>
                  <a:srgbClr val="3F9176"/>
                </a:solidFill>
              </a:rPr>
              <a:t>Шильна</a:t>
            </a:r>
            <a:endParaRPr lang="ru-RU" sz="3600" dirty="0">
              <a:solidFill>
                <a:srgbClr val="3F9176"/>
              </a:solidFill>
            </a:endParaRPr>
          </a:p>
        </p:txBody>
      </p:sp>
      <p:sp>
        <p:nvSpPr>
          <p:cNvPr id="3" name="Объект 2"/>
          <p:cNvSpPr>
            <a:spLocks noGrp="1"/>
          </p:cNvSpPr>
          <p:nvPr>
            <p:ph idx="1"/>
          </p:nvPr>
        </p:nvSpPr>
        <p:spPr/>
        <p:txBody>
          <a:bodyPr>
            <a:normAutofit/>
          </a:bodyPr>
          <a:lstStyle/>
          <a:p>
            <a:pPr marL="0" indent="0">
              <a:buNone/>
            </a:pPr>
            <a:r>
              <a:rPr lang="ru-RU" sz="1600" dirty="0">
                <a:solidFill>
                  <a:srgbClr val="3F9176"/>
                </a:solidFill>
              </a:rPr>
              <a:t>В городе Набережные Челны, как и во многих других городах России, достаточно остро стоит проблема трудоустройства многодетных родителей и молодых мам, не имеющих возможности работать в стандартном графике «с девяти до восемнадцати». «</a:t>
            </a:r>
            <a:r>
              <a:rPr lang="ru-RU" sz="1600" dirty="0" err="1">
                <a:solidFill>
                  <a:srgbClr val="3F9176"/>
                </a:solidFill>
              </a:rPr>
              <a:t>Шильна</a:t>
            </a:r>
            <a:r>
              <a:rPr lang="ru-RU" sz="1600" dirty="0">
                <a:solidFill>
                  <a:srgbClr val="3F9176"/>
                </a:solidFill>
              </a:rPr>
              <a:t>-хлеб», семейная пекарня, специализирующаяся на производстве </a:t>
            </a:r>
            <a:r>
              <a:rPr lang="ru-RU" sz="1600" dirty="0" err="1">
                <a:solidFill>
                  <a:srgbClr val="3F9176"/>
                </a:solidFill>
              </a:rPr>
              <a:t>бездрожжевых</a:t>
            </a:r>
            <a:r>
              <a:rPr lang="ru-RU" sz="1600" dirty="0">
                <a:solidFill>
                  <a:srgbClr val="3F9176"/>
                </a:solidFill>
              </a:rPr>
              <a:t> хлебобулочных изделий, частично смягчает эту проблему.</a:t>
            </a:r>
          </a:p>
          <a:p>
            <a:pPr marL="0" indent="0">
              <a:buNone/>
            </a:pPr>
            <a:r>
              <a:rPr lang="ru-RU" sz="1600" dirty="0">
                <a:solidFill>
                  <a:srgbClr val="3F9176"/>
                </a:solidFill>
              </a:rPr>
              <a:t>Производство работает с 2009 года, в настоящее время благодаря работе предприятия трудоустроено пять многодетных родителей. В настоящее время пекарня, расположенная в поселке Малая </a:t>
            </a:r>
            <a:r>
              <a:rPr lang="ru-RU" sz="1600" dirty="0" err="1">
                <a:solidFill>
                  <a:srgbClr val="3F9176"/>
                </a:solidFill>
              </a:rPr>
              <a:t>Шильна</a:t>
            </a:r>
            <a:r>
              <a:rPr lang="ru-RU" sz="1600" dirty="0">
                <a:solidFill>
                  <a:srgbClr val="3F9176"/>
                </a:solidFill>
              </a:rPr>
              <a:t>, снабжает хлебом сам поселок, а также второй по численности город Татарстана – Набережные Челны. Наряду с вопросом трудоустройства социально незащищенных категорий граждан, «</a:t>
            </a:r>
            <a:r>
              <a:rPr lang="ru-RU" sz="1600" dirty="0" err="1">
                <a:solidFill>
                  <a:srgbClr val="3F9176"/>
                </a:solidFill>
              </a:rPr>
              <a:t>Шильна</a:t>
            </a:r>
            <a:r>
              <a:rPr lang="ru-RU" sz="1600" dirty="0">
                <a:solidFill>
                  <a:srgbClr val="3F9176"/>
                </a:solidFill>
              </a:rPr>
              <a:t>-Хлеб» решает проблему обеспечения необходимой продукцией людей, которым необходимо специальное питание (люди, страдающие диабетом, онкологическими заболеваниями </a:t>
            </a:r>
            <a:r>
              <a:rPr lang="ru-RU" sz="1600" dirty="0" smtClean="0">
                <a:solidFill>
                  <a:srgbClr val="3F9176"/>
                </a:solidFill>
              </a:rPr>
              <a:t>и </a:t>
            </a:r>
            <a:r>
              <a:rPr lang="ru-RU" sz="1600" dirty="0" err="1" smtClean="0">
                <a:solidFill>
                  <a:srgbClr val="3F9176"/>
                </a:solidFill>
              </a:rPr>
              <a:t>т.д</a:t>
            </a:r>
            <a:r>
              <a:rPr lang="ru-RU" sz="1600" dirty="0">
                <a:solidFill>
                  <a:srgbClr val="3F9176"/>
                </a:solidFill>
              </a:rPr>
              <a:t>).</a:t>
            </a:r>
          </a:p>
        </p:txBody>
      </p:sp>
      <p:sp>
        <p:nvSpPr>
          <p:cNvPr id="4" name="Номер слайда 3"/>
          <p:cNvSpPr>
            <a:spLocks noGrp="1"/>
          </p:cNvSpPr>
          <p:nvPr>
            <p:ph type="sldNum" sz="quarter" idx="12"/>
          </p:nvPr>
        </p:nvSpPr>
        <p:spPr/>
        <p:txBody>
          <a:bodyPr/>
          <a:lstStyle/>
          <a:p>
            <a:fld id="{68F5DC80-0BD5-485E-A2E4-A1FCEF0C5E6C}" type="slidenum">
              <a:rPr lang="ru-RU" smtClean="0">
                <a:solidFill>
                  <a:prstClr val="black">
                    <a:tint val="75000"/>
                  </a:prstClr>
                </a:solidFill>
              </a:rPr>
              <a:pPr/>
              <a:t>5</a:t>
            </a:fld>
            <a:endParaRPr lang="ru-RU">
              <a:solidFill>
                <a:prstClr val="black">
                  <a:tint val="75000"/>
                </a:prst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848" y="4481786"/>
            <a:ext cx="2286000" cy="2286000"/>
          </a:xfrm>
          <a:prstGeom prst="rect">
            <a:avLst/>
          </a:prstGeom>
        </p:spPr>
      </p:pic>
      <p:pic>
        <p:nvPicPr>
          <p:cNvPr id="8" name="Рисунок 7"/>
          <p:cNvPicPr>
            <a:picLocks noChangeAspect="1"/>
          </p:cNvPicPr>
          <p:nvPr/>
        </p:nvPicPr>
        <p:blipFill>
          <a:blip r:embed="rId3"/>
          <a:stretch>
            <a:fillRect/>
          </a:stretch>
        </p:blipFill>
        <p:spPr>
          <a:xfrm>
            <a:off x="5980299" y="4473492"/>
            <a:ext cx="3430401" cy="2277077"/>
          </a:xfrm>
          <a:prstGeom prst="rect">
            <a:avLst/>
          </a:prstGeom>
        </p:spPr>
      </p:pic>
      <p:pic>
        <p:nvPicPr>
          <p:cNvPr id="9" name="Рисунок 8"/>
          <p:cNvPicPr>
            <a:picLocks noChangeAspect="1"/>
          </p:cNvPicPr>
          <p:nvPr/>
        </p:nvPicPr>
        <p:blipFill>
          <a:blip r:embed="rId4"/>
          <a:stretch>
            <a:fillRect/>
          </a:stretch>
        </p:blipFill>
        <p:spPr>
          <a:xfrm>
            <a:off x="631776" y="4641170"/>
            <a:ext cx="2816596" cy="2109399"/>
          </a:xfrm>
          <a:prstGeom prst="rect">
            <a:avLst/>
          </a:prstGeom>
        </p:spPr>
      </p:pic>
    </p:spTree>
    <p:extLst>
      <p:ext uri="{BB962C8B-B14F-4D97-AF65-F5344CB8AC3E}">
        <p14:creationId xmlns:p14="http://schemas.microsoft.com/office/powerpoint/2010/main" val="210172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a:solidFill>
                  <a:srgbClr val="3F9176"/>
                </a:solidFill>
              </a:rPr>
              <a:t>"Велес" - расширение и модернизация производства молока и молочных продуктов, Архангельская область</a:t>
            </a:r>
          </a:p>
        </p:txBody>
      </p:sp>
      <p:sp>
        <p:nvSpPr>
          <p:cNvPr id="3" name="Объект 2"/>
          <p:cNvSpPr>
            <a:spLocks noGrp="1"/>
          </p:cNvSpPr>
          <p:nvPr>
            <p:ph idx="1"/>
          </p:nvPr>
        </p:nvSpPr>
        <p:spPr/>
        <p:txBody>
          <a:bodyPr>
            <a:normAutofit/>
          </a:bodyPr>
          <a:lstStyle/>
          <a:p>
            <a:pPr marL="0" indent="0">
              <a:buNone/>
            </a:pPr>
            <a:r>
              <a:rPr lang="ru-RU" sz="1600" dirty="0">
                <a:solidFill>
                  <a:srgbClr val="3F9176"/>
                </a:solidFill>
              </a:rPr>
              <a:t>КФХ «Велес» существует уже 20 лет, за это время предпринимателю Ольге Зайцевой удалось восстановить погибающую деревню, дав работу большей части ее жителей (сегодня «Велес» является образующим предприятием д. Верховье). Деятельность КФХ «Велес» способствует укреплению продовольственной безопасности региона и локальному снижению стоимости мясомолочных продуктов. Фермерское хозяйство играет важную роль в социализации сельчан (в том числе – людей, освободившихся из мест лишения свободы). Следствием деятельности КФХ «Велес» является восстановление инфраструктуры деревни Верховье (сегодня здесь есть школа, </a:t>
            </a:r>
            <a:r>
              <a:rPr lang="ru-RU" sz="1600" dirty="0" err="1">
                <a:solidFill>
                  <a:srgbClr val="3F9176"/>
                </a:solidFill>
              </a:rPr>
              <a:t>федльдшерско</a:t>
            </a:r>
            <a:r>
              <a:rPr lang="ru-RU" sz="1600" dirty="0">
                <a:solidFill>
                  <a:srgbClr val="3F9176"/>
                </a:solidFill>
              </a:rPr>
              <a:t>-акушерский пункт, музей русского быта).</a:t>
            </a:r>
          </a:p>
        </p:txBody>
      </p:sp>
      <p:sp>
        <p:nvSpPr>
          <p:cNvPr id="4" name="Номер слайда 3"/>
          <p:cNvSpPr>
            <a:spLocks noGrp="1"/>
          </p:cNvSpPr>
          <p:nvPr>
            <p:ph type="sldNum" sz="quarter" idx="12"/>
          </p:nvPr>
        </p:nvSpPr>
        <p:spPr/>
        <p:txBody>
          <a:bodyPr/>
          <a:lstStyle/>
          <a:p>
            <a:fld id="{68F5DC80-0BD5-485E-A2E4-A1FCEF0C5E6C}" type="slidenum">
              <a:rPr lang="ru-RU" smtClean="0">
                <a:solidFill>
                  <a:prstClr val="black">
                    <a:tint val="75000"/>
                  </a:prstClr>
                </a:solidFill>
              </a:rPr>
              <a:pPr/>
              <a:t>6</a:t>
            </a:fld>
            <a:endParaRPr lang="ru-RU">
              <a:solidFill>
                <a:prstClr val="black">
                  <a:tint val="75000"/>
                </a:prstClr>
              </a:solidFill>
            </a:endParaRPr>
          </a:p>
        </p:txBody>
      </p:sp>
      <p:pic>
        <p:nvPicPr>
          <p:cNvPr id="5" name="Рисунок 4"/>
          <p:cNvPicPr>
            <a:picLocks noChangeAspect="1"/>
          </p:cNvPicPr>
          <p:nvPr/>
        </p:nvPicPr>
        <p:blipFill>
          <a:blip r:embed="rId2"/>
          <a:stretch>
            <a:fillRect/>
          </a:stretch>
        </p:blipFill>
        <p:spPr>
          <a:xfrm>
            <a:off x="5364837" y="3948962"/>
            <a:ext cx="3468925" cy="2292295"/>
          </a:xfrm>
          <a:prstGeom prst="rect">
            <a:avLst/>
          </a:prstGeom>
        </p:spPr>
      </p:pic>
      <p:pic>
        <p:nvPicPr>
          <p:cNvPr id="6" name="Рисунок 5"/>
          <p:cNvPicPr>
            <a:picLocks noChangeAspect="1"/>
          </p:cNvPicPr>
          <p:nvPr/>
        </p:nvPicPr>
        <p:blipFill>
          <a:blip r:embed="rId3"/>
          <a:stretch>
            <a:fillRect/>
          </a:stretch>
        </p:blipFill>
        <p:spPr>
          <a:xfrm>
            <a:off x="1027041" y="3948962"/>
            <a:ext cx="3925959" cy="2292296"/>
          </a:xfrm>
          <a:prstGeom prst="rect">
            <a:avLst/>
          </a:prstGeom>
        </p:spPr>
      </p:pic>
    </p:spTree>
    <p:extLst>
      <p:ext uri="{BB962C8B-B14F-4D97-AF65-F5344CB8AC3E}">
        <p14:creationId xmlns:p14="http://schemas.microsoft.com/office/powerpoint/2010/main" val="221940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3F9176"/>
                </a:solidFill>
              </a:rPr>
              <a:t>«Сельская фабрика производства природных растительных масел»</a:t>
            </a:r>
          </a:p>
        </p:txBody>
      </p:sp>
      <p:sp>
        <p:nvSpPr>
          <p:cNvPr id="3" name="Объект 2"/>
          <p:cNvSpPr>
            <a:spLocks noGrp="1"/>
          </p:cNvSpPr>
          <p:nvPr>
            <p:ph idx="1"/>
          </p:nvPr>
        </p:nvSpPr>
        <p:spPr/>
        <p:txBody>
          <a:bodyPr>
            <a:normAutofit/>
          </a:bodyPr>
          <a:lstStyle/>
          <a:p>
            <a:pPr marL="0" indent="0">
              <a:buNone/>
            </a:pPr>
            <a:r>
              <a:rPr lang="ru-RU" sz="2400" b="1" dirty="0">
                <a:solidFill>
                  <a:srgbClr val="3F9176"/>
                </a:solidFill>
              </a:rPr>
              <a:t>ООО «</a:t>
            </a:r>
            <a:r>
              <a:rPr lang="ru-RU" sz="2400" b="1" dirty="0" err="1">
                <a:solidFill>
                  <a:srgbClr val="3F9176"/>
                </a:solidFill>
              </a:rPr>
              <a:t>Василёво</a:t>
            </a:r>
            <a:r>
              <a:rPr lang="ru-RU" sz="2400" b="1" dirty="0">
                <a:solidFill>
                  <a:srgbClr val="3F9176"/>
                </a:solidFill>
              </a:rPr>
              <a:t>», Нижегородская </a:t>
            </a:r>
            <a:r>
              <a:rPr lang="ru-RU" sz="2400" b="1" dirty="0" smtClean="0">
                <a:solidFill>
                  <a:srgbClr val="3F9176"/>
                </a:solidFill>
              </a:rPr>
              <a:t>область</a:t>
            </a:r>
          </a:p>
          <a:p>
            <a:pPr marL="0" indent="0" algn="just">
              <a:buNone/>
            </a:pPr>
            <a:r>
              <a:rPr lang="ru-RU" sz="1800" b="1" dirty="0" smtClean="0">
                <a:solidFill>
                  <a:srgbClr val="3F9176"/>
                </a:solidFill>
              </a:rPr>
              <a:t>Законченный </a:t>
            </a:r>
            <a:r>
              <a:rPr lang="ru-RU" sz="1800" b="1" dirty="0">
                <a:solidFill>
                  <a:srgbClr val="3F9176"/>
                </a:solidFill>
              </a:rPr>
              <a:t>цикл производства растительных масел холодным отжимом из семян льна, тыквы, горчицы, подсолнечника, рыжика и </a:t>
            </a:r>
            <a:r>
              <a:rPr lang="ru-RU" sz="1800" b="1" dirty="0" err="1">
                <a:solidFill>
                  <a:srgbClr val="3F9176"/>
                </a:solidFill>
              </a:rPr>
              <a:t>расторопши</a:t>
            </a:r>
            <a:r>
              <a:rPr lang="ru-RU" sz="1800" b="1" dirty="0">
                <a:solidFill>
                  <a:srgbClr val="3F9176"/>
                </a:solidFill>
              </a:rPr>
              <a:t>. В рамках </a:t>
            </a:r>
            <a:r>
              <a:rPr lang="ru-RU" sz="1800" b="1" dirty="0" smtClean="0">
                <a:solidFill>
                  <a:srgbClr val="3F9176"/>
                </a:solidFill>
              </a:rPr>
              <a:t>проекта </a:t>
            </a:r>
            <a:r>
              <a:rPr lang="ru-RU" sz="1800" b="1" dirty="0">
                <a:solidFill>
                  <a:srgbClr val="3F9176"/>
                </a:solidFill>
              </a:rPr>
              <a:t>проведена модернизация производства, которая </a:t>
            </a:r>
            <a:r>
              <a:rPr lang="ru-RU" sz="1800" b="1" dirty="0" smtClean="0">
                <a:solidFill>
                  <a:srgbClr val="3F9176"/>
                </a:solidFill>
              </a:rPr>
              <a:t>позволила </a:t>
            </a:r>
            <a:r>
              <a:rPr lang="ru-RU" sz="1800" b="1" dirty="0">
                <a:solidFill>
                  <a:srgbClr val="3F9176"/>
                </a:solidFill>
              </a:rPr>
              <a:t>сделать предприятие полностью </a:t>
            </a:r>
            <a:r>
              <a:rPr lang="ru-RU" sz="1800" b="1" dirty="0" err="1">
                <a:solidFill>
                  <a:srgbClr val="3F9176"/>
                </a:solidFill>
              </a:rPr>
              <a:t>экологичным</a:t>
            </a:r>
            <a:r>
              <a:rPr lang="ru-RU" sz="1800" b="1" dirty="0">
                <a:solidFill>
                  <a:srgbClr val="3F9176"/>
                </a:solidFill>
              </a:rPr>
              <a:t>, социально ориентированным и полезным для территории расположения проекта</a:t>
            </a:r>
            <a:r>
              <a:rPr lang="ru-RU" sz="1800" b="1" dirty="0" smtClean="0">
                <a:solidFill>
                  <a:srgbClr val="3F9176"/>
                </a:solidFill>
              </a:rPr>
              <a:t>.</a:t>
            </a:r>
          </a:p>
          <a:p>
            <a:pPr marL="0" indent="0">
              <a:buNone/>
            </a:pPr>
            <a:endParaRPr lang="ru-RU" sz="1800" dirty="0"/>
          </a:p>
        </p:txBody>
      </p:sp>
      <p:sp>
        <p:nvSpPr>
          <p:cNvPr id="4" name="Номер слайда 3"/>
          <p:cNvSpPr>
            <a:spLocks noGrp="1"/>
          </p:cNvSpPr>
          <p:nvPr>
            <p:ph type="sldNum" sz="quarter" idx="12"/>
          </p:nvPr>
        </p:nvSpPr>
        <p:spPr/>
        <p:txBody>
          <a:bodyPr/>
          <a:lstStyle/>
          <a:p>
            <a:fld id="{68F5DC80-0BD5-485E-A2E4-A1FCEF0C5E6C}" type="slidenum">
              <a:rPr lang="ru-RU" smtClean="0">
                <a:solidFill>
                  <a:prstClr val="black">
                    <a:tint val="75000"/>
                  </a:prstClr>
                </a:solidFill>
              </a:rPr>
              <a:pPr/>
              <a:t>7</a:t>
            </a:fld>
            <a:endParaRPr lang="ru-RU">
              <a:solidFill>
                <a:prstClr val="black">
                  <a:tint val="75000"/>
                </a:prst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3040" y="3666498"/>
            <a:ext cx="3949030" cy="2974936"/>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18" y="3666498"/>
            <a:ext cx="4852714" cy="2953462"/>
          </a:xfrm>
          <a:prstGeom prst="rect">
            <a:avLst/>
          </a:prstGeom>
        </p:spPr>
      </p:pic>
    </p:spTree>
    <p:extLst>
      <p:ext uri="{BB962C8B-B14F-4D97-AF65-F5344CB8AC3E}">
        <p14:creationId xmlns:p14="http://schemas.microsoft.com/office/powerpoint/2010/main" val="33604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3F9176"/>
                </a:solidFill>
              </a:rPr>
              <a:t>Домашние половички руками </a:t>
            </a:r>
            <a:r>
              <a:rPr lang="ru-RU" dirty="0" smtClean="0">
                <a:solidFill>
                  <a:srgbClr val="3F9176"/>
                </a:solidFill>
              </a:rPr>
              <a:t>бабушек, Вологодская область</a:t>
            </a:r>
            <a:endParaRPr lang="ru-RU" dirty="0">
              <a:solidFill>
                <a:srgbClr val="3F9176"/>
              </a:solidFill>
            </a:endParaRPr>
          </a:p>
        </p:txBody>
      </p:sp>
      <p:sp>
        <p:nvSpPr>
          <p:cNvPr id="3" name="Объект 2"/>
          <p:cNvSpPr>
            <a:spLocks noGrp="1"/>
          </p:cNvSpPr>
          <p:nvPr>
            <p:ph idx="1"/>
          </p:nvPr>
        </p:nvSpPr>
        <p:spPr/>
        <p:txBody>
          <a:bodyPr>
            <a:normAutofit/>
          </a:bodyPr>
          <a:lstStyle/>
          <a:p>
            <a:pPr marL="0" indent="0">
              <a:buNone/>
            </a:pPr>
            <a:r>
              <a:rPr lang="ru-RU" sz="1700" dirty="0">
                <a:solidFill>
                  <a:srgbClr val="3F9176"/>
                </a:solidFill>
              </a:rPr>
              <a:t>Вологодская область — регион с богатыми традициями народных промыслов: в северных деревнях на протяжении многих веков этот вид деятельности являлся одной из самых распространенных форм </a:t>
            </a:r>
            <a:r>
              <a:rPr lang="ru-RU" sz="1700" dirty="0" err="1">
                <a:solidFill>
                  <a:srgbClr val="3F9176"/>
                </a:solidFill>
              </a:rPr>
              <a:t>самозанятости</a:t>
            </a:r>
            <a:r>
              <a:rPr lang="ru-RU" sz="1700" dirty="0">
                <a:solidFill>
                  <a:srgbClr val="3F9176"/>
                </a:solidFill>
              </a:rPr>
              <a:t>. Сегодня, несмотря на высокий уровень безработицы, большая часть традиционных северных промыслов находится под угрозой исчезновения. </a:t>
            </a:r>
          </a:p>
          <a:p>
            <a:pPr marL="0" indent="0">
              <a:buNone/>
            </a:pPr>
            <a:r>
              <a:rPr lang="ru-RU" sz="1700" dirty="0" smtClean="0">
                <a:solidFill>
                  <a:srgbClr val="3F9176"/>
                </a:solidFill>
              </a:rPr>
              <a:t>Благодаря </a:t>
            </a:r>
            <a:r>
              <a:rPr lang="ru-RU" sz="1700" dirty="0">
                <a:solidFill>
                  <a:srgbClr val="3F9176"/>
                </a:solidFill>
              </a:rPr>
              <a:t>проекту социального предпринимателя Екатерины Светловой в вологодской деревне </a:t>
            </a:r>
            <a:r>
              <a:rPr lang="ru-RU" sz="1700" dirty="0" err="1">
                <a:solidFill>
                  <a:srgbClr val="3F9176"/>
                </a:solidFill>
              </a:rPr>
              <a:t>Ботово</a:t>
            </a:r>
            <a:r>
              <a:rPr lang="ru-RU" sz="1700" dirty="0">
                <a:solidFill>
                  <a:srgbClr val="3F9176"/>
                </a:solidFill>
              </a:rPr>
              <a:t> запущено производство домотканых половиков, ковриков и гобеленов, благодаря которому будут созданы 6 рабочих мест для пенсионеров и инвалидов</a:t>
            </a:r>
            <a:r>
              <a:rPr lang="ru-RU" sz="1700" dirty="0" smtClean="0">
                <a:solidFill>
                  <a:srgbClr val="3F9176"/>
                </a:solidFill>
              </a:rPr>
              <a:t>.</a:t>
            </a:r>
          </a:p>
          <a:p>
            <a:pPr marL="0" indent="0">
              <a:buNone/>
            </a:pPr>
            <a:endParaRPr lang="ru-RU" sz="1700" dirty="0">
              <a:solidFill>
                <a:srgbClr val="3F9176"/>
              </a:solidFill>
            </a:endParaRPr>
          </a:p>
        </p:txBody>
      </p:sp>
      <p:sp>
        <p:nvSpPr>
          <p:cNvPr id="4" name="Номер слайда 3"/>
          <p:cNvSpPr>
            <a:spLocks noGrp="1"/>
          </p:cNvSpPr>
          <p:nvPr>
            <p:ph type="sldNum" sz="quarter" idx="12"/>
          </p:nvPr>
        </p:nvSpPr>
        <p:spPr/>
        <p:txBody>
          <a:bodyPr/>
          <a:lstStyle/>
          <a:p>
            <a:fld id="{68F5DC80-0BD5-485E-A2E4-A1FCEF0C5E6C}" type="slidenum">
              <a:rPr lang="ru-RU" smtClean="0">
                <a:solidFill>
                  <a:prstClr val="black">
                    <a:tint val="75000"/>
                  </a:prstClr>
                </a:solidFill>
              </a:rPr>
              <a:pPr/>
              <a:t>8</a:t>
            </a:fld>
            <a:endParaRPr lang="ru-RU">
              <a:solidFill>
                <a:prstClr val="black">
                  <a:tint val="75000"/>
                </a:prst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88" y="3998888"/>
            <a:ext cx="4032299" cy="212727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491" y="4124063"/>
            <a:ext cx="3004517" cy="2602663"/>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0716" y="3863182"/>
            <a:ext cx="2549984" cy="2549984"/>
          </a:xfrm>
          <a:prstGeom prst="rect">
            <a:avLst/>
          </a:prstGeom>
        </p:spPr>
      </p:pic>
    </p:spTree>
    <p:extLst>
      <p:ext uri="{BB962C8B-B14F-4D97-AF65-F5344CB8AC3E}">
        <p14:creationId xmlns:p14="http://schemas.microsoft.com/office/powerpoint/2010/main" val="425114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solidFill>
                  <a:srgbClr val="3F9176"/>
                </a:solidFill>
              </a:rPr>
              <a:t>Овцеферма </a:t>
            </a:r>
            <a:r>
              <a:rPr lang="ru-RU" sz="3200" dirty="0" err="1" smtClean="0">
                <a:solidFill>
                  <a:srgbClr val="3F9176"/>
                </a:solidFill>
              </a:rPr>
              <a:t>Цыбенова</a:t>
            </a:r>
            <a:r>
              <a:rPr lang="ru-RU" sz="3200" dirty="0" smtClean="0">
                <a:solidFill>
                  <a:srgbClr val="3F9176"/>
                </a:solidFill>
              </a:rPr>
              <a:t>, Забайкальский край, </a:t>
            </a:r>
            <a:br>
              <a:rPr lang="ru-RU" sz="3200" dirty="0" smtClean="0">
                <a:solidFill>
                  <a:srgbClr val="3F9176"/>
                </a:solidFill>
              </a:rPr>
            </a:br>
            <a:r>
              <a:rPr lang="ru-RU" sz="3200" dirty="0" smtClean="0">
                <a:solidFill>
                  <a:srgbClr val="3F9176"/>
                </a:solidFill>
              </a:rPr>
              <a:t>пос. Могойтуй</a:t>
            </a:r>
            <a:endParaRPr lang="ru-RU" sz="3200" dirty="0">
              <a:solidFill>
                <a:srgbClr val="3F9176"/>
              </a:solidFill>
            </a:endParaRPr>
          </a:p>
        </p:txBody>
      </p:sp>
      <p:sp>
        <p:nvSpPr>
          <p:cNvPr id="3" name="Объект 2"/>
          <p:cNvSpPr>
            <a:spLocks noGrp="1"/>
          </p:cNvSpPr>
          <p:nvPr>
            <p:ph idx="1"/>
          </p:nvPr>
        </p:nvSpPr>
        <p:spPr/>
        <p:txBody>
          <a:bodyPr>
            <a:normAutofit/>
          </a:bodyPr>
          <a:lstStyle/>
          <a:p>
            <a:pPr marL="0" indent="0" algn="just">
              <a:buNone/>
            </a:pPr>
            <a:r>
              <a:rPr lang="ru-RU" sz="2400" dirty="0" smtClean="0">
                <a:solidFill>
                  <a:srgbClr val="3F9176"/>
                </a:solidFill>
              </a:rPr>
              <a:t>Возрождение </a:t>
            </a:r>
            <a:r>
              <a:rPr lang="ru-RU" sz="2400" dirty="0">
                <a:solidFill>
                  <a:srgbClr val="3F9176"/>
                </a:solidFill>
              </a:rPr>
              <a:t>и развитие села Могойтуй путем создания овцеводческого хозяйства. Каждый год в рамках деятельности данной </a:t>
            </a:r>
            <a:r>
              <a:rPr lang="ru-RU" sz="2400" dirty="0" smtClean="0">
                <a:solidFill>
                  <a:srgbClr val="3F9176"/>
                </a:solidFill>
              </a:rPr>
              <a:t>овцефермы стажируются </a:t>
            </a:r>
            <a:r>
              <a:rPr lang="ru-RU" sz="2400" dirty="0">
                <a:solidFill>
                  <a:srgbClr val="3F9176"/>
                </a:solidFill>
              </a:rPr>
              <a:t>семьи, которые хотят заниматься животноводством, но не имеют возможности приобрести достаточное количество животных.  После окончания обучения каждая семья </a:t>
            </a:r>
            <a:r>
              <a:rPr lang="ru-RU" sz="2400" dirty="0" smtClean="0">
                <a:solidFill>
                  <a:srgbClr val="3F9176"/>
                </a:solidFill>
              </a:rPr>
              <a:t>получает </a:t>
            </a:r>
            <a:r>
              <a:rPr lang="ru-RU" sz="2400" dirty="0">
                <a:solidFill>
                  <a:srgbClr val="3F9176"/>
                </a:solidFill>
              </a:rPr>
              <a:t>по 50 овец и </a:t>
            </a:r>
            <a:r>
              <a:rPr lang="ru-RU" sz="2400" dirty="0" smtClean="0">
                <a:solidFill>
                  <a:srgbClr val="3F9176"/>
                </a:solidFill>
              </a:rPr>
              <a:t>ведет </a:t>
            </a:r>
            <a:r>
              <a:rPr lang="ru-RU" sz="2400" dirty="0">
                <a:solidFill>
                  <a:srgbClr val="3F9176"/>
                </a:solidFill>
              </a:rPr>
              <a:t>самостоятельное хозяйство в своем селе.</a:t>
            </a:r>
          </a:p>
        </p:txBody>
      </p:sp>
      <p:sp>
        <p:nvSpPr>
          <p:cNvPr id="4" name="Номер слайда 3"/>
          <p:cNvSpPr>
            <a:spLocks noGrp="1"/>
          </p:cNvSpPr>
          <p:nvPr>
            <p:ph type="sldNum" sz="quarter" idx="12"/>
          </p:nvPr>
        </p:nvSpPr>
        <p:spPr/>
        <p:txBody>
          <a:bodyPr/>
          <a:lstStyle/>
          <a:p>
            <a:fld id="{68F5DC80-0BD5-485E-A2E4-A1FCEF0C5E6C}" type="slidenum">
              <a:rPr lang="ru-RU" smtClean="0">
                <a:solidFill>
                  <a:prstClr val="black">
                    <a:tint val="75000"/>
                  </a:prstClr>
                </a:solidFill>
              </a:rPr>
              <a:pPr/>
              <a:t>9</a:t>
            </a:fld>
            <a:endParaRPr lang="ru-RU">
              <a:solidFill>
                <a:prstClr val="black">
                  <a:tint val="75000"/>
                </a:prstClr>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488" y="4425443"/>
            <a:ext cx="2993529" cy="2084383"/>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9144" y="4425443"/>
            <a:ext cx="3378477" cy="2246819"/>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160" y="4242880"/>
            <a:ext cx="3523679" cy="2342897"/>
          </a:xfrm>
          <a:prstGeom prst="rect">
            <a:avLst/>
          </a:prstGeom>
        </p:spPr>
      </p:pic>
    </p:spTree>
    <p:extLst>
      <p:ext uri="{BB962C8B-B14F-4D97-AF65-F5344CB8AC3E}">
        <p14:creationId xmlns:p14="http://schemas.microsoft.com/office/powerpoint/2010/main" val="22701963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2817</TotalTime>
  <Words>1356</Words>
  <Application>Microsoft Office PowerPoint</Application>
  <PresentationFormat>Лист A4 (210x297 мм)</PresentationFormat>
  <Paragraphs>217</Paragraphs>
  <Slides>14</Slides>
  <Notes>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4</vt:i4>
      </vt:variant>
      <vt:variant>
        <vt:lpstr>Заголовки слайдов</vt:lpstr>
      </vt:variant>
      <vt:variant>
        <vt:i4>14</vt:i4>
      </vt:variant>
    </vt:vector>
  </HeadingPairs>
  <TitlesOfParts>
    <vt:vector size="22" baseType="lpstr">
      <vt:lpstr>Arial</vt:lpstr>
      <vt:lpstr>Calibri</vt:lpstr>
      <vt:lpstr>Calibri Light</vt:lpstr>
      <vt:lpstr>Times New Roman</vt:lpstr>
      <vt:lpstr>Тема Office</vt:lpstr>
      <vt:lpstr>1_Тема Office</vt:lpstr>
      <vt:lpstr>2_Тема Office</vt:lpstr>
      <vt:lpstr>4_Тема Office</vt:lpstr>
      <vt:lpstr>Презентация PowerPoint</vt:lpstr>
      <vt:lpstr>Презентация PowerPoint</vt:lpstr>
      <vt:lpstr>Презентация PowerPoint</vt:lpstr>
      <vt:lpstr>Презентация PowerPoint</vt:lpstr>
      <vt:lpstr>Общество с ограниченной ответственностью «Шильна-Хлеб», п. Малая Шильна</vt:lpstr>
      <vt:lpstr>"Велес" - расширение и модернизация производства молока и молочных продуктов, Архангельская область</vt:lpstr>
      <vt:lpstr>«Сельская фабрика производства природных растительных масел»</vt:lpstr>
      <vt:lpstr>Домашние половички руками бабушек, Вологодская область</vt:lpstr>
      <vt:lpstr>Овцеферма Цыбенова, Забайкальский край,  пос. Могойтуй</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 Шебанова</dc:creator>
  <cp:lastModifiedBy>Ира</cp:lastModifiedBy>
  <cp:revision>262</cp:revision>
  <cp:lastPrinted>2017-02-14T12:22:12Z</cp:lastPrinted>
  <dcterms:created xsi:type="dcterms:W3CDTF">2015-05-29T07:10:53Z</dcterms:created>
  <dcterms:modified xsi:type="dcterms:W3CDTF">2017-10-11T06:50:30Z</dcterms:modified>
</cp:coreProperties>
</file>