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9" r:id="rId3"/>
    <p:sldId id="277" r:id="rId4"/>
    <p:sldId id="294" r:id="rId5"/>
    <p:sldId id="295" r:id="rId6"/>
    <p:sldId id="304" r:id="rId7"/>
    <p:sldId id="296" r:id="rId8"/>
    <p:sldId id="301" r:id="rId9"/>
    <p:sldId id="291" r:id="rId10"/>
    <p:sldId id="292" r:id="rId11"/>
    <p:sldId id="293" r:id="rId12"/>
    <p:sldId id="305" r:id="rId13"/>
    <p:sldId id="306" r:id="rId14"/>
    <p:sldId id="299" r:id="rId15"/>
    <p:sldId id="273" r:id="rId16"/>
    <p:sldId id="274" r:id="rId17"/>
    <p:sldId id="275" r:id="rId18"/>
    <p:sldId id="283" r:id="rId19"/>
    <p:sldId id="284" r:id="rId20"/>
    <p:sldId id="276" r:id="rId21"/>
    <p:sldId id="300" r:id="rId22"/>
    <p:sldId id="302" r:id="rId23"/>
    <p:sldId id="307" r:id="rId24"/>
    <p:sldId id="303" r:id="rId25"/>
    <p:sldId id="285" r:id="rId26"/>
    <p:sldId id="286" r:id="rId27"/>
    <p:sldId id="287" r:id="rId28"/>
    <p:sldId id="288" r:id="rId29"/>
    <p:sldId id="289" r:id="rId30"/>
    <p:sldId id="290" r:id="rId31"/>
    <p:sldId id="268" r:id="rId32"/>
    <p:sldId id="308" r:id="rId33"/>
    <p:sldId id="309" r:id="rId34"/>
    <p:sldId id="310" r:id="rId35"/>
    <p:sldId id="311" r:id="rId36"/>
    <p:sldId id="312" r:id="rId37"/>
    <p:sldId id="313" r:id="rId38"/>
    <p:sldId id="297" r:id="rId39"/>
    <p:sldId id="298" r:id="rId40"/>
    <p:sldId id="270" r:id="rId4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599" autoAdjust="0"/>
  </p:normalViewPr>
  <p:slideViewPr>
    <p:cSldViewPr>
      <p:cViewPr>
        <p:scale>
          <a:sx n="79" d="100"/>
          <a:sy n="79" d="100"/>
        </p:scale>
        <p:origin x="-1824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1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670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351284902946453"/>
          <c:y val="0.87067729052497356"/>
        </c:manualLayout>
      </c:layout>
      <c:overlay val="0"/>
    </c:title>
    <c:autoTitleDeleted val="0"/>
    <c:view3D>
      <c:rotX val="0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500888315353373E-2"/>
          <c:y val="0.14437707501182925"/>
          <c:w val="0.88297691519555754"/>
          <c:h val="0.774540803237656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1110</c:v>
                </c:pt>
                <c:pt idx="1">
                  <c:v>1110</c:v>
                </c:pt>
                <c:pt idx="2">
                  <c:v>1110</c:v>
                </c:pt>
                <c:pt idx="3">
                  <c:v>1113</c:v>
                </c:pt>
                <c:pt idx="4">
                  <c:v>1118</c:v>
                </c:pt>
                <c:pt idx="5">
                  <c:v>1120</c:v>
                </c:pt>
                <c:pt idx="6">
                  <c:v>1120</c:v>
                </c:pt>
                <c:pt idx="7">
                  <c:v>1121</c:v>
                </c:pt>
                <c:pt idx="8">
                  <c:v>1121</c:v>
                </c:pt>
                <c:pt idx="9">
                  <c:v>1121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634176"/>
        <c:axId val="119640064"/>
        <c:axId val="119121664"/>
      </c:bar3DChart>
      <c:catAx>
        <c:axId val="119634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9640064"/>
        <c:crosses val="autoZero"/>
        <c:auto val="1"/>
        <c:lblAlgn val="ctr"/>
        <c:lblOffset val="100"/>
        <c:noMultiLvlLbl val="0"/>
      </c:catAx>
      <c:valAx>
        <c:axId val="119640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634176"/>
        <c:crosses val="autoZero"/>
        <c:crossBetween val="between"/>
      </c:valAx>
      <c:serAx>
        <c:axId val="119121664"/>
        <c:scaling>
          <c:orientation val="minMax"/>
        </c:scaling>
        <c:delete val="1"/>
        <c:axPos val="b"/>
        <c:majorTickMark val="out"/>
        <c:minorTickMark val="none"/>
        <c:tickLblPos val="nextTo"/>
        <c:crossAx val="119640064"/>
        <c:crosses val="autoZero"/>
      </c:serAx>
      <c:spPr>
        <a:noFill/>
        <a:ln w="25388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94F22-98E1-4CD7-A100-31656506BE95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50579-7624-4F8A-8D74-5C6060B3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1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50579-7624-4F8A-8D74-5C6060B315E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685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>
          <a:xfrm>
            <a:off x="679451" y="4714876"/>
            <a:ext cx="5438776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8788" name="Номер слайда 3"/>
          <p:cNvSpPr txBox="1">
            <a:spLocks noGrp="1"/>
          </p:cNvSpPr>
          <p:nvPr/>
        </p:nvSpPr>
        <p:spPr bwMode="auto">
          <a:xfrm>
            <a:off x="3850744" y="9428164"/>
            <a:ext cx="2945341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D6C729-B327-4EB0-8726-B33497D112FA}" type="slidenum">
              <a:rPr lang="ru-RU" sz="1200">
                <a:latin typeface="Times New Roman" pitchFamily="18" charset="0"/>
                <a:cs typeface="Arial" charset="0"/>
              </a:rPr>
              <a:pPr eaLnBrk="1" hangingPunct="1"/>
              <a:t>34</a:t>
            </a:fld>
            <a:endParaRPr lang="ru-RU" sz="12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>
          <a:xfrm>
            <a:off x="679451" y="4714876"/>
            <a:ext cx="5438776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0836" name="Номер слайда 3"/>
          <p:cNvSpPr txBox="1">
            <a:spLocks noGrp="1"/>
          </p:cNvSpPr>
          <p:nvPr/>
        </p:nvSpPr>
        <p:spPr bwMode="auto">
          <a:xfrm>
            <a:off x="3850744" y="9428164"/>
            <a:ext cx="2945341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B67D45-2DBE-4FF8-9F6A-0372F91969CC}" type="slidenum">
              <a:rPr lang="ru-RU" sz="1200">
                <a:latin typeface="Times New Roman" pitchFamily="18" charset="0"/>
                <a:cs typeface="Arial" charset="0"/>
              </a:rPr>
              <a:pPr eaLnBrk="1" hangingPunct="1"/>
              <a:t>35</a:t>
            </a:fld>
            <a:endParaRPr lang="ru-RU" sz="12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>
          <a:xfrm>
            <a:off x="679451" y="4714876"/>
            <a:ext cx="5438776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2884" name="Номер слайда 3"/>
          <p:cNvSpPr txBox="1">
            <a:spLocks noGrp="1"/>
          </p:cNvSpPr>
          <p:nvPr/>
        </p:nvSpPr>
        <p:spPr bwMode="auto">
          <a:xfrm>
            <a:off x="3850744" y="9428164"/>
            <a:ext cx="2945341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22D44C77-B84C-4DB0-97D4-9D97AE37E448}" type="slidenum">
              <a:rPr lang="ru-RU" sz="1200">
                <a:latin typeface="Calibri" pitchFamily="34" charset="0"/>
                <a:cs typeface="Arial" charset="0"/>
              </a:rPr>
              <a:pPr algn="l" eaLnBrk="1" hangingPunct="1"/>
              <a:t>36</a:t>
            </a:fld>
            <a:endParaRPr lang="ru-RU" sz="120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xfrm>
            <a:off x="679451" y="4714876"/>
            <a:ext cx="5438776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4932" name="Номер слайда 3"/>
          <p:cNvSpPr txBox="1">
            <a:spLocks noGrp="1"/>
          </p:cNvSpPr>
          <p:nvPr/>
        </p:nvSpPr>
        <p:spPr bwMode="auto">
          <a:xfrm>
            <a:off x="3850744" y="9428164"/>
            <a:ext cx="2945341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1B6B1-6215-48E9-A186-75FEF7AB73B1}" type="slidenum">
              <a:rPr lang="ru-RU" sz="1200">
                <a:latin typeface="Times New Roman" pitchFamily="18" charset="0"/>
                <a:cs typeface="Arial" charset="0"/>
              </a:rPr>
              <a:pPr eaLnBrk="1" hangingPunct="1"/>
              <a:t>37</a:t>
            </a:fld>
            <a:endParaRPr lang="ru-RU" sz="12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5DED0A-32A9-4B16-A815-F92E5626C5AB}" type="slidenum">
              <a:rPr lang="ru-RU" smtClean="0"/>
              <a:pPr eaLnBrk="1" hangingPunct="1"/>
              <a:t>40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9510C7-0537-40B0-A4A0-9BD3F1FE8E2A}" type="slidenum">
              <a:rPr lang="ru-RU" sz="1200" smtClean="0">
                <a:latin typeface="Times New Roman" pitchFamily="18" charset="0"/>
              </a:rPr>
              <a:pPr eaLnBrk="1" hangingPunct="1"/>
              <a:t>4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1BD379-5FC1-4BCA-B0D6-EE0069A650EE}" type="slidenum">
              <a:rPr lang="ru-RU" sz="1200" smtClean="0">
                <a:latin typeface="Times New Roman" pitchFamily="18" charset="0"/>
              </a:rPr>
              <a:pPr eaLnBrk="1" hangingPunct="1"/>
              <a:t>5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C9C77B-9FAA-49D6-95D3-86B7391469AA}" type="slidenum">
              <a:rPr lang="ru-RU"/>
              <a:pPr/>
              <a:t>18</a:t>
            </a:fld>
            <a:endParaRPr lang="ru-RU"/>
          </a:p>
        </p:txBody>
      </p:sp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Новостные сюжеты вышли на Южном регионе и на ренТВ. По прайсу стоимость минуты на ЮР составляет 19 900 руб.</a:t>
            </a:r>
          </a:p>
        </p:txBody>
      </p:sp>
      <p:sp>
        <p:nvSpPr>
          <p:cNvPr id="93188" name="Номер слайда 3"/>
          <p:cNvSpPr txBox="1">
            <a:spLocks noGrp="1"/>
          </p:cNvSpPr>
          <p:nvPr/>
        </p:nvSpPr>
        <p:spPr bwMode="auto">
          <a:xfrm>
            <a:off x="3850744" y="9428164"/>
            <a:ext cx="2945341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18B954E-639E-4C58-A2AC-E49DD139A472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42528-A275-4228-9CF2-530BA97A0317}" type="slidenum">
              <a:rPr lang="ru-RU"/>
              <a:pPr/>
              <a:t>19</a:t>
            </a:fld>
            <a:endParaRPr lang="ru-RU"/>
          </a:p>
        </p:txBody>
      </p:sp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95236" name="Номер слайда 3"/>
          <p:cNvSpPr txBox="1">
            <a:spLocks noGrp="1"/>
          </p:cNvSpPr>
          <p:nvPr/>
        </p:nvSpPr>
        <p:spPr bwMode="auto">
          <a:xfrm>
            <a:off x="3850744" y="9428164"/>
            <a:ext cx="2945341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0B36D4A-502A-45FB-A4C9-8A331C448B85}" type="slidenum">
              <a:rPr lang="ru-RU" sz="1200">
                <a:latin typeface="Calibri" pitchFamily="34" charset="0"/>
              </a:rPr>
              <a:pPr algn="r"/>
              <a:t>19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4876"/>
            <a:ext cx="5438776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6A537-0F17-4595-A193-876C51400145}" type="slidenum">
              <a:rPr lang="ru-RU"/>
              <a:pPr/>
              <a:t>25</a:t>
            </a:fld>
            <a:endParaRPr lang="ru-RU"/>
          </a:p>
        </p:txBody>
      </p:sp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Репортаж в новостях на ЮР продолжительностью около 3 минут</a:t>
            </a:r>
          </a:p>
        </p:txBody>
      </p:sp>
      <p:sp>
        <p:nvSpPr>
          <p:cNvPr id="91140" name="Номер слайда 3"/>
          <p:cNvSpPr txBox="1">
            <a:spLocks noGrp="1"/>
          </p:cNvSpPr>
          <p:nvPr/>
        </p:nvSpPr>
        <p:spPr bwMode="auto">
          <a:xfrm>
            <a:off x="3850744" y="9428164"/>
            <a:ext cx="2945341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02E3ECD-E871-4157-B188-7E882534A11C}" type="slidenum">
              <a:rPr lang="ru-RU" sz="1200">
                <a:latin typeface="Calibri" pitchFamily="34" charset="0"/>
              </a:rPr>
              <a:pPr algn="r"/>
              <a:t>25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6AE7D0-DC49-4DC5-83D7-8932DB6DCBBF}" type="slidenum">
              <a:rPr lang="ru-RU" sz="1200" smtClean="0">
                <a:latin typeface="Times New Roman" pitchFamily="18" charset="0"/>
              </a:rPr>
              <a:pPr eaLnBrk="1" hangingPunct="1"/>
              <a:t>32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46BBB8-8ECD-4ACC-84B5-FF3696752E78}" type="slidenum">
              <a:rPr lang="ru-RU" sz="1200" smtClean="0">
                <a:latin typeface="Times New Roman" pitchFamily="18" charset="0"/>
              </a:rPr>
              <a:pPr eaLnBrk="1" hangingPunct="1"/>
              <a:t>33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5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2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12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6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7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2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2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0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2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E5B22-4254-4E9A-9CDF-49BC857C4281}" type="datetimeFigureOut">
              <a:rPr lang="ru-RU" smtClean="0"/>
              <a:t>29.08.2013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58572-8E59-4D17-8829-1CE4CBE3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23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png"/><Relationship Id="rId4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8.emf"/><Relationship Id="rId4" Type="http://schemas.openxmlformats.org/officeDocument/2006/relationships/oleObject" Target="../embeddings/Microsoft_Excel_97-2003_Worksheet3.xls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633110" cy="460851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СОСТОЯНИЕ И РАЗВИТИЕ ПОЧТЫ В РОСТОВСКОЙ ОБЛАСТИ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1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88913"/>
            <a:ext cx="6727825" cy="866775"/>
          </a:xfrm>
        </p:spPr>
        <p:txBody>
          <a:bodyPr/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Взаимодействие с властями</a:t>
            </a:r>
          </a:p>
        </p:txBody>
      </p:sp>
      <p:pic>
        <p:nvPicPr>
          <p:cNvPr id="15872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25" name="Подзаголовок 2"/>
          <p:cNvSpPr txBox="1">
            <a:spLocks/>
          </p:cNvSpPr>
          <p:nvPr/>
        </p:nvSpPr>
        <p:spPr bwMode="auto">
          <a:xfrm>
            <a:off x="4643438" y="1484313"/>
            <a:ext cx="4432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8726" name="Прямоугольник 2"/>
          <p:cNvSpPr>
            <a:spLocks noChangeArrowheads="1"/>
          </p:cNvSpPr>
          <p:nvPr/>
        </p:nvSpPr>
        <p:spPr bwMode="auto">
          <a:xfrm>
            <a:off x="368300" y="4475163"/>
            <a:ext cx="41751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Arial" pitchFamily="34" charset="0"/>
              </a:rPr>
              <a:t>7 августа 2013 года Сергей </a:t>
            </a:r>
            <a:r>
              <a:rPr lang="ru-RU" b="1" dirty="0">
                <a:latin typeface="Calibri" pitchFamily="34" charset="0"/>
                <a:cs typeface="Arial" pitchFamily="34" charset="0"/>
              </a:rPr>
              <a:t>Иванович познакомился с коллективом Донской почты и с работой главного почтамта области.</a:t>
            </a:r>
          </a:p>
        </p:txBody>
      </p:sp>
      <p:sp>
        <p:nvSpPr>
          <p:cNvPr id="158727" name="Прямоугольник 8"/>
          <p:cNvSpPr>
            <a:spLocks noChangeArrowheads="1"/>
          </p:cNvSpPr>
          <p:nvPr/>
        </p:nvSpPr>
        <p:spPr bwMode="auto">
          <a:xfrm>
            <a:off x="4787900" y="1431925"/>
            <a:ext cx="39608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Arial" pitchFamily="34" charset="0"/>
              </a:rPr>
              <a:t>Почта Дона не </a:t>
            </a:r>
            <a:r>
              <a:rPr lang="ru-RU" b="1" dirty="0" err="1" smtClean="0">
                <a:latin typeface="Calibri" pitchFamily="34" charset="0"/>
                <a:cs typeface="Arial" pitchFamily="34" charset="0"/>
              </a:rPr>
              <a:t>остается</a:t>
            </a:r>
            <a:r>
              <a:rPr lang="ru-RU" b="1" dirty="0" smtClean="0">
                <a:latin typeface="Calibri" pitchFamily="34" charset="0"/>
                <a:cs typeface="Arial" pitchFamily="34" charset="0"/>
              </a:rPr>
              <a:t> без внимания 1-го заместителя губернатора Горбань С.И.</a:t>
            </a:r>
            <a:endParaRPr lang="ru-RU" b="1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5872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196975"/>
            <a:ext cx="42227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75075"/>
            <a:ext cx="4249737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9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5832648" cy="8673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Взаимодействие со СМИ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611561" y="5104499"/>
            <a:ext cx="7448902" cy="149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Тесный деловой контакт в каждодневной работе почты осуществляется с </a:t>
            </a:r>
            <a:r>
              <a:rPr lang="ru-RU" sz="1800" b="1" dirty="0" err="1" smtClean="0">
                <a:solidFill>
                  <a:schemeClr val="tx1"/>
                </a:solidFill>
              </a:rPr>
              <a:t>зам.министра</a:t>
            </a:r>
            <a:r>
              <a:rPr lang="ru-RU" sz="1800" b="1" dirty="0" smtClean="0">
                <a:solidFill>
                  <a:schemeClr val="tx1"/>
                </a:solidFill>
              </a:rPr>
              <a:t> – начальником управления по работе со СМИ – Бессмертным О.В. и председателем союза журналистов Дона – Южанской В.Н.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568863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Взаимодействие с Главами муниципальных образований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07468" y="1103531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611561" y="5104499"/>
            <a:ext cx="7448902" cy="149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b="1" dirty="0" smtClean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" y="1267018"/>
            <a:ext cx="4543400" cy="2520280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5652120" y="1268760"/>
            <a:ext cx="3491880" cy="74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Открытие  после реконструкции </a:t>
            </a:r>
          </a:p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ОПС Казанка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07468" y="4731285"/>
            <a:ext cx="3348372" cy="746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Открытие после реконструкции ОПС Морозовск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57160"/>
            <a:ext cx="4300515" cy="25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Взаимодействие с Главами городов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4343434" y="1268760"/>
            <a:ext cx="4392489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Главы городов: Азова, Батайска, Белой Калитвы, Каменск-Шахтинска, Таганрога связывают свою деятельность, как с населением, так и с почтой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030"/>
            <a:ext cx="4081907" cy="2892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22" y="3501008"/>
            <a:ext cx="4682716" cy="32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867400" y="1319213"/>
            <a:ext cx="3097213" cy="1728787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Взаимодействие с правоохранительными органами и представителями казачества по доставке пенсий населению.</a:t>
            </a:r>
          </a:p>
        </p:txBody>
      </p:sp>
      <p:pic>
        <p:nvPicPr>
          <p:cNvPr id="13517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51" y="1124744"/>
            <a:ext cx="3890002" cy="2393032"/>
          </a:xfrm>
        </p:spPr>
      </p:pic>
      <p:pic>
        <p:nvPicPr>
          <p:cNvPr id="13517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7338" y="3779838"/>
            <a:ext cx="6116637" cy="2935287"/>
          </a:xfrm>
        </p:spPr>
      </p:pic>
      <p:sp>
        <p:nvSpPr>
          <p:cNvPr id="135173" name="TextBox 10"/>
          <p:cNvSpPr txBox="1">
            <a:spLocks noChangeArrowheads="1"/>
          </p:cNvSpPr>
          <p:nvPr/>
        </p:nvSpPr>
        <p:spPr bwMode="auto">
          <a:xfrm>
            <a:off x="395288" y="4508500"/>
            <a:ext cx="23050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b="1" dirty="0">
                <a:latin typeface="Calibri" pitchFamily="34" charset="0"/>
              </a:rPr>
              <a:t>И как следствие – сокращение преступлений в отношении почтовых объектов.</a:t>
            </a:r>
          </a:p>
        </p:txBody>
      </p:sp>
      <p:pic>
        <p:nvPicPr>
          <p:cNvPr id="13517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52400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2812" y="188640"/>
            <a:ext cx="6727460" cy="8673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Взаимодействие с правоохранительными органами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056784" cy="8673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</a:rPr>
              <a:t>Зимовники: почтовый комплекс на селе лучший в России </a:t>
            </a:r>
            <a:endParaRPr lang="ru-RU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6696744" cy="4687816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7164288" y="1484783"/>
            <a:ext cx="1912104" cy="4687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800" b="1" i="1" u="sng" dirty="0" smtClean="0">
                <a:solidFill>
                  <a:srgbClr val="FF0000"/>
                </a:solidFill>
              </a:rPr>
              <a:t>Зимовниковский почтамт</a:t>
            </a: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sz="3400" b="1" dirty="0" smtClean="0">
                <a:solidFill>
                  <a:schemeClr val="tx1"/>
                </a:solidFill>
              </a:rPr>
              <a:t>Общая площадь земельного участка составляет 1701 квадратных метров</a:t>
            </a: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На территории размещены 2 здания: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 - двух этажное здание почтамта, общей площадью 725,1 квадратных метров;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   - одноэтажное здание гараж-склад   общей площадью 275,49 квадратных метров.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0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Здание гараж-склад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7164288" y="1484783"/>
            <a:ext cx="1912104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6" y="1311949"/>
            <a:ext cx="5907312" cy="4349299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300192" y="1196752"/>
            <a:ext cx="2776200" cy="4680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>
                <a:solidFill>
                  <a:schemeClr val="tx1"/>
                </a:solidFill>
              </a:rPr>
              <a:t>Здание </a:t>
            </a:r>
            <a:r>
              <a:rPr lang="ru-RU" b="1" dirty="0" smtClean="0">
                <a:solidFill>
                  <a:schemeClr val="tx1"/>
                </a:solidFill>
              </a:rPr>
              <a:t>гараж-склад  включает:</a:t>
            </a:r>
          </a:p>
          <a:p>
            <a:pPr algn="l"/>
            <a:endParaRPr lang="ru-RU" b="1" dirty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- помещение </a:t>
            </a:r>
            <a:r>
              <a:rPr lang="ru-RU" b="1" dirty="0">
                <a:solidFill>
                  <a:schemeClr val="tx1"/>
                </a:solidFill>
              </a:rPr>
              <a:t>для стоянки  9 автомашин</a:t>
            </a:r>
            <a:r>
              <a:rPr lang="ru-RU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endParaRPr lang="ru-RU" b="1" dirty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- мастерскую  </a:t>
            </a:r>
            <a:r>
              <a:rPr lang="ru-RU" b="1" dirty="0">
                <a:solidFill>
                  <a:schemeClr val="tx1"/>
                </a:solidFill>
              </a:rPr>
              <a:t>для ремонта автотранспорта</a:t>
            </a:r>
            <a:r>
              <a:rPr lang="ru-RU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endParaRPr lang="ru-RU" b="1" dirty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- материальный </a:t>
            </a:r>
            <a:r>
              <a:rPr lang="ru-RU" b="1" dirty="0">
                <a:solidFill>
                  <a:schemeClr val="tx1"/>
                </a:solidFill>
              </a:rPr>
              <a:t>склад</a:t>
            </a:r>
            <a:r>
              <a:rPr lang="ru-RU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endParaRPr lang="ru-RU" b="1" dirty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- </a:t>
            </a:r>
            <a:r>
              <a:rPr lang="ru-RU" b="1" dirty="0">
                <a:solidFill>
                  <a:schemeClr val="tx1"/>
                </a:solidFill>
              </a:rPr>
              <a:t>хозяйственный блок (гардеробную для обслуживающего персонала, душевую, санузел, </a:t>
            </a:r>
            <a:r>
              <a:rPr lang="ru-RU" b="1" dirty="0" smtClean="0">
                <a:solidFill>
                  <a:schemeClr val="tx1"/>
                </a:solidFill>
              </a:rPr>
              <a:t>котельную)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100" y="5949280"/>
            <a:ext cx="641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Затраты на строительство составили  7 359,0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8781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Реконструкция ОПС Казанская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7164288" y="1484783"/>
            <a:ext cx="1912104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9" name="Picture 6" descr="P10208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96752"/>
            <a:ext cx="4108805" cy="2952328"/>
          </a:xfrm>
          <a:prstGeom prst="rect">
            <a:avLst/>
          </a:prstGeom>
        </p:spPr>
      </p:pic>
      <p:pic>
        <p:nvPicPr>
          <p:cNvPr id="1026" name="Picture 2" descr="http://www.rostovpost.ru/BaseImage/fotos/2012/photo13092012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5056"/>
            <a:ext cx="4384638" cy="29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1196752"/>
            <a:ext cx="4240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 365-летию станицы </a:t>
            </a:r>
            <a:r>
              <a:rPr lang="ru-RU" dirty="0"/>
              <a:t>Казанская </a:t>
            </a:r>
            <a:r>
              <a:rPr lang="ru-RU" dirty="0" smtClean="0"/>
              <a:t>УФПС </a:t>
            </a:r>
            <a:r>
              <a:rPr lang="ru-RU" dirty="0"/>
              <a:t>Ростовской области </a:t>
            </a:r>
            <a:r>
              <a:rPr lang="ru-RU" dirty="0" smtClean="0"/>
              <a:t>сделало </a:t>
            </a:r>
            <a:r>
              <a:rPr lang="ru-RU" dirty="0"/>
              <a:t>подарок жителям - модернизированное отделение почтовой связи, расположенное в историческом здании 1917 года постройки. Это стало для всех главным ожидаемым событием </a:t>
            </a:r>
            <a:r>
              <a:rPr lang="ru-RU" dirty="0" smtClean="0"/>
              <a:t>года.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104" y="4508183"/>
            <a:ext cx="3891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Реконструкция отделения была проведена в кратчайшие сроки, затраты </a:t>
            </a:r>
            <a:r>
              <a:rPr lang="ru-RU" dirty="0"/>
              <a:t>на реконструкцию составили 6 891,00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8132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15888"/>
            <a:ext cx="6727825" cy="868362"/>
          </a:xfrm>
        </p:spPr>
        <p:txBody>
          <a:bodyPr>
            <a:noAutofit/>
          </a:bodyPr>
          <a:lstStyle/>
          <a:p>
            <a:r>
              <a:rPr lang="ru-RU" sz="3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 рамках проекта реконструкции почты Дона</a:t>
            </a:r>
          </a:p>
        </p:txBody>
      </p:sp>
      <p:pic>
        <p:nvPicPr>
          <p:cNvPr id="9216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5" name="Подзаголовок 2"/>
          <p:cNvSpPr txBox="1">
            <a:spLocks/>
          </p:cNvSpPr>
          <p:nvPr/>
        </p:nvSpPr>
        <p:spPr bwMode="auto">
          <a:xfrm>
            <a:off x="3851275" y="1557338"/>
            <a:ext cx="48244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000" b="1">
                <a:latin typeface="Calibri" pitchFamily="34" charset="0"/>
              </a:rPr>
              <a:t>В феврале 2013 года было открыто новое отделение почтовой связи в г. Ростове-на-Дону в микрорайоне Ливенцовка</a:t>
            </a:r>
          </a:p>
        </p:txBody>
      </p:sp>
      <p:pic>
        <p:nvPicPr>
          <p:cNvPr id="921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17625"/>
            <a:ext cx="3363913" cy="2484438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141663"/>
            <a:ext cx="51847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2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15888"/>
            <a:ext cx="6727825" cy="868362"/>
          </a:xfrm>
        </p:spPr>
        <p:txBody>
          <a:bodyPr>
            <a:noAutofit/>
          </a:bodyPr>
          <a:lstStyle/>
          <a:p>
            <a:r>
              <a:rPr lang="ru-RU" sz="3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 рамках проекта реконструкции почты Дона</a:t>
            </a:r>
          </a:p>
        </p:txBody>
      </p:sp>
      <p:pic>
        <p:nvPicPr>
          <p:cNvPr id="9421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213" name="Подзаголовок 2"/>
          <p:cNvSpPr txBox="1">
            <a:spLocks/>
          </p:cNvSpPr>
          <p:nvPr/>
        </p:nvSpPr>
        <p:spPr bwMode="auto">
          <a:xfrm>
            <a:off x="3851275" y="1341438"/>
            <a:ext cx="48244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94214" name="Прямоугольник 2"/>
          <p:cNvSpPr>
            <a:spLocks noChangeArrowheads="1"/>
          </p:cNvSpPr>
          <p:nvPr/>
        </p:nvSpPr>
        <p:spPr bwMode="auto">
          <a:xfrm>
            <a:off x="4481513" y="1303338"/>
            <a:ext cx="4095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В марте открылось сразу два отделения связи после реконструкции:</a:t>
            </a:r>
          </a:p>
          <a:p>
            <a:endParaRPr lang="ru-RU" sz="2000" b="1">
              <a:latin typeface="Calibri" pitchFamily="34" charset="0"/>
            </a:endParaRPr>
          </a:p>
          <a:p>
            <a:r>
              <a:rPr lang="ru-RU" sz="2000" b="1">
                <a:latin typeface="Calibri" pitchFamily="34" charset="0"/>
              </a:rPr>
              <a:t> - Зверево ОПС 346312 </a:t>
            </a:r>
          </a:p>
          <a:p>
            <a:r>
              <a:rPr lang="ru-RU" sz="2000" b="1">
                <a:latin typeface="Calibri" pitchFamily="34" charset="0"/>
              </a:rPr>
              <a:t> - Каменск-Шахтинске  ОПС 347809 </a:t>
            </a:r>
          </a:p>
        </p:txBody>
      </p:sp>
      <p:pic>
        <p:nvPicPr>
          <p:cNvPr id="9421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73175"/>
            <a:ext cx="39243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4098519" cy="28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633110" cy="460851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800" b="1" dirty="0">
                <a:solidFill>
                  <a:srgbClr val="0070C0"/>
                </a:solidFill>
              </a:rPr>
              <a:t>ПЛОЩАДЬ ТЕРРИТОРИИ – 100,9 ТЫС.КМ</a:t>
            </a:r>
            <a:r>
              <a:rPr lang="ru-RU" sz="2800" b="1" baseline="30000" dirty="0">
                <a:solidFill>
                  <a:srgbClr val="0070C0"/>
                </a:solidFill>
              </a:rPr>
              <a:t>2</a:t>
            </a: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   ЧИСЛЕННОСТЬ НАСЕЛЕНИЯ – 4260 ,6 ТЫС.ЧЕЛ.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   УСЛУГАМИ ПОЧТОВОЙ СВЯЗИ ОХВАЧЕНЫ ВСЕ       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   НАСЕЛЕННЫЕ ПУНКТЫ </a:t>
            </a:r>
            <a:r>
              <a:rPr lang="ru-RU" sz="2800" b="1" dirty="0" smtClean="0">
                <a:solidFill>
                  <a:srgbClr val="0070C0"/>
                </a:solidFill>
              </a:rPr>
              <a:t>ОБЛАСТИ</a:t>
            </a: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  <a:sym typeface="Symbol" pitchFamily="18" charset="2"/>
              </a:rPr>
              <a:t> </a:t>
            </a:r>
            <a:r>
              <a:rPr lang="ru-RU" sz="2800" b="1" dirty="0" smtClean="0">
                <a:solidFill>
                  <a:srgbClr val="0070C0"/>
                </a:solidFill>
              </a:rPr>
              <a:t>23 ГОРОДА </a:t>
            </a:r>
            <a:r>
              <a:rPr lang="ru-RU" sz="2800" b="1" dirty="0" smtClean="0">
                <a:solidFill>
                  <a:srgbClr val="0070C0"/>
                </a:solidFill>
                <a:sym typeface="Symbol" pitchFamily="18" charset="2"/>
              </a:rPr>
              <a:t> </a:t>
            </a:r>
            <a:r>
              <a:rPr lang="ru-RU" sz="2800" b="1" dirty="0">
                <a:solidFill>
                  <a:srgbClr val="0070C0"/>
                </a:solidFill>
              </a:rPr>
              <a:t>7 </a:t>
            </a:r>
            <a:r>
              <a:rPr lang="ru-RU" sz="2800" b="1" dirty="0" smtClean="0">
                <a:solidFill>
                  <a:srgbClr val="0070C0"/>
                </a:solidFill>
              </a:rPr>
              <a:t>ПГТ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  <a:sym typeface="Symbol" pitchFamily="18" charset="2"/>
              </a:rPr>
              <a:t> </a:t>
            </a:r>
            <a:r>
              <a:rPr lang="ru-RU" sz="2800" b="1" dirty="0">
                <a:solidFill>
                  <a:srgbClr val="0070C0"/>
                </a:solidFill>
              </a:rPr>
              <a:t>43 СЕЛЬСКИХ РАЙОНА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                     </a:t>
            </a:r>
            <a:r>
              <a:rPr lang="ru-RU" sz="2800" b="1" dirty="0" smtClean="0">
                <a:solidFill>
                  <a:srgbClr val="0070C0"/>
                </a:solidFill>
                <a:sym typeface="Symbol" pitchFamily="18" charset="2"/>
              </a:rPr>
              <a:t> </a:t>
            </a:r>
            <a:r>
              <a:rPr lang="ru-RU" sz="2800" b="1" dirty="0">
                <a:solidFill>
                  <a:srgbClr val="0070C0"/>
                </a:solidFill>
              </a:rPr>
              <a:t>2265 СЕЛЬСКИХ НАСЕЛЕННЫХ ПУНКТА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   ЧИСЛЕННОСТЬ РАБОТНИКОВ УФПС – 9465 ЧЕЛ.: 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  <a:sym typeface="Symbol" pitchFamily="18" charset="2"/>
              </a:rPr>
              <a:t> </a:t>
            </a:r>
            <a:r>
              <a:rPr lang="ru-RU" sz="2800" b="1" dirty="0">
                <a:solidFill>
                  <a:srgbClr val="0070C0"/>
                </a:solidFill>
              </a:rPr>
              <a:t>ОПЕРАТОРОВ СВЯЗИ –       1669 ЧЕЛ.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  <a:sym typeface="Symbol" pitchFamily="18" charset="2"/>
              </a:rPr>
              <a:t> </a:t>
            </a:r>
            <a:r>
              <a:rPr lang="ru-RU" sz="2800" b="1" dirty="0">
                <a:solidFill>
                  <a:srgbClr val="0070C0"/>
                </a:solidFill>
              </a:rPr>
              <a:t>ПОЧТАЛЬОНОВ            -       3983 ЧЕЛ.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385900" y="148088"/>
            <a:ext cx="5418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79646">
                    <a:lumMod val="75000"/>
                  </a:srgbClr>
                </a:solidFill>
              </a:rPr>
              <a:t>РОСТОВСКАЯ ОБЛАСТЬ</a:t>
            </a:r>
            <a:endParaRPr lang="ru-RU" sz="28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Проект МФЦ 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на базе отделений почтовой связи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7164288" y="1484783"/>
            <a:ext cx="1912104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1340768"/>
            <a:ext cx="2368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r>
              <a:rPr lang="ru-RU" sz="1400" b="1" dirty="0" smtClean="0"/>
              <a:t>  </a:t>
            </a:r>
            <a:endParaRPr lang="ru-RU" sz="1600" b="1" dirty="0"/>
          </a:p>
        </p:txBody>
      </p:sp>
      <p:pic>
        <p:nvPicPr>
          <p:cNvPr id="2051" name="Picture 3" descr="C:\Documents and Settings\matv2\Мои документы\МЯКИННИКОВА\Доклады\День Рос. почты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88"/>
            <a:ext cx="4572000" cy="30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07" y="1340768"/>
            <a:ext cx="3901440" cy="520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4342275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600" b="1" dirty="0" smtClean="0"/>
              <a:t>В </a:t>
            </a:r>
            <a:r>
              <a:rPr lang="ru-RU" sz="1600" b="1" dirty="0" err="1" smtClean="0"/>
              <a:t>г.Шахты</a:t>
            </a:r>
            <a:r>
              <a:rPr lang="ru-RU" sz="1600" b="1" dirty="0" smtClean="0"/>
              <a:t> </a:t>
            </a:r>
            <a:r>
              <a:rPr lang="ru-RU" sz="1600" b="1" dirty="0"/>
              <a:t>организовано пять многофункциональных центров на базе почтовых отделений. </a:t>
            </a:r>
            <a:r>
              <a:rPr lang="ru-RU" sz="1600" b="1" dirty="0" smtClean="0"/>
              <a:t> Услуги населению оказываются с 1 апреля 2013г.</a:t>
            </a:r>
          </a:p>
          <a:p>
            <a:pPr algn="just"/>
            <a:r>
              <a:rPr lang="ru-RU" sz="1600" b="1" dirty="0" smtClean="0"/>
              <a:t>Работа </a:t>
            </a:r>
            <a:r>
              <a:rPr lang="ru-RU" sz="1600" b="1" dirty="0"/>
              <a:t>многофункциональных центров </a:t>
            </a:r>
            <a:r>
              <a:rPr lang="ru-RU" sz="1600" b="1" dirty="0" err="1"/>
              <a:t>госуслуг</a:t>
            </a:r>
            <a:r>
              <a:rPr lang="ru-RU" sz="1600" b="1" dirty="0"/>
              <a:t> на базе филиальной сети Почты России позволит повысить их </a:t>
            </a:r>
            <a:r>
              <a:rPr lang="ru-RU" sz="1600" b="1" dirty="0" smtClean="0"/>
              <a:t>доступность </a:t>
            </a:r>
            <a:r>
              <a:rPr lang="ru-RU" sz="1600" b="1" dirty="0"/>
              <a:t>при меньших финансовых </a:t>
            </a:r>
            <a:r>
              <a:rPr lang="ru-RU" sz="1600" b="1" dirty="0" smtClean="0"/>
              <a:t>затратах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51197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Строительство автоматизированного сортировочного центра (АСЦ)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7164288" y="1484783"/>
            <a:ext cx="1912104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1340768"/>
            <a:ext cx="2368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r>
              <a:rPr lang="ru-RU" sz="1400" b="1" dirty="0" smtClean="0"/>
              <a:t>  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915" y="3645024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	</a:t>
            </a:r>
            <a:r>
              <a:rPr lang="ru-RU" sz="1600" b="1" dirty="0" smtClean="0"/>
              <a:t>С </a:t>
            </a:r>
            <a:r>
              <a:rPr lang="ru-RU" sz="1600" b="1" dirty="0"/>
              <a:t>1 марта 2013г. начато строительство </a:t>
            </a:r>
            <a:r>
              <a:rPr lang="ru-RU" sz="1600" b="1" dirty="0" smtClean="0"/>
              <a:t>АСЦ </a:t>
            </a:r>
            <a:r>
              <a:rPr lang="ru-RU" sz="1600" b="1" dirty="0"/>
              <a:t>в </a:t>
            </a:r>
            <a:r>
              <a:rPr lang="ru-RU" sz="1600" b="1" dirty="0" err="1"/>
              <a:t>г.Батайске</a:t>
            </a:r>
            <a:r>
              <a:rPr lang="ru-RU" sz="1600" b="1" dirty="0"/>
              <a:t> Ростовской области, запуск которого позволит </a:t>
            </a:r>
            <a:r>
              <a:rPr lang="ru-RU" sz="1600" b="1" dirty="0" err="1"/>
              <a:t>еще</a:t>
            </a:r>
            <a:r>
              <a:rPr lang="ru-RU" sz="1600" b="1" dirty="0"/>
              <a:t> больше децентрализовать потоки международной почты и таким образом ускорить их доставку до клиентов. </a:t>
            </a:r>
          </a:p>
          <a:p>
            <a:pPr algn="just"/>
            <a:r>
              <a:rPr lang="ru-RU" sz="1600" b="1" dirty="0" smtClean="0"/>
              <a:t>	В </a:t>
            </a:r>
            <a:r>
              <a:rPr lang="ru-RU" sz="1600" b="1" dirty="0"/>
              <a:t>настоящий момент на месте, где вскоре будет построен новый АСЦ, проводятся подготовительные работы. Планируемый объем работы, который сможет взять на себя АСЦ, составляет 1 млн. отправлений в сутки. Помимо почтамтов Ростовской области АСЦ будет обслуживать филиалы  ФГУП «Почта России» в Республике Адыгея, Калмыкии и Краснодарском крае. Всего его деятельность охватит 44 почтамта, 2648 отделений почтовой связи, в том числе 1969 – в сельской местности. Финансирование строительства осуществляется за </a:t>
            </a:r>
            <a:r>
              <a:rPr lang="ru-RU" sz="1600" b="1" dirty="0" err="1"/>
              <a:t>счет</a:t>
            </a:r>
            <a:r>
              <a:rPr lang="ru-RU" sz="1600" b="1" dirty="0"/>
              <a:t> собственных средств Почты России</a:t>
            </a:r>
            <a:r>
              <a:rPr lang="ru-RU" sz="1600" b="1" dirty="0" smtClean="0"/>
              <a:t>. </a:t>
            </a:r>
            <a:r>
              <a:rPr lang="ru-RU" sz="1600" b="1" dirty="0"/>
              <a:t>«Почтовый завод» даст порядка 700 рабочих мест.</a:t>
            </a:r>
          </a:p>
          <a:p>
            <a:pPr algn="just"/>
            <a:endParaRPr lang="ru-RU" sz="1600" b="1" dirty="0"/>
          </a:p>
        </p:txBody>
      </p:sp>
      <p:pic>
        <p:nvPicPr>
          <p:cNvPr id="11" name="Рисунок 5" descr="f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159" y="1124744"/>
            <a:ext cx="4015042" cy="247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96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УФПС Ростовской области – лучший филиал по внедрению АСМТС ГЛОНАСС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4" y="1268760"/>
            <a:ext cx="4104456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62" y="3721592"/>
            <a:ext cx="4355976" cy="29039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88024" y="1260045"/>
            <a:ext cx="4168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 и 11 июня в Ростове-на-Дону прошел семинар для представителей всех филиалов Почты России на тему: «Технические и организационные основы эксплуатации АСМТС ФГУП «Почта России». Предпосылки организации единой диспетчерской службы филиала».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8625" y="4149080"/>
            <a:ext cx="4168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Выбор </a:t>
            </a:r>
            <a:r>
              <a:rPr lang="ru-RU" dirty="0"/>
              <a:t>города для проведения такого знакового для федерального почтового оператора мероприятия был не случаен, именно в УФПС Ростовской области были достигнуты наилучшие показатели работы автоматизированной системы мониторинга транспортных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7447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333375"/>
            <a:ext cx="5986462" cy="43132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ОТКРЫТИЕ ИНФОРМАЦИОННО-ВЫПЛАТНОГО ЦЕНТРА (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г.БАТАЙСК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67588" name="Picture 5" descr="IMG_06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09" y="1372603"/>
            <a:ext cx="1954213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 descr="IMG_0627меньш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0956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 descr="IMG_0709меньш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29" y="4412989"/>
            <a:ext cx="2698750" cy="193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 descr="IMG_0677меньш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4280434"/>
            <a:ext cx="30972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Rectangle 9"/>
          <p:cNvSpPr>
            <a:spLocks noChangeArrowheads="1"/>
          </p:cNvSpPr>
          <p:nvPr/>
        </p:nvSpPr>
        <p:spPr bwMode="auto">
          <a:xfrm>
            <a:off x="3652306" y="980728"/>
            <a:ext cx="273685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400" b="1" dirty="0"/>
              <a:t>Совместный проект Почты России и Пенсионного фонда– информационно-выплатной центр – </a:t>
            </a:r>
            <a:r>
              <a:rPr lang="ru-RU" sz="1400" b="1"/>
              <a:t>открылся </a:t>
            </a:r>
            <a:r>
              <a:rPr lang="ru-RU" sz="1400" b="1" smtClean="0"/>
              <a:t>в </a:t>
            </a:r>
            <a:r>
              <a:rPr lang="ru-RU" sz="1400" b="1" dirty="0" smtClean="0"/>
              <a:t>2012г. </a:t>
            </a:r>
            <a:r>
              <a:rPr lang="ru-RU" sz="1400" b="1" dirty="0"/>
              <a:t>в городе Батайск. Теперь пенсионерам Ростовской области, получающим пенсии через Почту России, вместе с деньгами и другими социальными выплатами будут доставляться квитанции-поручения, в которых подробно прописываются все виды выплат, полагающиеся пенсионеру в текущем месяце.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Новый проект 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«Газета к утреннему чаю»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7164288" y="1484783"/>
            <a:ext cx="1912104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" y="1483671"/>
            <a:ext cx="5713635" cy="41764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10848" y="1086991"/>
            <a:ext cx="30599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 1 марта в УФПС Ростовской области стартовал пилотный проект «Газета к утреннему чаю». Часть подписчиков </a:t>
            </a:r>
            <a:r>
              <a:rPr lang="ru-RU" b="1" dirty="0" smtClean="0"/>
              <a:t>10 </a:t>
            </a:r>
            <a:r>
              <a:rPr lang="ru-RU" b="1" dirty="0"/>
              <a:t>крупных городов Ростовской области теперь </a:t>
            </a:r>
            <a:r>
              <a:rPr lang="ru-RU" b="1" dirty="0" smtClean="0"/>
              <a:t>получают ежедневные </a:t>
            </a:r>
            <a:r>
              <a:rPr lang="ru-RU" b="1" dirty="0"/>
              <a:t>газеты до 07.30 утра напрямую с печатного станка.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/>
              <a:t>Обслуживается 54 доставочных участка, 264-е улицы, 8901 дом, </a:t>
            </a:r>
          </a:p>
          <a:p>
            <a:r>
              <a:rPr lang="ru-RU" b="1" dirty="0"/>
              <a:t>302 организации. </a:t>
            </a:r>
          </a:p>
          <a:p>
            <a:r>
              <a:rPr lang="ru-RU" b="1" dirty="0"/>
              <a:t>Количество доставляемых печатных изданий  в неделю – 18 </a:t>
            </a:r>
            <a:r>
              <a:rPr lang="ru-RU" b="1" dirty="0" smtClean="0"/>
              <a:t>560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861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88913"/>
            <a:ext cx="6727825" cy="866775"/>
          </a:xfrm>
        </p:spPr>
        <p:txBody>
          <a:bodyPr/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День Древонасаждения</a:t>
            </a:r>
          </a:p>
        </p:txBody>
      </p:sp>
      <p:pic>
        <p:nvPicPr>
          <p:cNvPr id="9011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7" name="Подзаголовок 2"/>
          <p:cNvSpPr txBox="1">
            <a:spLocks/>
          </p:cNvSpPr>
          <p:nvPr/>
        </p:nvSpPr>
        <p:spPr bwMode="auto">
          <a:xfrm>
            <a:off x="4643438" y="1484313"/>
            <a:ext cx="4432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b="1">
              <a:latin typeface="Calibri" pitchFamily="34" charset="0"/>
            </a:endParaRPr>
          </a:p>
        </p:txBody>
      </p:sp>
      <p:pic>
        <p:nvPicPr>
          <p:cNvPr id="9011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65513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2132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0" name="Прямоугольник 7"/>
          <p:cNvSpPr>
            <a:spLocks noChangeArrowheads="1"/>
          </p:cNvSpPr>
          <p:nvPr/>
        </p:nvSpPr>
        <p:spPr bwMode="auto">
          <a:xfrm>
            <a:off x="4859338" y="1276350"/>
            <a:ext cx="41862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dirty="0">
                <a:latin typeface="Calibri" pitchFamily="34" charset="0"/>
              </a:rPr>
              <a:t>В праздник Древонасаждения в парке им. Н. Островского города Ростове-на-Дону Ростовские почтовики совместно с Министерством информационных технологий и связи Ростовской области высадили аллею из 65 элитных пирамидальных дубов.</a:t>
            </a:r>
          </a:p>
        </p:txBody>
      </p:sp>
      <p:sp>
        <p:nvSpPr>
          <p:cNvPr id="90121" name="Прямоугольник 8"/>
          <p:cNvSpPr>
            <a:spLocks noChangeArrowheads="1"/>
          </p:cNvSpPr>
          <p:nvPr/>
        </p:nvSpPr>
        <p:spPr bwMode="auto">
          <a:xfrm>
            <a:off x="395288" y="4221163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Ко Дню российской почты был установлен и торжественно открыт памятный камень «Аллея связистов Дона»</a:t>
            </a:r>
          </a:p>
        </p:txBody>
      </p:sp>
    </p:spTree>
    <p:extLst>
      <p:ext uri="{BB962C8B-B14F-4D97-AF65-F5344CB8AC3E}">
        <p14:creationId xmlns:p14="http://schemas.microsoft.com/office/powerpoint/2010/main" val="17610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88913"/>
            <a:ext cx="6727825" cy="86677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Конкурс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«Лучший оператор связи 2013 года»</a:t>
            </a:r>
          </a:p>
        </p:txBody>
      </p:sp>
      <p:pic>
        <p:nvPicPr>
          <p:cNvPr id="3584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219200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5" name="Подзаголовок 2"/>
          <p:cNvSpPr txBox="1">
            <a:spLocks/>
          </p:cNvSpPr>
          <p:nvPr/>
        </p:nvSpPr>
        <p:spPr bwMode="auto">
          <a:xfrm>
            <a:off x="7164388" y="1484313"/>
            <a:ext cx="191135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sz="3200" b="1">
              <a:latin typeface="Calibri" pitchFamily="34" charset="0"/>
            </a:endParaRPr>
          </a:p>
        </p:txBody>
      </p:sp>
      <p:sp>
        <p:nvSpPr>
          <p:cNvPr id="35846" name="Прямоугольник 6"/>
          <p:cNvSpPr>
            <a:spLocks noChangeArrowheads="1"/>
          </p:cNvSpPr>
          <p:nvPr/>
        </p:nvSpPr>
        <p:spPr bwMode="auto">
          <a:xfrm>
            <a:off x="4321175" y="1268413"/>
            <a:ext cx="457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dirty="0">
                <a:latin typeface="Calibri" pitchFamily="34" charset="0"/>
              </a:rPr>
              <a:t>Лучшим оператором УФПС Ростовской области – филиала ФГУП «Почта России» стали сразу 2 участницы конкурса: </a:t>
            </a:r>
          </a:p>
          <a:p>
            <a:endParaRPr lang="ru-RU" sz="1600" b="1" dirty="0">
              <a:latin typeface="Calibri" pitchFamily="34" charset="0"/>
            </a:endParaRPr>
          </a:p>
          <a:p>
            <a:r>
              <a:rPr lang="ru-RU" sz="1600" b="1" dirty="0">
                <a:latin typeface="Calibri" pitchFamily="34" charset="0"/>
              </a:rPr>
              <a:t> - Вера </a:t>
            </a:r>
            <a:r>
              <a:rPr lang="ru-RU" sz="1600" b="1" dirty="0" err="1">
                <a:latin typeface="Calibri" pitchFamily="34" charset="0"/>
              </a:rPr>
              <a:t>Нардид</a:t>
            </a:r>
            <a:r>
              <a:rPr lang="ru-RU" sz="1600" b="1" dirty="0">
                <a:latin typeface="Calibri" pitchFamily="34" charset="0"/>
              </a:rPr>
              <a:t>, оператор связи городского отделения 347640 </a:t>
            </a:r>
            <a:r>
              <a:rPr lang="ru-RU" sz="1600" b="1" dirty="0" err="1">
                <a:latin typeface="Calibri" pitchFamily="34" charset="0"/>
              </a:rPr>
              <a:t>Сальского</a:t>
            </a:r>
            <a:r>
              <a:rPr lang="ru-RU" sz="1600" b="1" dirty="0">
                <a:latin typeface="Calibri" pitchFamily="34" charset="0"/>
              </a:rPr>
              <a:t> почтамта</a:t>
            </a:r>
          </a:p>
          <a:p>
            <a:r>
              <a:rPr lang="ru-RU" sz="1600" b="1" dirty="0">
                <a:latin typeface="Calibri" pitchFamily="34" charset="0"/>
              </a:rPr>
              <a:t> - Анна Гринько, оператор связи городского отделения 347370 </a:t>
            </a:r>
            <a:r>
              <a:rPr lang="ru-RU" sz="1600" b="1" dirty="0" err="1">
                <a:latin typeface="Calibri" pitchFamily="34" charset="0"/>
              </a:rPr>
              <a:t>Волгодонского</a:t>
            </a:r>
            <a:r>
              <a:rPr lang="ru-RU" sz="1600" b="1" dirty="0">
                <a:latin typeface="Calibri" pitchFamily="34" charset="0"/>
              </a:rPr>
              <a:t> почтамта</a:t>
            </a:r>
          </a:p>
        </p:txBody>
      </p:sp>
      <p:pic>
        <p:nvPicPr>
          <p:cNvPr id="35847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800225"/>
            <a:ext cx="3665538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24288"/>
            <a:ext cx="39433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19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8450" y="115888"/>
            <a:ext cx="6727825" cy="868362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Конкурс </a:t>
            </a:r>
            <a:br>
              <a:rPr lang="ru-RU" sz="3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3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«Лучший водитель 2013 года»</a:t>
            </a:r>
          </a:p>
        </p:txBody>
      </p:sp>
      <p:pic>
        <p:nvPicPr>
          <p:cNvPr id="7987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7" name="Подзаголовок 2"/>
          <p:cNvSpPr txBox="1">
            <a:spLocks/>
          </p:cNvSpPr>
          <p:nvPr/>
        </p:nvSpPr>
        <p:spPr bwMode="auto">
          <a:xfrm>
            <a:off x="3671888" y="1295400"/>
            <a:ext cx="5284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b="1">
                <a:latin typeface="Calibri" pitchFamily="34" charset="0"/>
              </a:rPr>
              <a:t>В нем приняли участие представители всех 19 почтамтов области и автобаза.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b="1">
                <a:latin typeface="Calibri" pitchFamily="34" charset="0"/>
              </a:rPr>
              <a:t>Почтовые водители участвовали в заездах в одном классе автомашин УАЗ-452</a:t>
            </a:r>
          </a:p>
        </p:txBody>
      </p:sp>
      <p:pic>
        <p:nvPicPr>
          <p:cNvPr id="7987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5388"/>
            <a:ext cx="30956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81313"/>
            <a:ext cx="302418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83125"/>
            <a:ext cx="29479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Прямоугольник 11"/>
          <p:cNvSpPr>
            <a:spLocks noChangeArrowheads="1"/>
          </p:cNvSpPr>
          <p:nvPr/>
        </p:nvSpPr>
        <p:spPr bwMode="auto">
          <a:xfrm>
            <a:off x="307975" y="53006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По итогам конкурса победителем уже во второй раз стал </a:t>
            </a:r>
          </a:p>
          <a:p>
            <a:r>
              <a:rPr lang="ru-RU" b="1">
                <a:latin typeface="Calibri" pitchFamily="34" charset="0"/>
              </a:rPr>
              <a:t> – Сергей Ануфриев, водитель Сальского почтамта</a:t>
            </a:r>
          </a:p>
        </p:txBody>
      </p:sp>
    </p:spTree>
    <p:extLst>
      <p:ext uri="{BB962C8B-B14F-4D97-AF65-F5344CB8AC3E}">
        <p14:creationId xmlns:p14="http://schemas.microsoft.com/office/powerpoint/2010/main" val="393773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4925" y="188913"/>
            <a:ext cx="7200900" cy="866775"/>
          </a:xfrm>
        </p:spPr>
        <p:txBody>
          <a:bodyPr/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Празднование Дня российской почты!</a:t>
            </a:r>
          </a:p>
        </p:txBody>
      </p:sp>
      <p:pic>
        <p:nvPicPr>
          <p:cNvPr id="8397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94125"/>
            <a:ext cx="416242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93382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Прямоугольник 7"/>
          <p:cNvSpPr>
            <a:spLocks noChangeArrowheads="1"/>
          </p:cNvSpPr>
          <p:nvPr/>
        </p:nvSpPr>
        <p:spPr bwMode="auto">
          <a:xfrm>
            <a:off x="4572000" y="1209675"/>
            <a:ext cx="43783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 2013 году профессиональный праздник всех почтовых работников отмечался 14 июля, накануне 12 июля прошло сразу два значимых мероприятия. В парке им. Н. Островского города Ростова-на-Дону прошло открытие «Аллеи связистов Дона» и памятного камня с датой ее основания. </a:t>
            </a:r>
          </a:p>
        </p:txBody>
      </p:sp>
      <p:sp>
        <p:nvSpPr>
          <p:cNvPr id="83976" name="Прямоугольник 10"/>
          <p:cNvSpPr>
            <a:spLocks noChangeArrowheads="1"/>
          </p:cNvSpPr>
          <p:nvPr/>
        </p:nvSpPr>
        <p:spPr bwMode="auto">
          <a:xfrm>
            <a:off x="395288" y="4149725"/>
            <a:ext cx="3600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 конференц-зале Дома профсоюзов Ростовской области прошло торжественное собрание с награждением лучших сотрудников медалями «Мастер связи», благодарностями, грамотами и денежными премиями. </a:t>
            </a:r>
          </a:p>
        </p:txBody>
      </p:sp>
    </p:spTree>
    <p:extLst>
      <p:ext uri="{BB962C8B-B14F-4D97-AF65-F5344CB8AC3E}">
        <p14:creationId xmlns:p14="http://schemas.microsoft.com/office/powerpoint/2010/main" val="16105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88913"/>
            <a:ext cx="6727825" cy="866775"/>
          </a:xfrm>
        </p:spPr>
        <p:txBody>
          <a:bodyPr/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Спортивная жизнь</a:t>
            </a:r>
          </a:p>
        </p:txBody>
      </p:sp>
      <p:pic>
        <p:nvPicPr>
          <p:cNvPr id="8499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7" name="Picture 2" descr="http://www.rostovpost.ru/BaseImage/fotos/2013/photo0606201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68413"/>
            <a:ext cx="3736975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4" descr="http://www.rostovpost.ru/BaseImage/fotos/2013/photo06062013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67088"/>
            <a:ext cx="37846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Прямоугольник 4"/>
          <p:cNvSpPr>
            <a:spLocks noChangeArrowheads="1"/>
          </p:cNvSpPr>
          <p:nvPr/>
        </p:nvSpPr>
        <p:spPr bwMode="auto">
          <a:xfrm>
            <a:off x="4378325" y="12700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Участники спартакиады продемонстрировали свои способности по девяти видам спорта: волейбол, поднятие гири, пулевая стрельба, дартс, шашки, шахматы, прыжки в длину, настольный теннис. </a:t>
            </a:r>
          </a:p>
        </p:txBody>
      </p:sp>
      <p:sp>
        <p:nvSpPr>
          <p:cNvPr id="85000" name="Прямоугольник 7"/>
          <p:cNvSpPr>
            <a:spLocks noChangeArrowheads="1"/>
          </p:cNvSpPr>
          <p:nvPr/>
        </p:nvSpPr>
        <p:spPr bwMode="auto">
          <a:xfrm>
            <a:off x="323850" y="4581525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Из двадцати команд предприятий связи региона 1 место в упорной борьбе заняла сборная аппарата управления Ростовского филиала Почты России, показав самые лучшие результаты в командном зачете.</a:t>
            </a:r>
          </a:p>
        </p:txBody>
      </p:sp>
    </p:spTree>
    <p:extLst>
      <p:ext uri="{BB962C8B-B14F-4D97-AF65-F5344CB8AC3E}">
        <p14:creationId xmlns:p14="http://schemas.microsoft.com/office/powerpoint/2010/main" val="31610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633110" cy="511256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- 19 ПОЧТАМТОВ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- 1121 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ОТДЕЛЕНИЕ ПОЧТОВОЙ </a:t>
            </a: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СВЯЗИ, В 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Т</a:t>
            </a: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ОМ ЧИСЛЕ: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 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284  - ГОРОДСКИХ</a:t>
            </a:r>
            <a:b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 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837 – СЕЛЬСКИХ </a:t>
            </a: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- 1554 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ОПЕРАЦИОННЫХ ОКНА</a:t>
            </a:r>
            <a:b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- 4385 ПОЧТОВЫХ ЯЩИКА, В ТОМ ЧИСЛЕ: 2982 В СЕЛЕ</a:t>
            </a:r>
            <a:b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- 3907 ДОСТАВОЧНЫХ УЧАСТКОВ, В ТОМ ЧИСЛЕ: 2550 В СЕЛЕ</a:t>
            </a:r>
            <a:b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- 259 ЕД. АВТОТРАНСПОРТА</a:t>
            </a:r>
            <a:b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- 254 АВТОМАРШРУТА ПРОТЯЖЕННОСТЬЮ 44,0 </a:t>
            </a:r>
            <a:r>
              <a:rPr lang="ru-RU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ТЫС.КМ.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107504" y="332656"/>
            <a:ext cx="7056784" cy="1056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СЕТЬ 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УФПС РОСТОВСКОЙ ОБЛАСТИ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7950" y="188913"/>
            <a:ext cx="7056438" cy="866775"/>
          </a:xfrm>
        </p:spPr>
        <p:txBody>
          <a:bodyPr>
            <a:normAutofit fontScale="90000"/>
          </a:bodyPr>
          <a:lstStyle/>
          <a:p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Команда ростовских почтовиков один из лидеров Чемпионатов по автокроссу</a:t>
            </a:r>
          </a:p>
        </p:txBody>
      </p:sp>
      <p:pic>
        <p:nvPicPr>
          <p:cNvPr id="8601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2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4456112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4005263"/>
            <a:ext cx="401478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Прямоугольник 2"/>
          <p:cNvSpPr>
            <a:spLocks noChangeArrowheads="1"/>
          </p:cNvSpPr>
          <p:nvPr/>
        </p:nvSpPr>
        <p:spPr bwMode="auto">
          <a:xfrm>
            <a:off x="4981575" y="1341438"/>
            <a:ext cx="39433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dirty="0">
                <a:latin typeface="Calibri" pitchFamily="34" charset="0"/>
              </a:rPr>
              <a:t>Водители-спортсмены  Ростовского филиала Почты России  неоднократно становились </a:t>
            </a:r>
            <a:r>
              <a:rPr lang="ru-RU" sz="1600" b="1" dirty="0" err="1">
                <a:latin typeface="Calibri" pitchFamily="34" charset="0"/>
              </a:rPr>
              <a:t>призерами</a:t>
            </a:r>
            <a:r>
              <a:rPr lang="ru-RU" sz="1600" b="1" dirty="0">
                <a:latin typeface="Calibri" pitchFamily="34" charset="0"/>
              </a:rPr>
              <a:t>  этапов в Чемпионате Ростовской области по автокроссу в разных классах автомобилей. По итогам второго этапа 2013 года команда гонщиков заняла 1 место. Впереди </a:t>
            </a:r>
            <a:r>
              <a:rPr lang="ru-RU" sz="1600" b="1" dirty="0" err="1">
                <a:latin typeface="Calibri" pitchFamily="34" charset="0"/>
              </a:rPr>
              <a:t>еще</a:t>
            </a:r>
            <a:r>
              <a:rPr lang="ru-RU" sz="1600" b="1" dirty="0">
                <a:latin typeface="Calibri" pitchFamily="34" charset="0"/>
              </a:rPr>
              <a:t> два этапа.  </a:t>
            </a:r>
          </a:p>
        </p:txBody>
      </p:sp>
    </p:spTree>
    <p:extLst>
      <p:ext uri="{BB962C8B-B14F-4D97-AF65-F5344CB8AC3E}">
        <p14:creationId xmlns:p14="http://schemas.microsoft.com/office/powerpoint/2010/main" val="4465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Победа в конкурсе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«Лучший урок письма»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4" y="1334882"/>
            <a:ext cx="5148064" cy="30030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0992" y="4581128"/>
            <a:ext cx="8389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рамках конкурса «Лучший урок письма» проводимого УФПС Ростовской области в номинации </a:t>
            </a:r>
            <a:r>
              <a:rPr lang="ru-RU" dirty="0"/>
              <a:t>«Истории и легенды моей семьи» первое место занял </a:t>
            </a:r>
            <a:r>
              <a:rPr lang="ru-RU" dirty="0" smtClean="0"/>
              <a:t>ученик одной из школ Ростовской области. Победитель конкурса был награжден на торжественной церемонии в </a:t>
            </a:r>
            <a:r>
              <a:rPr lang="ru-RU" dirty="0"/>
              <a:t>ВДЦ «</a:t>
            </a:r>
            <a:r>
              <a:rPr lang="ru-RU" dirty="0" smtClean="0"/>
              <a:t>Орленок»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6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9B787A-17BD-4CF2-A4CE-3471BDBADBF5}" type="slidenum">
              <a:rPr lang="ru-RU" sz="1400" smtClean="0"/>
              <a:pPr eaLnBrk="1" hangingPunct="1"/>
              <a:t>32</a:t>
            </a:fld>
            <a:endParaRPr lang="ru-RU" sz="1400" smtClean="0"/>
          </a:p>
        </p:txBody>
      </p:sp>
      <p:sp>
        <p:nvSpPr>
          <p:cNvPr id="8195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490DD4-ADB3-43DC-901E-03BB10313D19}" type="slidenum">
              <a:rPr lang="ru-RU" sz="1400"/>
              <a:pPr eaLnBrk="1" hangingPunct="1"/>
              <a:t>32</a:t>
            </a:fld>
            <a:endParaRPr lang="ru-RU" sz="140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41438"/>
          </a:xfrm>
        </p:spPr>
        <p:txBody>
          <a:bodyPr/>
          <a:lstStyle/>
          <a:p>
            <a:pPr eaLnBrk="1" hangingPunct="1"/>
            <a:r>
              <a:rPr lang="ru-RU" sz="3200" b="1" smtClean="0"/>
              <a:t>Развитие сети отделений почтовой связи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/>
        </p:nvGraphicFramePr>
        <p:xfrm>
          <a:off x="395288" y="333375"/>
          <a:ext cx="8424862" cy="6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17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F2A583-BEF4-4B7F-9270-C8B67D542D8E}" type="slidenum">
              <a:rPr lang="ru-RU" sz="1400" smtClean="0"/>
              <a:pPr eaLnBrk="1" hangingPunct="1"/>
              <a:t>33</a:t>
            </a:fld>
            <a:endParaRPr lang="ru-RU" sz="1400" smtClean="0"/>
          </a:p>
        </p:txBody>
      </p:sp>
      <p:sp>
        <p:nvSpPr>
          <p:cNvPr id="9219" name="Номер слайда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854262-4A45-4221-AB9A-D9193A1CB150}" type="slidenum">
              <a:rPr lang="ru-RU" sz="1400"/>
              <a:pPr eaLnBrk="1" hangingPunct="1"/>
              <a:t>33</a:t>
            </a:fld>
            <a:endParaRPr lang="ru-RU" sz="140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Развитие маршрутной сети</a:t>
            </a:r>
          </a:p>
        </p:txBody>
      </p:sp>
      <p:graphicFrame>
        <p:nvGraphicFramePr>
          <p:cNvPr id="9221" name="Диаграмма 3"/>
          <p:cNvGraphicFramePr>
            <a:graphicFrameLocks/>
          </p:cNvGraphicFramePr>
          <p:nvPr/>
        </p:nvGraphicFramePr>
        <p:xfrm>
          <a:off x="200025" y="1074738"/>
          <a:ext cx="8670925" cy="29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r:id="rId5" imgW="8669263" imgH="2914141" progId="Excel.Chart.8">
                  <p:embed/>
                </p:oleObj>
              </mc:Choice>
              <mc:Fallback>
                <p:oleObj r:id="rId5" imgW="8669263" imgH="29141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074738"/>
                        <a:ext cx="8670925" cy="290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Диаграмма 9"/>
          <p:cNvGraphicFramePr>
            <a:graphicFrameLocks/>
          </p:cNvGraphicFramePr>
          <p:nvPr/>
        </p:nvGraphicFramePr>
        <p:xfrm>
          <a:off x="344488" y="3862388"/>
          <a:ext cx="8670925" cy="29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r:id="rId8" imgW="8669263" imgH="2908044" progId="Excel.Chart.8">
                  <p:embed/>
                </p:oleObj>
              </mc:Choice>
              <mc:Fallback>
                <p:oleObj r:id="rId8" imgW="8669263" imgH="290804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3862388"/>
                        <a:ext cx="8670925" cy="290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2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3D82D8-419C-42D2-A327-2DA74C0513C4}" type="slidenum">
              <a:rPr lang="ru-RU" sz="1400">
                <a:cs typeface="Arial" charset="0"/>
              </a:rPr>
              <a:pPr eaLnBrk="1" hangingPunct="1"/>
              <a:t>34</a:t>
            </a:fld>
            <a:endParaRPr lang="ru-RU" sz="1400">
              <a:cs typeface="Arial" charset="0"/>
            </a:endParaRPr>
          </a:p>
        </p:txBody>
      </p:sp>
      <p:sp>
        <p:nvSpPr>
          <p:cNvPr id="117763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fld id="{0F7B9B41-A9D6-43C9-ACBA-51FFFA84AA38}" type="slidenum">
              <a:rPr lang="ru-RU" sz="1400">
                <a:cs typeface="Arial" charset="0"/>
              </a:rPr>
              <a:pPr algn="l" eaLnBrk="1" hangingPunct="1"/>
              <a:t>34</a:t>
            </a:fld>
            <a:endParaRPr lang="ru-RU" sz="1400">
              <a:cs typeface="Arial" charset="0"/>
            </a:endParaRPr>
          </a:p>
        </p:txBody>
      </p:sp>
      <p:graphicFrame>
        <p:nvGraphicFramePr>
          <p:cNvPr id="11776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481013" y="908050"/>
          <a:ext cx="8245475" cy="571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Диаграмма" r:id="rId4" imgW="8229600" imgH="5705475" progId="MSGraph.Chart.8">
                  <p:embed followColorScheme="full"/>
                </p:oleObj>
              </mc:Choice>
              <mc:Fallback>
                <p:oleObj name="Диаграмма" r:id="rId4" imgW="8229600" imgH="570547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908050"/>
                        <a:ext cx="8245475" cy="571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>
            <a:normAutofit fontScale="90000"/>
          </a:bodyPr>
          <a:lstStyle/>
          <a:p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Доходы от основной деятельности </a:t>
            </a:r>
            <a:b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на 1 работника</a:t>
            </a: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8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A75014-198C-475B-B3E8-5A7284C9B997}" type="slidenum">
              <a:rPr lang="ru-RU" sz="1400">
                <a:cs typeface="Arial" charset="0"/>
              </a:rPr>
              <a:pPr eaLnBrk="1" hangingPunct="1"/>
              <a:t>35</a:t>
            </a:fld>
            <a:endParaRPr lang="ru-RU" sz="1400">
              <a:cs typeface="Arial" charset="0"/>
            </a:endParaRPr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827088" y="1125538"/>
            <a:ext cx="6481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ru-RU" sz="1800">
              <a:cs typeface="Arial" charset="0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1116013" y="404813"/>
            <a:ext cx="76327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charset="0"/>
              </a:rPr>
              <a:t>Объем предоставляемых услуг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539750" y="1628775"/>
            <a:ext cx="81359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119814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188913" y="982663"/>
          <a:ext cx="8753475" cy="51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Диаграмма" r:id="rId4" imgW="8734425" imgH="5162550" progId="MSGraph.Chart.8">
                  <p:embed followColorScheme="full"/>
                </p:oleObj>
              </mc:Choice>
              <mc:Fallback>
                <p:oleObj name="Диаграмма" r:id="rId4" imgW="8734425" imgH="51625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982663"/>
                        <a:ext cx="8753475" cy="517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9376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3" name="Rectangle 5"/>
          <p:cNvSpPr>
            <a:spLocks noChangeArrowheads="1"/>
          </p:cNvSpPr>
          <p:nvPr/>
        </p:nvSpPr>
        <p:spPr bwMode="auto">
          <a:xfrm>
            <a:off x="539750" y="1628775"/>
            <a:ext cx="8135938" cy="3600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121859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109538" y="1465263"/>
          <a:ext cx="8863012" cy="485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Диаграмма" r:id="rId4" imgW="8201025" imgH="4495800" progId="MSGraph.Chart.8">
                  <p:embed followColorScheme="full"/>
                </p:oleObj>
              </mc:Choice>
              <mc:Fallback>
                <p:oleObj name="Диаграмма" r:id="rId4" imgW="8201025" imgH="4495800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465263"/>
                        <a:ext cx="8863012" cy="485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0825" y="153988"/>
            <a:ext cx="8713788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Динамика темпов роста доходов  и средней численности  УФПС Ростовской области  за 2005 – 2013годы</a:t>
            </a:r>
          </a:p>
        </p:txBody>
      </p:sp>
    </p:spTree>
    <p:extLst>
      <p:ext uri="{BB962C8B-B14F-4D97-AF65-F5344CB8AC3E}">
        <p14:creationId xmlns:p14="http://schemas.microsoft.com/office/powerpoint/2010/main" val="2433388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54210C-C1C4-4CFC-86CD-ACF3159DBE3E}" type="slidenum">
              <a:rPr lang="ru-RU" sz="1400">
                <a:cs typeface="Arial" charset="0"/>
              </a:rPr>
              <a:pPr eaLnBrk="1" hangingPunct="1"/>
              <a:t>37</a:t>
            </a:fld>
            <a:endParaRPr lang="ru-RU" sz="1400">
              <a:cs typeface="Arial" charset="0"/>
            </a:endParaRPr>
          </a:p>
        </p:txBody>
      </p:sp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539750" y="1628775"/>
            <a:ext cx="81359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123908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620713"/>
          <a:ext cx="9028113" cy="55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Диаграмма" r:id="rId4" imgW="7896225" imgH="4886325" progId="MSGraph.Chart.8">
                  <p:embed followColorScheme="full"/>
                </p:oleObj>
              </mc:Choice>
              <mc:Fallback>
                <p:oleObj name="Диаграмма" r:id="rId4" imgW="7896225" imgH="48863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9028113" cy="558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9" name="Text Box 6"/>
          <p:cNvSpPr txBox="1">
            <a:spLocks noChangeArrowheads="1"/>
          </p:cNvSpPr>
          <p:nvPr/>
        </p:nvSpPr>
        <p:spPr bwMode="auto">
          <a:xfrm>
            <a:off x="684213" y="117475"/>
            <a:ext cx="820896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Капитальные вложения (БИР)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(улучшение условий труда)</a:t>
            </a:r>
          </a:p>
        </p:txBody>
      </p:sp>
    </p:spTree>
    <p:extLst>
      <p:ext uri="{BB962C8B-B14F-4D97-AF65-F5344CB8AC3E}">
        <p14:creationId xmlns:p14="http://schemas.microsoft.com/office/powerpoint/2010/main" val="3857448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6923088" cy="12192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Укомплектованность штата </a:t>
            </a:r>
            <a:b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работников УФПС Ростовской области – филиал ФГУП «Почта России» 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684213" y="35004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1600" b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3203575" y="1341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latin typeface="Arial" pitchFamily="34" charset="0"/>
            </a:endParaRPr>
          </a:p>
        </p:txBody>
      </p:sp>
      <p:graphicFrame>
        <p:nvGraphicFramePr>
          <p:cNvPr id="11059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838200" y="1484313"/>
          <a:ext cx="7129463" cy="511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Диаграмма" r:id="rId3" imgW="4714951" imgH="3381451" progId="Excel.Chart.8">
                  <p:embed/>
                </p:oleObj>
              </mc:Choice>
              <mc:Fallback>
                <p:oleObj name="Диаграмма" r:id="rId3" imgW="4714951" imgH="33814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484313"/>
                        <a:ext cx="7129463" cy="511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59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6200"/>
            <a:ext cx="1792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6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6778625" cy="12192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Показатель текучести штата </a:t>
            </a:r>
            <a:b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УФПС Ростовской области – филиал ФГУП «Почта России»</a:t>
            </a:r>
          </a:p>
        </p:txBody>
      </p:sp>
      <p:graphicFrame>
        <p:nvGraphicFramePr>
          <p:cNvPr id="11161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3019425"/>
          <a:ext cx="4038600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Диаграмма" r:id="rId4" imgW="8505825" imgH="4657725" progId="Excel.Chart.8">
                  <p:embed followColorScheme="textAndBackground"/>
                </p:oleObj>
              </mc:Choice>
              <mc:Fallback>
                <p:oleObj name="Диаграмма" r:id="rId4" imgW="8505825" imgH="4657725" progId="Excel.Chart.8">
                  <p:embed followColorScheme="textAndBackground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019425"/>
                        <a:ext cx="4038600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Rectangle 4"/>
          <p:cNvSpPr>
            <a:spLocks noChangeArrowheads="1"/>
          </p:cNvSpPr>
          <p:nvPr/>
        </p:nvSpPr>
        <p:spPr bwMode="auto">
          <a:xfrm rot="-281485">
            <a:off x="942975" y="2444750"/>
            <a:ext cx="720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FF"/>
                </a:solidFill>
                <a:latin typeface="Arial" pitchFamily="34" charset="0"/>
              </a:rPr>
              <a:t>       </a:t>
            </a: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5148263" y="5373688"/>
            <a:ext cx="7191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FF"/>
                </a:solidFill>
                <a:latin typeface="Arial" pitchFamily="34" charset="0"/>
              </a:rPr>
              <a:t>     </a:t>
            </a: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6588125" y="5229225"/>
            <a:ext cx="86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  <a:latin typeface="Arial" pitchFamily="34" charset="0"/>
              </a:rPr>
              <a:t>      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 rot="10800000" flipV="1">
            <a:off x="7526338" y="5514975"/>
            <a:ext cx="719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  <a:latin typeface="Arial" pitchFamily="34" charset="0"/>
              </a:rPr>
              <a:t>  </a:t>
            </a:r>
          </a:p>
        </p:txBody>
      </p:sp>
      <p:graphicFrame>
        <p:nvGraphicFramePr>
          <p:cNvPr id="111624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1019175" y="1628775"/>
          <a:ext cx="7058025" cy="501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Диаграмма" r:id="rId6" imgW="4476902" imgH="3105302" progId="Excel.Chart.8">
                  <p:embed/>
                </p:oleObj>
              </mc:Choice>
              <mc:Fallback>
                <p:oleObj name="Диаграмма" r:id="rId6" imgW="4476902" imgH="31053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1628775"/>
                        <a:ext cx="7058025" cy="501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25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52400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6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5AA85F-1C08-4091-9051-9EA0A2AD755A}" type="slidenum">
              <a:rPr lang="ru-RU" sz="1400" smtClean="0"/>
              <a:pPr eaLnBrk="1" hangingPunct="1"/>
              <a:t>4</a:t>
            </a:fld>
            <a:endParaRPr lang="ru-RU" sz="1400" smtClean="0"/>
          </a:p>
        </p:txBody>
      </p:sp>
      <p:pic>
        <p:nvPicPr>
          <p:cNvPr id="61443" name="Picture 2" descr="img002_Старый копия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6303963" cy="6669087"/>
          </a:xfrm>
          <a:noFill/>
        </p:spPr>
      </p:pic>
      <p:graphicFrame>
        <p:nvGraphicFramePr>
          <p:cNvPr id="207875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6156325" y="549275"/>
          <a:ext cx="2987675" cy="6067426"/>
        </p:xfrm>
        <a:graphic>
          <a:graphicData uri="http://schemas.openxmlformats.org/drawingml/2006/table">
            <a:tbl>
              <a:tblPr/>
              <a:tblGrid>
                <a:gridCol w="1441450"/>
                <a:gridCol w="1546225"/>
              </a:tblGrid>
              <a:tr h="26988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 Азовский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26. Матвеево-Курганский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 Аксайский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27. Миллеровский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512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 Багаевский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28. Милютинский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 Батайский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29. Морозовский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  Белокалитвинский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30. Новочеркасский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 Боковский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31. Новошахтинский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7.  Вешенский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32. Обливский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8.  Веселовский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33. Орловский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9.  Волгодонский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34. Песчанокопский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 Романовский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35. Покровский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11.Гуковский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36. Пролетарский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12. Донецкий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37.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Ремонтненский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7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13. Дубовский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38. Родионово-Несветайский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14. Егорлыкский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39. Сальский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15. Заветинский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40. Семикаракорский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16. Зерноградский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41. Таганрогский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17. Зимовниковский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42. Тарасовский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18. Казанский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43. Тацинский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7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19. Каменск-                            Шахтинский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44. Усть-Донецкий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20. Каменоломненский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45. Целинский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21. Кашарский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46. Цимлянский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22. Константиновский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47. Чалтырский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23. Красносулинский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48. Чертковский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24. Кагальницкий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49. Шахтинский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25. Мартыновский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50. Ростовский-на-Дону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1495" name="Rectangle 5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  <a:solidFill>
            <a:schemeClr val="bg1"/>
          </a:solidFill>
        </p:spPr>
        <p:txBody>
          <a:bodyPr/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Сеть почтовой связи по Ростовской области до оптимизации (ДО 01.02.2007г.)</a:t>
            </a:r>
          </a:p>
        </p:txBody>
      </p:sp>
    </p:spTree>
    <p:extLst>
      <p:ext uri="{BB962C8B-B14F-4D97-AF65-F5344CB8AC3E}">
        <p14:creationId xmlns:p14="http://schemas.microsoft.com/office/powerpoint/2010/main" val="26594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79203" y="2204864"/>
            <a:ext cx="7772400" cy="1470025"/>
          </a:xfrm>
        </p:spPr>
        <p:txBody>
          <a:bodyPr>
            <a:noAutofit/>
          </a:bodyPr>
          <a:lstStyle/>
          <a:p>
            <a:pPr eaLnBrk="1" hangingPunct="1"/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63587" y="0"/>
            <a:ext cx="7416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Руководство Ростовского филиала Почты России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" y="954107"/>
            <a:ext cx="8945977" cy="582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388F91-DF56-4042-84AC-63F8D6997976}" type="slidenum">
              <a:rPr lang="ru-RU" sz="1400" smtClean="0"/>
              <a:pPr eaLnBrk="1" hangingPunct="1"/>
              <a:t>5</a:t>
            </a:fld>
            <a:endParaRPr lang="ru-RU" sz="1400" smtClean="0"/>
          </a:p>
        </p:txBody>
      </p:sp>
      <p:pic>
        <p:nvPicPr>
          <p:cNvPr id="62467" name="Picture 2" descr="img002_3 копия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83350" cy="6858000"/>
          </a:xfrm>
          <a:noFill/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696075" y="1196975"/>
            <a:ext cx="24479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Азовский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Аксайский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Белокалитвенский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Вешенский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Волгодонский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Зерноградский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Зимовниковский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Каменоломненский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Каменск-Шахтинский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Константиновский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Красносулинский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Миллеровский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Морозовский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Новочеркасский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Новошахтинский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Покровский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Ростовский-на-Дону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Сальский</a:t>
            </a:r>
          </a:p>
          <a:p>
            <a:pPr marL="533400" indent="-5334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ru-RU" sz="1200" b="1">
                <a:solidFill>
                  <a:srgbClr val="000000"/>
                </a:solidFill>
              </a:rPr>
              <a:t>Таганрогский</a:t>
            </a:r>
          </a:p>
        </p:txBody>
      </p:sp>
      <p:sp>
        <p:nvSpPr>
          <p:cNvPr id="6246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17513"/>
          </a:xfrm>
          <a:solidFill>
            <a:srgbClr val="FFFFFF"/>
          </a:solidFill>
        </p:spPr>
        <p:txBody>
          <a:bodyPr/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Сеть почтовой связи по Ростовской области после </a:t>
            </a:r>
            <a:r>
              <a:rPr lang="ru-RU" sz="2000" b="1" smtClean="0">
                <a:solidFill>
                  <a:schemeClr val="accent6">
                    <a:lumMod val="75000"/>
                  </a:schemeClr>
                </a:solidFill>
              </a:rPr>
              <a:t>оптимизации (С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01.02.2007г.)</a:t>
            </a:r>
          </a:p>
        </p:txBody>
      </p:sp>
      <p:sp>
        <p:nvSpPr>
          <p:cNvPr id="62470" name="AutoShape 5"/>
          <p:cNvSpPr>
            <a:spLocks noChangeArrowheads="1"/>
          </p:cNvSpPr>
          <p:nvPr/>
        </p:nvSpPr>
        <p:spPr bwMode="auto">
          <a:xfrm>
            <a:off x="1331913" y="5013325"/>
            <a:ext cx="144462" cy="142875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</a:t>
            </a:r>
          </a:p>
        </p:txBody>
      </p:sp>
      <p:sp>
        <p:nvSpPr>
          <p:cNvPr id="62471" name="AutoShape 6"/>
          <p:cNvSpPr>
            <a:spLocks noChangeArrowheads="1"/>
          </p:cNvSpPr>
          <p:nvPr/>
        </p:nvSpPr>
        <p:spPr bwMode="auto">
          <a:xfrm>
            <a:off x="1835150" y="4724400"/>
            <a:ext cx="144463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2</a:t>
            </a:r>
          </a:p>
        </p:txBody>
      </p:sp>
      <p:sp>
        <p:nvSpPr>
          <p:cNvPr id="62472" name="AutoShape 7"/>
          <p:cNvSpPr>
            <a:spLocks noChangeArrowheads="1"/>
          </p:cNvSpPr>
          <p:nvPr/>
        </p:nvSpPr>
        <p:spPr bwMode="auto">
          <a:xfrm>
            <a:off x="2843213" y="3357563"/>
            <a:ext cx="144462" cy="142875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3</a:t>
            </a:r>
          </a:p>
        </p:txBody>
      </p:sp>
      <p:sp>
        <p:nvSpPr>
          <p:cNvPr id="62473" name="AutoShape 8"/>
          <p:cNvSpPr>
            <a:spLocks noChangeArrowheads="1"/>
          </p:cNvSpPr>
          <p:nvPr/>
        </p:nvSpPr>
        <p:spPr bwMode="auto">
          <a:xfrm>
            <a:off x="3419475" y="1412875"/>
            <a:ext cx="144463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4</a:t>
            </a:r>
          </a:p>
        </p:txBody>
      </p:sp>
      <p:sp>
        <p:nvSpPr>
          <p:cNvPr id="62474" name="Rectangle 9"/>
          <p:cNvSpPr>
            <a:spLocks noChangeArrowheads="1"/>
          </p:cNvSpPr>
          <p:nvPr/>
        </p:nvSpPr>
        <p:spPr bwMode="auto">
          <a:xfrm>
            <a:off x="4445000" y="3306763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000" b="1"/>
              <a:t>2</a:t>
            </a:r>
          </a:p>
        </p:txBody>
      </p:sp>
      <p:sp>
        <p:nvSpPr>
          <p:cNvPr id="62475" name="AutoShape 10"/>
          <p:cNvSpPr>
            <a:spLocks noChangeArrowheads="1"/>
          </p:cNvSpPr>
          <p:nvPr/>
        </p:nvSpPr>
        <p:spPr bwMode="auto">
          <a:xfrm>
            <a:off x="3924300" y="4508500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5</a:t>
            </a:r>
          </a:p>
        </p:txBody>
      </p:sp>
      <p:sp>
        <p:nvSpPr>
          <p:cNvPr id="62476" name="AutoShape 11"/>
          <p:cNvSpPr>
            <a:spLocks noChangeArrowheads="1"/>
          </p:cNvSpPr>
          <p:nvPr/>
        </p:nvSpPr>
        <p:spPr bwMode="auto">
          <a:xfrm>
            <a:off x="2124075" y="5445125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6</a:t>
            </a:r>
          </a:p>
        </p:txBody>
      </p:sp>
      <p:sp>
        <p:nvSpPr>
          <p:cNvPr id="62477" name="AutoShape 12"/>
          <p:cNvSpPr>
            <a:spLocks noChangeArrowheads="1"/>
          </p:cNvSpPr>
          <p:nvPr/>
        </p:nvSpPr>
        <p:spPr bwMode="auto">
          <a:xfrm>
            <a:off x="4787900" y="4941888"/>
            <a:ext cx="142875" cy="14446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7</a:t>
            </a:r>
          </a:p>
        </p:txBody>
      </p:sp>
      <p:sp>
        <p:nvSpPr>
          <p:cNvPr id="62478" name="AutoShape 13"/>
          <p:cNvSpPr>
            <a:spLocks noChangeArrowheads="1"/>
          </p:cNvSpPr>
          <p:nvPr/>
        </p:nvSpPr>
        <p:spPr bwMode="auto">
          <a:xfrm>
            <a:off x="2195513" y="4149725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8</a:t>
            </a:r>
          </a:p>
        </p:txBody>
      </p:sp>
      <p:sp>
        <p:nvSpPr>
          <p:cNvPr id="62479" name="AutoShape 14"/>
          <p:cNvSpPr>
            <a:spLocks noChangeArrowheads="1"/>
          </p:cNvSpPr>
          <p:nvPr/>
        </p:nvSpPr>
        <p:spPr bwMode="auto">
          <a:xfrm>
            <a:off x="2268538" y="3141663"/>
            <a:ext cx="142875" cy="14446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9</a:t>
            </a:r>
          </a:p>
        </p:txBody>
      </p:sp>
      <p:sp>
        <p:nvSpPr>
          <p:cNvPr id="62480" name="AutoShape 15"/>
          <p:cNvSpPr>
            <a:spLocks noChangeArrowheads="1"/>
          </p:cNvSpPr>
          <p:nvPr/>
        </p:nvSpPr>
        <p:spPr bwMode="auto">
          <a:xfrm>
            <a:off x="2916238" y="4076700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10</a:t>
            </a:r>
          </a:p>
        </p:txBody>
      </p:sp>
      <p:sp>
        <p:nvSpPr>
          <p:cNvPr id="62481" name="AutoShape 16"/>
          <p:cNvSpPr>
            <a:spLocks noChangeArrowheads="1"/>
          </p:cNvSpPr>
          <p:nvPr/>
        </p:nvSpPr>
        <p:spPr bwMode="auto">
          <a:xfrm>
            <a:off x="1979613" y="3573463"/>
            <a:ext cx="142875" cy="14446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11</a:t>
            </a:r>
          </a:p>
        </p:txBody>
      </p:sp>
      <p:sp>
        <p:nvSpPr>
          <p:cNvPr id="62482" name="AutoShape 17"/>
          <p:cNvSpPr>
            <a:spLocks noChangeArrowheads="1"/>
          </p:cNvSpPr>
          <p:nvPr/>
        </p:nvSpPr>
        <p:spPr bwMode="auto">
          <a:xfrm>
            <a:off x="2411413" y="2205038"/>
            <a:ext cx="142875" cy="14446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12</a:t>
            </a:r>
          </a:p>
        </p:txBody>
      </p:sp>
      <p:sp>
        <p:nvSpPr>
          <p:cNvPr id="62483" name="AutoShape 18"/>
          <p:cNvSpPr>
            <a:spLocks noChangeArrowheads="1"/>
          </p:cNvSpPr>
          <p:nvPr/>
        </p:nvSpPr>
        <p:spPr bwMode="auto">
          <a:xfrm>
            <a:off x="3635375" y="2997200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13</a:t>
            </a:r>
          </a:p>
        </p:txBody>
      </p:sp>
      <p:sp>
        <p:nvSpPr>
          <p:cNvPr id="62484" name="AutoShape 19"/>
          <p:cNvSpPr>
            <a:spLocks noChangeArrowheads="1"/>
          </p:cNvSpPr>
          <p:nvPr/>
        </p:nvSpPr>
        <p:spPr bwMode="auto">
          <a:xfrm>
            <a:off x="1835150" y="4508500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14</a:t>
            </a:r>
          </a:p>
        </p:txBody>
      </p:sp>
      <p:sp>
        <p:nvSpPr>
          <p:cNvPr id="62485" name="AutoShape 20"/>
          <p:cNvSpPr>
            <a:spLocks noChangeArrowheads="1"/>
          </p:cNvSpPr>
          <p:nvPr/>
        </p:nvSpPr>
        <p:spPr bwMode="auto">
          <a:xfrm>
            <a:off x="1547813" y="4005263"/>
            <a:ext cx="142875" cy="14446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15</a:t>
            </a:r>
          </a:p>
        </p:txBody>
      </p:sp>
      <p:sp>
        <p:nvSpPr>
          <p:cNvPr id="62486" name="AutoShape 21"/>
          <p:cNvSpPr>
            <a:spLocks noChangeArrowheads="1"/>
          </p:cNvSpPr>
          <p:nvPr/>
        </p:nvSpPr>
        <p:spPr bwMode="auto">
          <a:xfrm>
            <a:off x="755650" y="4365625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16</a:t>
            </a:r>
          </a:p>
        </p:txBody>
      </p:sp>
      <p:sp>
        <p:nvSpPr>
          <p:cNvPr id="62487" name="AutoShape 22"/>
          <p:cNvSpPr>
            <a:spLocks noChangeArrowheads="1"/>
          </p:cNvSpPr>
          <p:nvPr/>
        </p:nvSpPr>
        <p:spPr bwMode="auto">
          <a:xfrm>
            <a:off x="1476375" y="4724400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17</a:t>
            </a:r>
          </a:p>
        </p:txBody>
      </p:sp>
      <p:sp>
        <p:nvSpPr>
          <p:cNvPr id="62488" name="AutoShape 23"/>
          <p:cNvSpPr>
            <a:spLocks noChangeArrowheads="1"/>
          </p:cNvSpPr>
          <p:nvPr/>
        </p:nvSpPr>
        <p:spPr bwMode="auto">
          <a:xfrm>
            <a:off x="3419475" y="5734050"/>
            <a:ext cx="142875" cy="1444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18</a:t>
            </a:r>
          </a:p>
        </p:txBody>
      </p:sp>
      <p:sp>
        <p:nvSpPr>
          <p:cNvPr id="62489" name="AutoShape 24"/>
          <p:cNvSpPr>
            <a:spLocks noChangeArrowheads="1"/>
          </p:cNvSpPr>
          <p:nvPr/>
        </p:nvSpPr>
        <p:spPr bwMode="auto">
          <a:xfrm>
            <a:off x="684213" y="4652963"/>
            <a:ext cx="142875" cy="14446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53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12" y="188640"/>
            <a:ext cx="6727460" cy="8673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УСЛУГИ ПОЧТЫ РОСТОВСКОЙ ОБЛАСТИ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792350" cy="86739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6030"/>
            <a:ext cx="669674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7164288" y="1484783"/>
            <a:ext cx="1912104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436096" y="1196752"/>
            <a:ext cx="3640296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4101" name="Picture 5" descr="http://www.rostovpost.ru/BaseImage/fotos/2013/photo17012013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0129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76056" y="1044524"/>
            <a:ext cx="40588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Почта </a:t>
            </a:r>
            <a:r>
              <a:rPr lang="ru-RU" b="1" dirty="0" smtClean="0"/>
              <a:t>Ростовской области предлагает </a:t>
            </a:r>
            <a:r>
              <a:rPr lang="ru-RU" b="1" dirty="0"/>
              <a:t>своим клиентам свыше 80 почтовых, финансовых, </a:t>
            </a:r>
            <a:r>
              <a:rPr lang="ru-RU" b="1" dirty="0" smtClean="0"/>
              <a:t>инфокоммуникационных </a:t>
            </a:r>
            <a:r>
              <a:rPr lang="ru-RU" b="1" dirty="0"/>
              <a:t>и прочих услуг. Через почтовые отделения осуществляется доставка пенсий и пособий, а также подписных печатных изданий. В отделениях почтовой связи можно оплатить коммунальные услуги, получить и погасить банковский кредит, обналичить денежные средства с пластиковых карт, оформить страховку, приобрести лотерейные, железнодорожные, авиа- и театральные билеты, а также товары народного потребления. Кроме того, в Пунктах коллективного доступа можно выйти в Интернет, отправить и получить электронную почту, распечатать документ и т.д.</a:t>
            </a:r>
          </a:p>
        </p:txBody>
      </p:sp>
    </p:spTree>
    <p:extLst>
      <p:ext uri="{BB962C8B-B14F-4D97-AF65-F5344CB8AC3E}">
        <p14:creationId xmlns:p14="http://schemas.microsoft.com/office/powerpoint/2010/main" val="37282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88913"/>
            <a:ext cx="6727825" cy="8667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Экспертный совет по развитию почтовой отрасли в России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3209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101" name="Подзаголовок 2"/>
          <p:cNvSpPr txBox="1">
            <a:spLocks/>
          </p:cNvSpPr>
          <p:nvPr/>
        </p:nvSpPr>
        <p:spPr bwMode="auto">
          <a:xfrm>
            <a:off x="4643438" y="1484313"/>
            <a:ext cx="4432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b="1">
              <a:latin typeface="Calibri" pitchFamily="34" charset="0"/>
            </a:endParaRPr>
          </a:p>
        </p:txBody>
      </p:sp>
      <p:pic>
        <p:nvPicPr>
          <p:cNvPr id="1026" name="Picture 2" descr="Михаил Евраев: экспертный совет объединил наиболее активных участников почтовой отрас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9" y="1238947"/>
            <a:ext cx="3613850" cy="190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ussianpost.ru/?action=getimage&amp;attachmentid=54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861048"/>
            <a:ext cx="367240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322709" y="3429000"/>
            <a:ext cx="41052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 ходе встречи министры, курирующие вопросы связи Ростовской и Рязанской областей, Герман Лопаткин и Ольга </a:t>
            </a:r>
            <a:r>
              <a:rPr lang="ru-RU" sz="1200" b="1" dirty="0" err="1"/>
              <a:t>Чуляева</a:t>
            </a:r>
            <a:r>
              <a:rPr lang="ru-RU" sz="1200" b="1" dirty="0"/>
              <a:t> выступили с инициативой принятия мер, способствующих развитию и поддержке региональных почтовых отделений, большая часть которых находится в сельских местностях. Данную инициативу поддержал председатель комитета Государственной Думы по информационной политике, информационным технологиям и связи Алексей Митрофанов, отметив, что такие отделения выполняют важнейшую социальную функцию и именно благодаря им жители поселков и деревень не оторваны от окружающего мира, а получают пенсию, периодические издания и оплачивают коммунальные услуги. </a:t>
            </a:r>
            <a:endParaRPr lang="ru-RU" sz="12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4213" y="125189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 smtClean="0"/>
              <a:t>08.08.2013 г. состоялось </a:t>
            </a:r>
            <a:r>
              <a:rPr lang="ru-RU" sz="1400" b="1" dirty="0"/>
              <a:t>первое заседание экспертного совета (ЭС) по развитию почтовой отрасли, созданного при Министерстве связи и массовых коммуникаций Российской </a:t>
            </a:r>
            <a:r>
              <a:rPr lang="ru-RU" sz="1400" b="1" dirty="0" smtClean="0"/>
              <a:t>Федерации</a:t>
            </a:r>
          </a:p>
          <a:p>
            <a:pPr algn="just"/>
            <a:r>
              <a:rPr lang="ru-RU" sz="1400" b="1" dirty="0" smtClean="0"/>
              <a:t>К </a:t>
            </a:r>
            <a:r>
              <a:rPr lang="ru-RU" sz="1400" b="1" dirty="0"/>
              <a:t>концу сентября </a:t>
            </a:r>
            <a:r>
              <a:rPr lang="ru-RU" sz="1400" b="1" dirty="0" smtClean="0"/>
              <a:t>будет подготовлена стратегия </a:t>
            </a:r>
            <a:r>
              <a:rPr lang="ru-RU" sz="1400" b="1" dirty="0"/>
              <a:t>развития </a:t>
            </a:r>
            <a:r>
              <a:rPr lang="ru-RU" sz="1400" b="1" dirty="0" smtClean="0"/>
              <a:t>Почты России и </a:t>
            </a:r>
            <a:r>
              <a:rPr lang="ru-RU" sz="1400" b="1" dirty="0" err="1" smtClean="0"/>
              <a:t>Минкомсвязи</a:t>
            </a:r>
            <a:r>
              <a:rPr lang="ru-RU" sz="1400" b="1" dirty="0" smtClean="0"/>
              <a:t> России  рассмотрены </a:t>
            </a:r>
            <a:r>
              <a:rPr lang="ru-RU" sz="1400" b="1" dirty="0"/>
              <a:t>предложения членов экспертного совета к разработке этой </a:t>
            </a:r>
            <a:r>
              <a:rPr lang="ru-RU" sz="1400" b="1" dirty="0" smtClean="0"/>
              <a:t>стратегии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5965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88913"/>
            <a:ext cx="6727825" cy="8667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ВНИМАНИЕ ГУБЕРНАТОРА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3209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104" name="Прямоугольник 8"/>
          <p:cNvSpPr>
            <a:spLocks noChangeArrowheads="1"/>
          </p:cNvSpPr>
          <p:nvPr/>
        </p:nvSpPr>
        <p:spPr bwMode="auto">
          <a:xfrm>
            <a:off x="6660231" y="1839689"/>
            <a:ext cx="22964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Открытие ОПС Ермаковская после реконструкции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8840"/>
            <a:ext cx="6120358" cy="455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0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2100" y="188913"/>
            <a:ext cx="6727825" cy="86677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Взаимодействие с властями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3209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792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850" y="1055688"/>
            <a:ext cx="669607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101" name="Подзаголовок 2"/>
          <p:cNvSpPr txBox="1">
            <a:spLocks/>
          </p:cNvSpPr>
          <p:nvPr/>
        </p:nvSpPr>
        <p:spPr bwMode="auto">
          <a:xfrm>
            <a:off x="4643438" y="1484313"/>
            <a:ext cx="4432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b="1">
              <a:latin typeface="Calibri" pitchFamily="34" charset="0"/>
            </a:endParaRPr>
          </a:p>
        </p:txBody>
      </p:sp>
      <p:sp>
        <p:nvSpPr>
          <p:cNvPr id="132102" name="Прямоугольник 2"/>
          <p:cNvSpPr>
            <a:spLocks noChangeArrowheads="1"/>
          </p:cNvSpPr>
          <p:nvPr/>
        </p:nvSpPr>
        <p:spPr bwMode="auto">
          <a:xfrm>
            <a:off x="371475" y="4892675"/>
            <a:ext cx="4445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Рабочие встречи в начале года между коллективом Управления с министром информационных технологий и связи </a:t>
            </a:r>
            <a:r>
              <a:rPr lang="ru-RU" b="1" dirty="0" smtClean="0">
                <a:latin typeface="Calibri" pitchFamily="34" charset="0"/>
              </a:rPr>
              <a:t>Ростовской области стали </a:t>
            </a:r>
            <a:r>
              <a:rPr lang="ru-RU" b="1" dirty="0">
                <a:latin typeface="Calibri" pitchFamily="34" charset="0"/>
              </a:rPr>
              <a:t>уже традиционными. </a:t>
            </a:r>
          </a:p>
        </p:txBody>
      </p:sp>
      <p:pic>
        <p:nvPicPr>
          <p:cNvPr id="132103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325563"/>
            <a:ext cx="407511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4" name="Прямоугольник 8"/>
          <p:cNvSpPr>
            <a:spLocks noChangeArrowheads="1"/>
          </p:cNvSpPr>
          <p:nvPr/>
        </p:nvSpPr>
        <p:spPr bwMode="auto">
          <a:xfrm>
            <a:off x="5003800" y="1281113"/>
            <a:ext cx="3744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 Деятельность почтовой связи координируется министерством информационных технологий и связи Ростовской области (министр Лопаткин Г.А.) при непосредственном участии Заместителя губернатора области Гончарова В.Г.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13210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22713"/>
            <a:ext cx="38798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1583</Words>
  <Application>Microsoft Office PowerPoint</Application>
  <PresentationFormat>Экран (4:3)</PresentationFormat>
  <Paragraphs>237</Paragraphs>
  <Slides>40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Тема Office</vt:lpstr>
      <vt:lpstr>Диаграмма Microsoft Excel</vt:lpstr>
      <vt:lpstr>Диаграмма</vt:lpstr>
      <vt:lpstr>СОСТОЯНИЕ И РАЗВИТИЕ ПОЧТЫ В РОСТОВСКОЙ ОБЛАСТИ</vt:lpstr>
      <vt:lpstr>ПЛОЩАДЬ ТЕРРИТОРИИ – 100,9 ТЫС.КМ2    ЧИСЛЕННОСТЬ НАСЕЛЕНИЯ – 4260 ,6 ТЫС.ЧЕЛ.     УСЛУГАМИ ПОЧТОВОЙ СВЯЗИ ОХВАЧЕНЫ ВСЕ           НАСЕЛЕННЫЕ ПУНКТЫ ОБЛАСТИ  23 ГОРОДА  7 ПГТ  43 СЕЛЬСКИХ РАЙОНА                        2265 СЕЛЬСКИХ НАСЕЛЕННЫХ ПУНКТА     ЧИСЛЕННОСТЬ РАБОТНИКОВ УФПС – 9465 ЧЕЛ.:   ОПЕРАТОРОВ СВЯЗИ –       1669 ЧЕЛ.  ПОЧТАЛЬОНОВ            -       3983 ЧЕЛ.</vt:lpstr>
      <vt:lpstr>- 19 ПОЧТАМТОВ - 1121 ОТДЕЛЕНИЕ ПОЧТОВОЙ СВЯЗИ, В ТОМ ЧИСЛЕ:  284  - ГОРОДСКИХ  837 – СЕЛЬСКИХ  - 1554 ОПЕРАЦИОННЫХ ОКНА - 4385 ПОЧТОВЫХ ЯЩИКА, В ТОМ ЧИСЛЕ: 2982 В СЕЛЕ - 3907 ДОСТАВОЧНЫХ УЧАСТКОВ, В ТОМ ЧИСЛЕ: 2550 В СЕЛЕ - 259 ЕД. АВТОТРАНСПОРТА - 254 АВТОМАРШРУТА ПРОТЯЖЕННОСТЬЮ 44,0 ТЫС.КМ. </vt:lpstr>
      <vt:lpstr>Сеть почтовой связи по Ростовской области до оптимизации (ДО 01.02.2007г.)</vt:lpstr>
      <vt:lpstr>Сеть почтовой связи по Ростовской области после оптимизации (С  01.02.2007г.)</vt:lpstr>
      <vt:lpstr>УСЛУГИ ПОЧТЫ РОСТОВСКОЙ ОБЛАСТИ</vt:lpstr>
      <vt:lpstr>Экспертный совет по развитию почтовой отрасли в России</vt:lpstr>
      <vt:lpstr>ВНИМАНИЕ ГУБЕРНАТОРА</vt:lpstr>
      <vt:lpstr>Взаимодействие с властями</vt:lpstr>
      <vt:lpstr>Взаимодействие с властями</vt:lpstr>
      <vt:lpstr>Взаимодействие со СМИ</vt:lpstr>
      <vt:lpstr>Взаимодействие с Главами муниципальных образований</vt:lpstr>
      <vt:lpstr>Взаимодействие с Главами городов</vt:lpstr>
      <vt:lpstr>Взаимодействие с правоохранительными органами и представителями казачества по доставке пенсий населению.</vt:lpstr>
      <vt:lpstr>Зимовники: почтовый комплекс на селе лучший в России </vt:lpstr>
      <vt:lpstr>Здание гараж-склад</vt:lpstr>
      <vt:lpstr>Реконструкция ОПС Казанская</vt:lpstr>
      <vt:lpstr>В рамках проекта реконструкции почты Дона</vt:lpstr>
      <vt:lpstr>В рамках проекта реконструкции почты Дона</vt:lpstr>
      <vt:lpstr>Проект МФЦ  на базе отделений почтовой связи</vt:lpstr>
      <vt:lpstr>Строительство автоматизированного сортировочного центра (АСЦ)</vt:lpstr>
      <vt:lpstr>УФПС Ростовской области – лучший филиал по внедрению АСМТС ГЛОНАСС</vt:lpstr>
      <vt:lpstr>ОТКРЫТИЕ ИНФОРМАЦИОННО-ВЫПЛАТНОГО ЦЕНТРА (г.БАТАЙСК)</vt:lpstr>
      <vt:lpstr>Новый проект  «Газета к утреннему чаю»</vt:lpstr>
      <vt:lpstr>День Древонасаждения</vt:lpstr>
      <vt:lpstr>Конкурс  «Лучший оператор связи 2013 года»</vt:lpstr>
      <vt:lpstr>Конкурс  «Лучший водитель 2013 года»</vt:lpstr>
      <vt:lpstr>Празднование Дня российской почты!</vt:lpstr>
      <vt:lpstr>Спортивная жизнь</vt:lpstr>
      <vt:lpstr>Команда ростовских почтовиков один из лидеров Чемпионатов по автокроссу</vt:lpstr>
      <vt:lpstr>Победа в конкурсе  «Лучший урок письма»</vt:lpstr>
      <vt:lpstr>Развитие сети отделений почтовой связи</vt:lpstr>
      <vt:lpstr>Развитие маршрутной сети</vt:lpstr>
      <vt:lpstr>Доходы от основной деятельности  на 1 работника </vt:lpstr>
      <vt:lpstr>Презентация PowerPoint</vt:lpstr>
      <vt:lpstr>Презентация PowerPoint</vt:lpstr>
      <vt:lpstr>Презентация PowerPoint</vt:lpstr>
      <vt:lpstr>Укомплектованность штата  работников УФПС Ростовской области – филиал ФГУП «Почта России» </vt:lpstr>
      <vt:lpstr>Показатель текучести штата  УФПС Ростовской области – филиал ФГУП «Почта России»</vt:lpstr>
      <vt:lpstr>Презентация PowerPoint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Valued Acer Customer</dc:creator>
  <cp:lastModifiedBy>Онипченко О.А.</cp:lastModifiedBy>
  <cp:revision>56</cp:revision>
  <cp:lastPrinted>2013-07-10T12:27:08Z</cp:lastPrinted>
  <dcterms:created xsi:type="dcterms:W3CDTF">2013-06-18T06:30:46Z</dcterms:created>
  <dcterms:modified xsi:type="dcterms:W3CDTF">2013-08-29T13:51:28Z</dcterms:modified>
</cp:coreProperties>
</file>